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handoutMasterIdLst>
    <p:handoutMasterId r:id="rId14"/>
  </p:handoutMasterIdLst>
  <p:sldIdLst>
    <p:sldId id="263" r:id="rId4"/>
    <p:sldId id="280" r:id="rId5"/>
    <p:sldId id="264" r:id="rId6"/>
    <p:sldId id="281" r:id="rId7"/>
    <p:sldId id="276" r:id="rId8"/>
    <p:sldId id="271" r:id="rId9"/>
    <p:sldId id="278" r:id="rId10"/>
    <p:sldId id="270" r:id="rId11"/>
    <p:sldId id="265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CFF"/>
    <a:srgbClr val="BD2B0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DF20E-8FE7-4587-9471-249430CB54A6}" v="57" dt="2023-01-13T08:31:51.206"/>
    <p1510:client id="{A779F118-B8AF-4ED1-BD8F-67CC732EBEC2}" v="1" dt="2023-01-13T07:30:27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558" autoAdjust="0"/>
  </p:normalViewPr>
  <p:slideViewPr>
    <p:cSldViewPr showGuides="1">
      <p:cViewPr varScale="1">
        <p:scale>
          <a:sx n="82" d="100"/>
          <a:sy n="82" d="100"/>
        </p:scale>
        <p:origin x="173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Sanna" userId="S::marta.sanna3@unibo.it::2d432cf2-3161-40e5-91ce-ffb7caba91a8" providerId="AD" clId="Web-{A779F118-B8AF-4ED1-BD8F-67CC732EBEC2}"/>
    <pc:docChg chg="modSld">
      <pc:chgData name="Marta Sanna" userId="S::marta.sanna3@unibo.it::2d432cf2-3161-40e5-91ce-ffb7caba91a8" providerId="AD" clId="Web-{A779F118-B8AF-4ED1-BD8F-67CC732EBEC2}" dt="2023-01-13T07:30:27.523" v="0" actId="20577"/>
      <pc:docMkLst>
        <pc:docMk/>
      </pc:docMkLst>
      <pc:sldChg chg="modSp">
        <pc:chgData name="Marta Sanna" userId="S::marta.sanna3@unibo.it::2d432cf2-3161-40e5-91ce-ffb7caba91a8" providerId="AD" clId="Web-{A779F118-B8AF-4ED1-BD8F-67CC732EBEC2}" dt="2023-01-13T07:30:27.523" v="0" actId="20577"/>
        <pc:sldMkLst>
          <pc:docMk/>
          <pc:sldMk cId="1449425750" sldId="280"/>
        </pc:sldMkLst>
        <pc:spChg chg="mod">
          <ac:chgData name="Marta Sanna" userId="S::marta.sanna3@unibo.it::2d432cf2-3161-40e5-91ce-ffb7caba91a8" providerId="AD" clId="Web-{A779F118-B8AF-4ED1-BD8F-67CC732EBEC2}" dt="2023-01-13T07:30:27.523" v="0" actId="20577"/>
          <ac:spMkLst>
            <pc:docMk/>
            <pc:sldMk cId="1449425750" sldId="280"/>
            <ac:spMk id="3" creationId="{00000000-0000-0000-0000-000000000000}"/>
          </ac:spMkLst>
        </pc:spChg>
      </pc:sldChg>
    </pc:docChg>
  </pc:docChgLst>
  <pc:docChgLst>
    <pc:chgData name="Marta Sanna" userId="S::marta.sanna3@unibo.it::2d432cf2-3161-40e5-91ce-ffb7caba91a8" providerId="AD" clId="Web-{3EBDF20E-8FE7-4587-9471-249430CB54A6}"/>
    <pc:docChg chg="modSld">
      <pc:chgData name="Marta Sanna" userId="S::marta.sanna3@unibo.it::2d432cf2-3161-40e5-91ce-ffb7caba91a8" providerId="AD" clId="Web-{3EBDF20E-8FE7-4587-9471-249430CB54A6}" dt="2023-01-13T08:31:51.206" v="54"/>
      <pc:docMkLst>
        <pc:docMk/>
      </pc:docMkLst>
      <pc:sldChg chg="delSp modSp">
        <pc:chgData name="Marta Sanna" userId="S::marta.sanna3@unibo.it::2d432cf2-3161-40e5-91ce-ffb7caba91a8" providerId="AD" clId="Web-{3EBDF20E-8FE7-4587-9471-249430CB54A6}" dt="2023-01-13T08:31:51.206" v="54"/>
        <pc:sldMkLst>
          <pc:docMk/>
          <pc:sldMk cId="2269412900" sldId="267"/>
        </pc:sldMkLst>
        <pc:spChg chg="mod">
          <ac:chgData name="Marta Sanna" userId="S::marta.sanna3@unibo.it::2d432cf2-3161-40e5-91ce-ffb7caba91a8" providerId="AD" clId="Web-{3EBDF20E-8FE7-4587-9471-249430CB54A6}" dt="2023-01-13T08:31:31.814" v="33" actId="20577"/>
          <ac:spMkLst>
            <pc:docMk/>
            <pc:sldMk cId="2269412900" sldId="267"/>
            <ac:spMk id="2" creationId="{00000000-0000-0000-0000-000000000000}"/>
          </ac:spMkLst>
        </pc:spChg>
        <pc:spChg chg="mod">
          <ac:chgData name="Marta Sanna" userId="S::marta.sanna3@unibo.it::2d432cf2-3161-40e5-91ce-ffb7caba91a8" providerId="AD" clId="Web-{3EBDF20E-8FE7-4587-9471-249430CB54A6}" dt="2023-01-13T08:31:47.987" v="53" actId="20577"/>
          <ac:spMkLst>
            <pc:docMk/>
            <pc:sldMk cId="2269412900" sldId="267"/>
            <ac:spMk id="3" creationId="{00000000-0000-0000-0000-000000000000}"/>
          </ac:spMkLst>
        </pc:spChg>
        <pc:spChg chg="del mod">
          <ac:chgData name="Marta Sanna" userId="S::marta.sanna3@unibo.it::2d432cf2-3161-40e5-91ce-ffb7caba91a8" providerId="AD" clId="Web-{3EBDF20E-8FE7-4587-9471-249430CB54A6}" dt="2023-01-13T08:31:51.206" v="54"/>
          <ac:spMkLst>
            <pc:docMk/>
            <pc:sldMk cId="2269412900" sldId="26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10936"/>
            <a:ext cx="2942994" cy="208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0477" y="5933690"/>
            <a:ext cx="1308027" cy="8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548680"/>
            <a:ext cx="2664296" cy="188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ience.international@unibo.i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feature/global/oxford-online-placement/test-format?cc=de&amp;selLanguage=en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" TargetMode="External"/><Relationship Id="rId2" Type="http://schemas.openxmlformats.org/officeDocument/2006/relationships/hyperlink" Target="https://www.oxfordenglishtesting.com/showContent.aspx?id=120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tudenti.unibo.it/sol/welcome.htm?siteLanguage=e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la.bo-segreteria@unibo.it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b="0" dirty="0"/>
              <a:t> 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English Proficiency test at the University of Bologna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800" dirty="0"/>
          </a:p>
          <a:p>
            <a:pPr algn="ctr"/>
            <a:r>
              <a:rPr lang="en-US" sz="1800" dirty="0"/>
              <a:t>The University of Bologna gives prospective students the opportunity to test their English Proficiency from home with remote monitoring.</a:t>
            </a:r>
            <a:br>
              <a:rPr lang="en-US" sz="1800" dirty="0"/>
            </a:br>
            <a:endParaRPr lang="en-US" sz="1800" dirty="0"/>
          </a:p>
          <a:p>
            <a:pPr algn="ctr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A.Y. 2024/2025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International Science Degree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Programmes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science.international@unibo.it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it-IT" sz="2800" dirty="0">
                <a:latin typeface="Calibri"/>
                <a:cs typeface="Calibri"/>
              </a:rPr>
              <a:t>International Science Degree </a:t>
            </a:r>
            <a:r>
              <a:rPr lang="it-IT" sz="2800" dirty="0" err="1">
                <a:latin typeface="Calibri"/>
                <a:cs typeface="Calibri"/>
              </a:rPr>
              <a:t>Programmes</a:t>
            </a:r>
            <a:endParaRPr lang="it-IT" sz="2800" dirty="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043608" y="3603814"/>
            <a:ext cx="6984776" cy="936103"/>
          </a:xfrm>
        </p:spPr>
        <p:txBody>
          <a:bodyPr lIns="91440" tIns="45720" rIns="91440" bIns="45720" anchor="t"/>
          <a:lstStyle/>
          <a:p>
            <a:r>
              <a:rPr lang="it-IT" sz="2400" dirty="0">
                <a:latin typeface="Calibri"/>
                <a:cs typeface="Calibri"/>
              </a:rPr>
              <a:t>science.international@unibo.it</a:t>
            </a: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How to </a:t>
            </a:r>
            <a:r>
              <a:rPr lang="it-IT" dirty="0" err="1">
                <a:cs typeface="Calibri" panose="020F0502020204030204" pitchFamily="34" charset="0"/>
              </a:rPr>
              <a:t>apply</a:t>
            </a:r>
            <a:endParaRPr lang="it-IT" dirty="0"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pPr marL="342900" indent="-342900" algn="just">
              <a:buFontTx/>
              <a:buChar char="-"/>
            </a:pPr>
            <a:r>
              <a:rPr lang="it-IT" sz="2200" dirty="0">
                <a:latin typeface="Century Gothic"/>
                <a:cs typeface="Calibri"/>
              </a:rPr>
              <a:t>To </a:t>
            </a:r>
            <a:r>
              <a:rPr lang="it-IT" sz="2200" dirty="0" err="1">
                <a:latin typeface="Century Gothic"/>
                <a:cs typeface="Calibri"/>
              </a:rPr>
              <a:t>reserve</a:t>
            </a:r>
            <a:r>
              <a:rPr lang="it-IT" sz="2200" dirty="0">
                <a:latin typeface="Century Gothic"/>
                <a:cs typeface="Calibri"/>
              </a:rPr>
              <a:t> a place for the English Proficiency test, </a:t>
            </a:r>
            <a:r>
              <a:rPr lang="it-IT" sz="2200" dirty="0" err="1">
                <a:latin typeface="Century Gothic"/>
                <a:cs typeface="Calibri"/>
              </a:rPr>
              <a:t>please</a:t>
            </a:r>
            <a:r>
              <a:rPr lang="it-IT" sz="2200" dirty="0">
                <a:latin typeface="Century Gothic"/>
                <a:cs typeface="Calibri"/>
              </a:rPr>
              <a:t> </a:t>
            </a:r>
            <a:r>
              <a:rPr lang="it-IT" sz="2200" dirty="0" err="1">
                <a:latin typeface="Century Gothic"/>
                <a:cs typeface="Calibri"/>
              </a:rPr>
              <a:t>send</a:t>
            </a:r>
            <a:r>
              <a:rPr lang="it-IT" sz="2200" dirty="0">
                <a:latin typeface="Century Gothic"/>
                <a:cs typeface="Calibri"/>
              </a:rPr>
              <a:t> an e-mail </a:t>
            </a:r>
            <a:r>
              <a:rPr lang="it-IT" sz="2200" b="1" u="sng" dirty="0">
                <a:latin typeface="Century Gothic"/>
              </a:rPr>
              <a:t>by the deadlines </a:t>
            </a:r>
            <a:r>
              <a:rPr lang="it-IT" sz="2200" dirty="0">
                <a:latin typeface="Century Gothic"/>
                <a:cs typeface="Calibri"/>
              </a:rPr>
              <a:t>to the following address: </a:t>
            </a:r>
            <a:r>
              <a:rPr lang="it-IT" sz="2200" u="sng" dirty="0">
                <a:latin typeface="Century Gothic"/>
                <a:hlinkClick r:id="rId2"/>
              </a:rPr>
              <a:t>science.international@unibo.it</a:t>
            </a:r>
            <a:r>
              <a:rPr lang="it-IT" sz="2200" u="sng" dirty="0">
                <a:latin typeface="Century Gothic"/>
              </a:rPr>
              <a:t> </a:t>
            </a:r>
            <a:endParaRPr lang="it-IT" sz="2200" b="1" u="sng" dirty="0">
              <a:latin typeface="Century Gothic"/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dirty="0" err="1">
                <a:cs typeface="Calibri" panose="020F0502020204030204" pitchFamily="34" charset="0"/>
              </a:rPr>
              <a:t>You</a:t>
            </a:r>
            <a:r>
              <a:rPr lang="it-IT" sz="2200" dirty="0">
                <a:cs typeface="Calibri" panose="020F0502020204030204" pitchFamily="34" charset="0"/>
              </a:rPr>
              <a:t> can </a:t>
            </a:r>
            <a:r>
              <a:rPr lang="it-IT" sz="2200" dirty="0" err="1">
                <a:cs typeface="Calibri" panose="020F0502020204030204" pitchFamily="34" charset="0"/>
              </a:rPr>
              <a:t>apply</a:t>
            </a:r>
            <a:r>
              <a:rPr lang="it-IT" sz="2200" dirty="0">
                <a:cs typeface="Calibri" panose="020F0502020204030204" pitchFamily="34" charset="0"/>
              </a:rPr>
              <a:t> to take the test </a:t>
            </a:r>
            <a:r>
              <a:rPr lang="it-IT" sz="2200" dirty="0" err="1">
                <a:cs typeface="Calibri" panose="020F0502020204030204" pitchFamily="34" charset="0"/>
              </a:rPr>
              <a:t>only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dirty="0" err="1">
                <a:cs typeface="Calibri" panose="020F0502020204030204" pitchFamily="34" charset="0"/>
              </a:rPr>
              <a:t>if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dirty="0" err="1">
                <a:cs typeface="Calibri" panose="020F0502020204030204" pitchFamily="34" charset="0"/>
              </a:rPr>
              <a:t>you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dirty="0" err="1">
                <a:cs typeface="Calibri" panose="020F0502020204030204" pitchFamily="34" charset="0"/>
              </a:rPr>
              <a:t>already</a:t>
            </a:r>
            <a:r>
              <a:rPr lang="it-IT" sz="2200" dirty="0">
                <a:cs typeface="Calibri" panose="020F0502020204030204" pitchFamily="34" charset="0"/>
              </a:rPr>
              <a:t> started the application to the programme.</a:t>
            </a:r>
          </a:p>
          <a:p>
            <a:pPr algn="just"/>
            <a:endParaRPr lang="it-IT" sz="2200" dirty="0"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dirty="0">
                <a:cs typeface="Calibri" panose="020F0502020204030204" pitchFamily="34" charset="0"/>
              </a:rPr>
              <a:t>The test can be </a:t>
            </a:r>
            <a:r>
              <a:rPr lang="it-IT" sz="2200" dirty="0" err="1">
                <a:cs typeface="Calibri" panose="020F0502020204030204" pitchFamily="34" charset="0"/>
              </a:rPr>
              <a:t>sat</a:t>
            </a:r>
            <a:r>
              <a:rPr lang="it-IT" sz="2200" dirty="0">
                <a:cs typeface="Calibri" panose="020F0502020204030204" pitchFamily="34" charset="0"/>
              </a:rPr>
              <a:t> </a:t>
            </a:r>
            <a:r>
              <a:rPr lang="it-IT" sz="2200" b="1" dirty="0">
                <a:cs typeface="Calibri" panose="020F0502020204030204" pitchFamily="34" charset="0"/>
              </a:rPr>
              <a:t>ONLY ONCE.</a:t>
            </a:r>
          </a:p>
          <a:p>
            <a:pPr marL="342900" indent="-342900" algn="just">
              <a:buFontTx/>
              <a:buChar char="-"/>
            </a:pPr>
            <a:endParaRPr lang="it-IT" sz="22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42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9569" y="476672"/>
            <a:ext cx="8424862" cy="648071"/>
          </a:xfrm>
        </p:spPr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How to </a:t>
            </a:r>
            <a:r>
              <a:rPr lang="it-IT" dirty="0" err="1">
                <a:cs typeface="Calibri" panose="020F0502020204030204" pitchFamily="34" charset="0"/>
              </a:rPr>
              <a:t>apply</a:t>
            </a:r>
            <a:endParaRPr lang="it-IT" dirty="0"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59569" y="1304862"/>
            <a:ext cx="8424862" cy="431949"/>
          </a:xfrm>
        </p:spPr>
        <p:txBody>
          <a:bodyPr/>
          <a:lstStyle/>
          <a:p>
            <a:pPr algn="ctr"/>
            <a:r>
              <a:rPr lang="it-IT" sz="2200" dirty="0" err="1">
                <a:cs typeface="Calibri" panose="020F0502020204030204" pitchFamily="34" charset="0"/>
              </a:rPr>
              <a:t>Reservations</a:t>
            </a:r>
            <a:r>
              <a:rPr lang="it-IT" sz="2200" dirty="0">
                <a:cs typeface="Calibri" panose="020F0502020204030204" pitchFamily="34" charset="0"/>
              </a:rPr>
              <a:t> are available on the following </a:t>
            </a:r>
            <a:r>
              <a:rPr lang="it-IT" sz="2200" dirty="0" err="1">
                <a:cs typeface="Calibri" panose="020F0502020204030204" pitchFamily="34" charset="0"/>
              </a:rPr>
              <a:t>dates</a:t>
            </a:r>
            <a:r>
              <a:rPr lang="it-IT" sz="2200" dirty="0">
                <a:cs typeface="Calibri" panose="020F0502020204030204" pitchFamily="34" charset="0"/>
              </a:rPr>
              <a:t>:</a:t>
            </a:r>
          </a:p>
          <a:p>
            <a:pPr algn="just"/>
            <a:endParaRPr lang="it-IT" sz="2200" b="1" dirty="0">
              <a:cs typeface="Calibri" panose="020F0502020204030204" pitchFamily="34" charset="0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6F95A01-B621-4D84-B570-3F965C869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35454"/>
              </p:ext>
            </p:extLst>
          </p:nvPr>
        </p:nvGraphicFramePr>
        <p:xfrm>
          <a:off x="1115616" y="1883556"/>
          <a:ext cx="6840760" cy="40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642">
                  <a:extLst>
                    <a:ext uri="{9D8B030D-6E8A-4147-A177-3AD203B41FA5}">
                      <a16:colId xmlns:a16="http://schemas.microsoft.com/office/drawing/2014/main" val="2684681490"/>
                    </a:ext>
                  </a:extLst>
                </a:gridCol>
                <a:gridCol w="1689816">
                  <a:extLst>
                    <a:ext uri="{9D8B030D-6E8A-4147-A177-3AD203B41FA5}">
                      <a16:colId xmlns:a16="http://schemas.microsoft.com/office/drawing/2014/main" val="1980346724"/>
                    </a:ext>
                  </a:extLst>
                </a:gridCol>
                <a:gridCol w="2828302">
                  <a:extLst>
                    <a:ext uri="{9D8B030D-6E8A-4147-A177-3AD203B41FA5}">
                      <a16:colId xmlns:a16="http://schemas.microsoft.com/office/drawing/2014/main" val="548254055"/>
                    </a:ext>
                  </a:extLst>
                </a:gridCol>
              </a:tblGrid>
              <a:tr h="970993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Test </a:t>
                      </a:r>
                      <a:r>
                        <a:rPr lang="it-IT" dirty="0" err="1">
                          <a:latin typeface="Century Gothic" panose="020B0502020202020204" pitchFamily="34" charset="0"/>
                        </a:rPr>
                        <a:t>dates</a:t>
                      </a:r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Deadline for booking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314011"/>
                  </a:ext>
                </a:extLst>
              </a:tr>
              <a:tr h="996293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20 or 21 March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 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13 March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563878"/>
                  </a:ext>
                </a:extLst>
              </a:tr>
              <a:tr h="1049219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17 or 18 April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11.a.m.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April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2834"/>
                  </a:ext>
                </a:extLst>
              </a:tr>
              <a:tr h="1049219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or 10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May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11.a.m. (CET)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May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511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9569" y="476672"/>
            <a:ext cx="8424862" cy="648071"/>
          </a:xfrm>
        </p:spPr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How to </a:t>
            </a:r>
            <a:r>
              <a:rPr lang="it-IT" dirty="0" err="1">
                <a:cs typeface="Calibri" panose="020F0502020204030204" pitchFamily="34" charset="0"/>
              </a:rPr>
              <a:t>apply</a:t>
            </a:r>
            <a:endParaRPr lang="it-IT" dirty="0"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59569" y="1304862"/>
            <a:ext cx="8424862" cy="431949"/>
          </a:xfrm>
        </p:spPr>
        <p:txBody>
          <a:bodyPr/>
          <a:lstStyle/>
          <a:p>
            <a:pPr algn="ctr"/>
            <a:r>
              <a:rPr lang="it-IT" sz="2200" dirty="0" err="1">
                <a:cs typeface="Calibri" panose="020F0502020204030204" pitchFamily="34" charset="0"/>
              </a:rPr>
              <a:t>Reservations</a:t>
            </a:r>
            <a:r>
              <a:rPr lang="it-IT" sz="2200" dirty="0">
                <a:cs typeface="Calibri" panose="020F0502020204030204" pitchFamily="34" charset="0"/>
              </a:rPr>
              <a:t> are available on the following </a:t>
            </a:r>
            <a:r>
              <a:rPr lang="it-IT" sz="2200" dirty="0" err="1">
                <a:cs typeface="Calibri" panose="020F0502020204030204" pitchFamily="34" charset="0"/>
              </a:rPr>
              <a:t>dates</a:t>
            </a:r>
            <a:r>
              <a:rPr lang="it-IT" sz="2200" dirty="0">
                <a:cs typeface="Calibri" panose="020F0502020204030204" pitchFamily="34" charset="0"/>
              </a:rPr>
              <a:t>:</a:t>
            </a:r>
          </a:p>
          <a:p>
            <a:pPr algn="just"/>
            <a:endParaRPr lang="it-IT" sz="2200" b="1" dirty="0">
              <a:cs typeface="Calibri" panose="020F0502020204030204" pitchFamily="34" charset="0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6F95A01-B621-4D84-B570-3F965C869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75671"/>
              </p:ext>
            </p:extLst>
          </p:nvPr>
        </p:nvGraphicFramePr>
        <p:xfrm>
          <a:off x="971600" y="1883556"/>
          <a:ext cx="6984776" cy="366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540">
                  <a:extLst>
                    <a:ext uri="{9D8B030D-6E8A-4147-A177-3AD203B41FA5}">
                      <a16:colId xmlns:a16="http://schemas.microsoft.com/office/drawing/2014/main" val="2684681490"/>
                    </a:ext>
                  </a:extLst>
                </a:gridCol>
                <a:gridCol w="1725391">
                  <a:extLst>
                    <a:ext uri="{9D8B030D-6E8A-4147-A177-3AD203B41FA5}">
                      <a16:colId xmlns:a16="http://schemas.microsoft.com/office/drawing/2014/main" val="1980346724"/>
                    </a:ext>
                  </a:extLst>
                </a:gridCol>
                <a:gridCol w="2887845">
                  <a:extLst>
                    <a:ext uri="{9D8B030D-6E8A-4147-A177-3AD203B41FA5}">
                      <a16:colId xmlns:a16="http://schemas.microsoft.com/office/drawing/2014/main" val="548254055"/>
                    </a:ext>
                  </a:extLst>
                </a:gridCol>
              </a:tblGrid>
              <a:tr h="1181214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Test </a:t>
                      </a:r>
                      <a:r>
                        <a:rPr lang="it-IT" dirty="0" err="1">
                          <a:latin typeface="Century Gothic" panose="020B0502020202020204" pitchFamily="34" charset="0"/>
                        </a:rPr>
                        <a:t>dates</a:t>
                      </a:r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Deadline for booking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314011"/>
                  </a:ext>
                </a:extLst>
              </a:tr>
              <a:tr h="121199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26 or 27 or 28 June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 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20 June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563878"/>
                  </a:ext>
                </a:extLst>
              </a:tr>
              <a:tr h="127637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18 or 19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July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9 a.m. (CET) or 11.a.m. (CET)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16 </a:t>
                      </a:r>
                      <a:r>
                        <a:rPr lang="it-IT" sz="1400" dirty="0" err="1">
                          <a:latin typeface="Century Gothic" panose="020B0502020202020204" pitchFamily="34" charset="0"/>
                        </a:rPr>
                        <a:t>July</a:t>
                      </a:r>
                      <a:r>
                        <a:rPr lang="it-IT" sz="1400" dirty="0">
                          <a:latin typeface="Century Gothic" panose="020B0502020202020204" pitchFamily="34" charset="0"/>
                        </a:rPr>
                        <a:t>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54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The test</a:t>
            </a:r>
          </a:p>
          <a:p>
            <a:pPr algn="ctr"/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B6780-9E3B-F44E-81C7-967483A686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en-US" sz="2400" dirty="0"/>
              <a:t>The </a:t>
            </a:r>
            <a:r>
              <a:rPr lang="en-US" sz="2400" i="1" dirty="0"/>
              <a:t>Oxford Placement Test</a:t>
            </a:r>
            <a:r>
              <a:rPr lang="en-US" sz="2400" dirty="0"/>
              <a:t> is a computer adaptive online test, which means that the test adjusts the difficulty of questions based on the student’s responses. </a:t>
            </a:r>
          </a:p>
          <a:p>
            <a:pPr algn="just"/>
            <a:r>
              <a:rPr lang="en-US" sz="2400" dirty="0"/>
              <a:t>Answers are automatically marked after each task, giving you an instant result once the test is complete.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Detailed information on the test format and results scale can be found </a:t>
            </a:r>
            <a:r>
              <a:rPr lang="en-US" sz="2400" dirty="0">
                <a:hlinkClick r:id="rId2"/>
              </a:rPr>
              <a:t>here</a:t>
            </a:r>
            <a:endParaRPr lang="en-US" sz="2400" dirty="0"/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endParaRPr lang="it-IT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5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Technical requirements/1</a:t>
            </a:r>
          </a:p>
          <a:p>
            <a:pPr algn="ctr"/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B6780-9E3B-F44E-81C7-967483A686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536" y="2300528"/>
            <a:ext cx="2448272" cy="888810"/>
          </a:xfrm>
        </p:spPr>
        <p:txBody>
          <a:bodyPr/>
          <a:lstStyle/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an internet connection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5" name="Elemento grafico 4" descr="Router wireless">
            <a:extLst>
              <a:ext uri="{FF2B5EF4-FFF2-40B4-BE49-F238E27FC236}">
                <a16:creationId xmlns:a16="http://schemas.microsoft.com/office/drawing/2014/main" id="{3299C1B8-2F88-4ECE-8963-66AD155BF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592" y="860368"/>
            <a:ext cx="1440160" cy="1440160"/>
          </a:xfrm>
          <a:prstGeom prst="rect">
            <a:avLst/>
          </a:prstGeom>
        </p:spPr>
      </p:pic>
      <p:pic>
        <p:nvPicPr>
          <p:cNvPr id="7" name="Elemento grafico 6" descr="Laptop">
            <a:extLst>
              <a:ext uri="{FF2B5EF4-FFF2-40B4-BE49-F238E27FC236}">
                <a16:creationId xmlns:a16="http://schemas.microsoft.com/office/drawing/2014/main" id="{C17E3CC7-2A09-4002-B83B-876A8F263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7763" y="836712"/>
            <a:ext cx="1440160" cy="1440160"/>
          </a:xfrm>
          <a:prstGeom prst="rect">
            <a:avLst/>
          </a:prstGeom>
        </p:spPr>
      </p:pic>
      <p:pic>
        <p:nvPicPr>
          <p:cNvPr id="9" name="Elemento grafico 8" descr="Cuffie">
            <a:extLst>
              <a:ext uri="{FF2B5EF4-FFF2-40B4-BE49-F238E27FC236}">
                <a16:creationId xmlns:a16="http://schemas.microsoft.com/office/drawing/2014/main" id="{8FF92F33-8A5F-47E3-B9BE-DFEE74A8C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48264" y="966771"/>
            <a:ext cx="1295822" cy="1295822"/>
          </a:xfrm>
          <a:prstGeom prst="rect">
            <a:avLst/>
          </a:prstGeom>
        </p:spPr>
      </p:pic>
      <p:pic>
        <p:nvPicPr>
          <p:cNvPr id="11" name="Elemento grafico 10" descr="Webcam">
            <a:extLst>
              <a:ext uri="{FF2B5EF4-FFF2-40B4-BE49-F238E27FC236}">
                <a16:creationId xmlns:a16="http://schemas.microsoft.com/office/drawing/2014/main" id="{EFFD59AF-B238-4995-BB3A-51B496A029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305" y="3598835"/>
            <a:ext cx="1440160" cy="1440160"/>
          </a:xfrm>
          <a:prstGeom prst="rect">
            <a:avLst/>
          </a:prstGeom>
        </p:spPr>
      </p:pic>
      <p:pic>
        <p:nvPicPr>
          <p:cNvPr id="1026" name="Picture 2" descr="zoom-logo - Gymnasium">
            <a:extLst>
              <a:ext uri="{FF2B5EF4-FFF2-40B4-BE49-F238E27FC236}">
                <a16:creationId xmlns:a16="http://schemas.microsoft.com/office/drawing/2014/main" id="{A4F25BDD-8A2E-48EC-A85A-5245370DB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91" y="3544007"/>
            <a:ext cx="1440158" cy="12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431E3B39-68F6-4575-B274-1198E810D459}"/>
              </a:ext>
            </a:extLst>
          </p:cNvPr>
          <p:cNvSpPr txBox="1">
            <a:spLocks/>
          </p:cNvSpPr>
          <p:nvPr/>
        </p:nvSpPr>
        <p:spPr>
          <a:xfrm>
            <a:off x="3457643" y="2153502"/>
            <a:ext cx="222871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laptop or desktop PC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4" name="Segnaposto testo 2">
            <a:extLst>
              <a:ext uri="{FF2B5EF4-FFF2-40B4-BE49-F238E27FC236}">
                <a16:creationId xmlns:a16="http://schemas.microsoft.com/office/drawing/2014/main" id="{952889BC-AA58-4F6F-8A7B-12196DCC6C47}"/>
              </a:ext>
            </a:extLst>
          </p:cNvPr>
          <p:cNvSpPr txBox="1">
            <a:spLocks/>
          </p:cNvSpPr>
          <p:nvPr/>
        </p:nvSpPr>
        <p:spPr>
          <a:xfrm>
            <a:off x="6519751" y="2182782"/>
            <a:ext cx="222871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</a:t>
            </a:r>
            <a:r>
              <a:rPr lang="it-IT" sz="1600" dirty="0" err="1"/>
              <a:t>pair</a:t>
            </a:r>
            <a:r>
              <a:rPr lang="it-IT" sz="1600" dirty="0"/>
              <a:t> of </a:t>
            </a:r>
            <a:r>
              <a:rPr lang="it-IT" sz="1600" dirty="0" err="1"/>
              <a:t>headphones</a:t>
            </a:r>
            <a:endParaRPr lang="it-IT" sz="1600" dirty="0"/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5" name="Segnaposto testo 2">
            <a:extLst>
              <a:ext uri="{FF2B5EF4-FFF2-40B4-BE49-F238E27FC236}">
                <a16:creationId xmlns:a16="http://schemas.microsoft.com/office/drawing/2014/main" id="{14965584-1588-4018-9F9D-448BCBCE9B1F}"/>
              </a:ext>
            </a:extLst>
          </p:cNvPr>
          <p:cNvSpPr txBox="1">
            <a:spLocks/>
          </p:cNvSpPr>
          <p:nvPr/>
        </p:nvSpPr>
        <p:spPr>
          <a:xfrm>
            <a:off x="325295" y="4988462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webcam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6" name="Segnaposto testo 2">
            <a:extLst>
              <a:ext uri="{FF2B5EF4-FFF2-40B4-BE49-F238E27FC236}">
                <a16:creationId xmlns:a16="http://schemas.microsoft.com/office/drawing/2014/main" id="{7BE58630-EE82-4492-BE6B-5CDA1A092B04}"/>
              </a:ext>
            </a:extLst>
          </p:cNvPr>
          <p:cNvSpPr txBox="1">
            <a:spLocks/>
          </p:cNvSpPr>
          <p:nvPr/>
        </p:nvSpPr>
        <p:spPr>
          <a:xfrm>
            <a:off x="6375735" y="4916454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to </a:t>
            </a:r>
            <a:r>
              <a:rPr lang="it-IT" sz="1600" dirty="0" err="1"/>
              <a:t>install</a:t>
            </a:r>
            <a:r>
              <a:rPr lang="it-IT" sz="1600" dirty="0"/>
              <a:t> Zoom software on </a:t>
            </a:r>
            <a:r>
              <a:rPr lang="it-IT" sz="1600" dirty="0" err="1"/>
              <a:t>your</a:t>
            </a:r>
            <a:r>
              <a:rPr lang="it-IT" sz="1600" dirty="0"/>
              <a:t> PC</a:t>
            </a:r>
          </a:p>
          <a:p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La mia e-mail per gli studenti — Università di Bologna">
            <a:extLst>
              <a:ext uri="{FF2B5EF4-FFF2-40B4-BE49-F238E27FC236}">
                <a16:creationId xmlns:a16="http://schemas.microsoft.com/office/drawing/2014/main" id="{C2BFA564-42EF-48D3-8935-C59C2670C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483" y="3653307"/>
            <a:ext cx="1173032" cy="117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egnaposto testo 2">
            <a:extLst>
              <a:ext uri="{FF2B5EF4-FFF2-40B4-BE49-F238E27FC236}">
                <a16:creationId xmlns:a16="http://schemas.microsoft.com/office/drawing/2014/main" id="{FE9FA2B2-8C4F-4FF1-8BB8-CBC06F06B030}"/>
              </a:ext>
            </a:extLst>
          </p:cNvPr>
          <p:cNvSpPr txBox="1">
            <a:spLocks/>
          </p:cNvSpPr>
          <p:nvPr/>
        </p:nvSpPr>
        <p:spPr>
          <a:xfrm>
            <a:off x="3320478" y="4988462"/>
            <a:ext cx="2588753" cy="8888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You</a:t>
            </a:r>
            <a:r>
              <a:rPr lang="it-IT" sz="1600" dirty="0"/>
              <a:t> need a University of Bologna </a:t>
            </a:r>
            <a:r>
              <a:rPr lang="it-IT" sz="1600" dirty="0" err="1"/>
              <a:t>digital</a:t>
            </a:r>
            <a:r>
              <a:rPr lang="it-IT" sz="1600" dirty="0"/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130387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14792B-26A8-E24F-A142-EEE81C841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Technical requirements/2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AB24721C-D5F4-40E6-BE19-6776DF1D9D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281168" cy="453640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Your computer must meet the minimum system requirements. To check these, click here: </a:t>
            </a:r>
            <a:r>
              <a:rPr lang="en-US" dirty="0">
                <a:hlinkClick r:id="rId2"/>
              </a:rPr>
              <a:t>system requirements</a:t>
            </a:r>
            <a:r>
              <a:rPr lang="en-US" dirty="0"/>
              <a:t>. Then, click on ‘automatic system check’.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Install Zoom on your computer: </a:t>
            </a:r>
            <a:r>
              <a:rPr lang="en-US" dirty="0">
                <a:hlinkClick r:id="rId3"/>
              </a:rPr>
              <a:t>https://zoom.us/</a:t>
            </a:r>
            <a:r>
              <a:rPr lang="en-US" dirty="0"/>
              <a:t> In case Zoom is filtered in your country, we suggest to consider the use of a VPN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If you don’t have an Unibo digital account yet, please register to get one: </a:t>
            </a:r>
            <a:r>
              <a:rPr lang="en-US" dirty="0">
                <a:hlinkClick r:id="rId4"/>
              </a:rPr>
              <a:t>https://studenti.unibo.it/sol/welcome.htm?siteLanguage=en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>
              <a:solidFill>
                <a:srgbClr val="C00000"/>
              </a:solidFill>
            </a:endParaRPr>
          </a:p>
          <a:p>
            <a:endParaRPr lang="it-IT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908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653D1E1-BD40-9543-B1EF-6681D03025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>
                <a:cs typeface="Calibri" panose="020F0502020204030204" pitchFamily="34" charset="0"/>
              </a:rPr>
              <a:t>The week </a:t>
            </a:r>
            <a:r>
              <a:rPr lang="it-IT" dirty="0" err="1">
                <a:cs typeface="Calibri" panose="020F0502020204030204" pitchFamily="34" charset="0"/>
              </a:rPr>
              <a:t>before</a:t>
            </a:r>
            <a:r>
              <a:rPr lang="it-IT" dirty="0">
                <a:cs typeface="Calibri" panose="020F0502020204030204" pitchFamily="34" charset="0"/>
              </a:rPr>
              <a:t> the test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A61F63-F302-3541-8805-8B5B50B20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96752"/>
            <a:ext cx="8424862" cy="482453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it-IT" sz="2400" dirty="0" err="1"/>
              <a:t>Regularly</a:t>
            </a:r>
            <a:r>
              <a:rPr lang="it-IT" sz="2400" dirty="0"/>
              <a:t> check </a:t>
            </a:r>
            <a:r>
              <a:rPr lang="it-IT" sz="2400" dirty="0" err="1"/>
              <a:t>your</a:t>
            </a:r>
            <a:r>
              <a:rPr lang="it-IT" sz="2400" dirty="0"/>
              <a:t> @studio.unibo.it e-mail. </a:t>
            </a:r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The week </a:t>
            </a:r>
            <a:r>
              <a:rPr lang="it-IT" sz="2400" dirty="0" err="1"/>
              <a:t>before</a:t>
            </a:r>
            <a:r>
              <a:rPr lang="it-IT" sz="2400" dirty="0"/>
              <a:t> the test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be </a:t>
            </a:r>
            <a:r>
              <a:rPr lang="it-IT" sz="2400" dirty="0" err="1"/>
              <a:t>contacted</a:t>
            </a:r>
            <a:r>
              <a:rPr lang="it-IT" sz="2400" dirty="0"/>
              <a:t> by the Unibo staff from the e-mail address: </a:t>
            </a:r>
            <a:r>
              <a:rPr lang="it-IT" sz="2400" dirty="0">
                <a:hlinkClick r:id="rId2"/>
              </a:rPr>
              <a:t>cla.bo-segreteria@unibo.it</a:t>
            </a:r>
            <a:endParaRPr lang="it-IT" sz="2400" dirty="0"/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The staff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send</a:t>
            </a:r>
            <a:r>
              <a:rPr lang="it-IT" sz="2400" dirty="0"/>
              <a:t>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detailed</a:t>
            </a:r>
            <a:r>
              <a:rPr lang="it-IT" sz="2400" dirty="0"/>
              <a:t> information </a:t>
            </a:r>
            <a:r>
              <a:rPr lang="it-IT" sz="2400" dirty="0" err="1"/>
              <a:t>about</a:t>
            </a:r>
            <a:r>
              <a:rPr lang="it-IT" sz="2400" dirty="0"/>
              <a:t> </a:t>
            </a:r>
            <a:r>
              <a:rPr lang="en-US" sz="2400" dirty="0"/>
              <a:t>how to join a video call on Zoom</a:t>
            </a:r>
            <a:endParaRPr lang="it-IT" sz="2400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581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The day of the test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sz="2400" dirty="0"/>
              <a:t>To take your test online, make sure you are in a quiet room on your own.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Join the Zoom call that the staff set up.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Join this video call at the correct time and turn on your webcam. Remember the test will be </a:t>
            </a:r>
            <a:r>
              <a:rPr lang="en-US" sz="2400" dirty="0" err="1"/>
              <a:t>administred</a:t>
            </a:r>
            <a:r>
              <a:rPr lang="en-US" sz="2400" dirty="0"/>
              <a:t> from Italy. From </a:t>
            </a:r>
            <a:r>
              <a:rPr lang="en-US" sz="2400"/>
              <a:t>April the </a:t>
            </a:r>
            <a:r>
              <a:rPr lang="en-US" sz="2400" dirty="0"/>
              <a:t>Time Zone currently being used in Italy will be </a:t>
            </a:r>
            <a:r>
              <a:rPr lang="it-IT" sz="2400" dirty="0"/>
              <a:t>Central </a:t>
            </a:r>
            <a:r>
              <a:rPr lang="it-IT" sz="2400" dirty="0" err="1"/>
              <a:t>European</a:t>
            </a:r>
            <a:r>
              <a:rPr lang="it-IT" sz="2400" dirty="0"/>
              <a:t> Summer Time (</a:t>
            </a:r>
            <a:r>
              <a:rPr lang="en-US" sz="2400" dirty="0"/>
              <a:t>UTC +2)</a:t>
            </a:r>
          </a:p>
          <a:p>
            <a:pPr marL="285750" indent="-285750">
              <a:buFontTx/>
              <a:buChar char="-"/>
            </a:pPr>
            <a:endParaRPr lang="it-IT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 Wait for instructions from an invigilator</a:t>
            </a: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622</Words>
  <Application>Microsoft Office PowerPoint</Application>
  <PresentationFormat>Presentazione su schermo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Francesca Bertelli</cp:lastModifiedBy>
  <cp:revision>117</cp:revision>
  <cp:lastPrinted>2021-05-03T14:57:37Z</cp:lastPrinted>
  <dcterms:created xsi:type="dcterms:W3CDTF">2017-11-13T10:11:35Z</dcterms:created>
  <dcterms:modified xsi:type="dcterms:W3CDTF">2024-01-24T09:40:56Z</dcterms:modified>
</cp:coreProperties>
</file>