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0"/>
  </p:notesMasterIdLst>
  <p:sldIdLst>
    <p:sldId id="281" r:id="rId3"/>
    <p:sldId id="279" r:id="rId4"/>
    <p:sldId id="258" r:id="rId5"/>
    <p:sldId id="260" r:id="rId6"/>
    <p:sldId id="282" r:id="rId7"/>
    <p:sldId id="268" r:id="rId8"/>
    <p:sldId id="269" r:id="rId9"/>
    <p:sldId id="266" r:id="rId10"/>
    <p:sldId id="270" r:id="rId11"/>
    <p:sldId id="272" r:id="rId12"/>
    <p:sldId id="271" r:id="rId13"/>
    <p:sldId id="273" r:id="rId14"/>
    <p:sldId id="264" r:id="rId15"/>
    <p:sldId id="265" r:id="rId16"/>
    <p:sldId id="290" r:id="rId17"/>
    <p:sldId id="277" r:id="rId18"/>
    <p:sldId id="278" r:id="rId19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F3BF6-447E-476D-A116-DB80C6E5F17E}" type="datetimeFigureOut">
              <a:rPr lang="it-IT" smtClean="0"/>
              <a:pPr/>
              <a:t>23/11/2023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5B83-E7ED-433D-9407-659F0EDEE6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97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95B83-E7ED-433D-9407-659F0EDEE63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81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12;p3"/>
          <p:cNvPicPr/>
          <p:nvPr/>
        </p:nvPicPr>
        <p:blipFill>
          <a:blip r:embed="rId14" cstate="print"/>
          <a:srcRect l="1984" t="-21946" r="2890" b="12108"/>
          <a:stretch/>
        </p:blipFill>
        <p:spPr>
          <a:xfrm rot="16200000" flipH="1">
            <a:off x="-3417840" y="3285000"/>
            <a:ext cx="6909840" cy="285120"/>
          </a:xfrm>
          <a:prstGeom prst="rect">
            <a:avLst/>
          </a:prstGeom>
          <a:ln>
            <a:noFill/>
          </a:ln>
        </p:spPr>
      </p:pic>
      <p:pic>
        <p:nvPicPr>
          <p:cNvPr id="41" name="Google Shape;13;p3"/>
          <p:cNvPicPr/>
          <p:nvPr/>
        </p:nvPicPr>
        <p:blipFill>
          <a:blip r:embed="rId15" cstate="print"/>
          <a:stretch/>
        </p:blipFill>
        <p:spPr>
          <a:xfrm>
            <a:off x="10344600" y="5484960"/>
            <a:ext cx="1648800" cy="12535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175640" y="6453360"/>
            <a:ext cx="38376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www.unibo.it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81" name="Google Shape;19;p5"/>
          <p:cNvPicPr/>
          <p:nvPr/>
        </p:nvPicPr>
        <p:blipFill>
          <a:blip r:embed="rId14" cstate="print"/>
          <a:stretch/>
        </p:blipFill>
        <p:spPr>
          <a:xfrm>
            <a:off x="4969080" y="418320"/>
            <a:ext cx="2250720" cy="171144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0" y="2637000"/>
            <a:ext cx="12189240" cy="16534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bkwz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horturl.at/bkwzP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bkwz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e.fioritti@unibo.it" TargetMode="External"/><Relationship Id="rId2" Type="http://schemas.openxmlformats.org/officeDocument/2006/relationships/hyperlink" Target="mailto:lingue.lsc@unibo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segscform@unibo.it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internationaldesk@unibo.it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lingue.lsc@unibo.it" TargetMode="External"/><Relationship Id="rId7" Type="http://schemas.openxmlformats.org/officeDocument/2006/relationships/hyperlink" Target="mailto:internationaldesk@unibo.it" TargetMode="External"/><Relationship Id="rId2" Type="http://schemas.openxmlformats.org/officeDocument/2006/relationships/hyperlink" Target="mailto:ana.pano@unibo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egscform@unibo.it" TargetMode="External"/><Relationship Id="rId5" Type="http://schemas.openxmlformats.org/officeDocument/2006/relationships/hyperlink" Target="mailto:marie.rieger@unibo.it" TargetMode="External"/><Relationship Id="rId4" Type="http://schemas.openxmlformats.org/officeDocument/2006/relationships/hyperlink" Target="mailto:rachele.fioritti@unibo.it" TargetMode="External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rsi.unibo.it/2Cycle/LanguageSocietyCommunication" TargetMode="External"/><Relationship Id="rId2" Type="http://schemas.openxmlformats.org/officeDocument/2006/relationships/hyperlink" Target="http://www.lingue.unibo.it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hyperlink" Target="mailto:lingue.lsc@unib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rsi.unibo.it/2cycle/LanguageSocietyCommunicat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facebook.com/lscprogramme.unib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iADS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iADS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horturl.at/bkwzP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F539D1A4-8022-1E88-8B6F-F463623C57BB}"/>
              </a:ext>
            </a:extLst>
          </p:cNvPr>
          <p:cNvSpPr/>
          <p:nvPr/>
        </p:nvSpPr>
        <p:spPr>
          <a:xfrm>
            <a:off x="2196548" y="686392"/>
            <a:ext cx="9690651" cy="1815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it-IT" sz="3000" strike="noStrike" spc="-1" dirty="0">
                <a:solidFill>
                  <a:srgbClr val="C9211E"/>
                </a:solidFill>
                <a:latin typeface="Century Gothic"/>
                <a:ea typeface="Calibri"/>
              </a:rPr>
              <a:t>OPEN DAY - INTERNATIONAL MASTER’S DEGREE</a:t>
            </a:r>
            <a:endParaRPr lang="it-IT" sz="3000" b="1" spc="-1" dirty="0">
              <a:solidFill>
                <a:srgbClr val="C9211E"/>
              </a:solidFill>
              <a:latin typeface="Century Gothic"/>
              <a:ea typeface="Calibri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it-IT" sz="3000" b="1" strike="noStrike" spc="-1" dirty="0">
                <a:solidFill>
                  <a:srgbClr val="C9211E"/>
                </a:solidFill>
                <a:latin typeface="Century Gothic"/>
                <a:ea typeface="Calibri"/>
              </a:rPr>
              <a:t>LANGUAGE, SOCIETY AND COMMUNICATION</a:t>
            </a:r>
            <a:r>
              <a:rPr lang="it-IT" sz="3000" b="1" strike="noStrike" spc="-1" dirty="0">
                <a:solidFill>
                  <a:srgbClr val="000000"/>
                </a:solidFill>
                <a:latin typeface="Century Gothic"/>
                <a:ea typeface="Calibri"/>
              </a:rPr>
              <a:t> </a:t>
            </a:r>
            <a:endParaRPr lang="en-US" sz="1600" b="1" strike="noStrike" spc="-1" noProof="1">
              <a:solidFill>
                <a:srgbClr val="000000"/>
              </a:solidFill>
              <a:latin typeface="Century Gothic"/>
              <a:ea typeface="Calibri"/>
            </a:endParaRPr>
          </a:p>
          <a:p>
            <a:pPr algn="r">
              <a:lnSpc>
                <a:spcPct val="100000"/>
              </a:lnSpc>
              <a:spcBef>
                <a:spcPts val="380"/>
              </a:spcBef>
              <a:tabLst>
                <a:tab pos="0" algn="l"/>
              </a:tabLst>
            </a:pPr>
            <a:r>
              <a:rPr lang="en-US" sz="1600" b="1" strike="noStrike" spc="-1" noProof="1">
                <a:solidFill>
                  <a:srgbClr val="000000"/>
                </a:solidFill>
                <a:latin typeface="Century Gothic"/>
                <a:ea typeface="Calibri"/>
              </a:rPr>
              <a:t>Programme Director - Prof. Ana Pano Alaman</a:t>
            </a:r>
          </a:p>
          <a:p>
            <a:pPr algn="r">
              <a:lnSpc>
                <a:spcPct val="100000"/>
              </a:lnSpc>
              <a:spcBef>
                <a:spcPts val="380"/>
              </a:spcBef>
              <a:tabLst>
                <a:tab pos="0" algn="l"/>
              </a:tabLst>
            </a:pPr>
            <a:endParaRPr lang="en-US" sz="1600" b="1" spc="-1" noProof="1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380"/>
              </a:spcBef>
              <a:tabLst>
                <a:tab pos="0" algn="l"/>
              </a:tabLst>
            </a:pPr>
            <a:endParaRPr lang="en-US" sz="1600" b="0" strike="noStrike" spc="-1" noProof="1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7E817F-C115-4C9B-70EF-CCDECADDB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6" y="1643153"/>
            <a:ext cx="4698169" cy="5214847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75F84779-5F44-D520-B688-43FCBF7C6F68}"/>
              </a:ext>
            </a:extLst>
          </p:cNvPr>
          <p:cNvSpPr/>
          <p:nvPr/>
        </p:nvSpPr>
        <p:spPr>
          <a:xfrm>
            <a:off x="4408004" y="2435147"/>
            <a:ext cx="7479196" cy="1815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n-US" sz="2500" b="1" spc="-1" noProof="1">
                <a:solidFill>
                  <a:srgbClr val="C9211E"/>
                </a:solidFill>
                <a:latin typeface="Century Gothic"/>
                <a:ea typeface="Calibri"/>
              </a:rPr>
              <a:t>LSC Degree Programmes presentation </a:t>
            </a: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n-US" sz="2500" b="1" spc="-1" noProof="1">
                <a:solidFill>
                  <a:srgbClr val="C9211E"/>
                </a:solidFill>
                <a:latin typeface="Century Gothic"/>
                <a:ea typeface="Calibri"/>
              </a:rPr>
              <a:t>LSC How to apply – application process </a:t>
            </a: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n-US" sz="2500" b="1" spc="-1" noProof="1">
                <a:solidFill>
                  <a:srgbClr val="C9211E"/>
                </a:solidFill>
                <a:latin typeface="Century Gothic"/>
                <a:ea typeface="Calibri"/>
              </a:rPr>
              <a:t>Talk with our students about LSC</a:t>
            </a: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it-IT" sz="3000" strike="noStrike" spc="-1" dirty="0">
              <a:solidFill>
                <a:srgbClr val="C9211E"/>
              </a:solidFill>
              <a:latin typeface="Century Gothic"/>
              <a:ea typeface="Calibri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it-IT" sz="3000" spc="-1" dirty="0">
                <a:solidFill>
                  <a:srgbClr val="C9211E"/>
                </a:solidFill>
                <a:latin typeface="Century Gothic"/>
                <a:ea typeface="Calibri"/>
              </a:rPr>
              <a:t>29th November </a:t>
            </a:r>
            <a:r>
              <a:rPr lang="it-IT" sz="3000" strike="noStrike" spc="-1" dirty="0">
                <a:solidFill>
                  <a:srgbClr val="C9211E"/>
                </a:solidFill>
                <a:latin typeface="Century Gothic"/>
                <a:ea typeface="Calibri"/>
              </a:rPr>
              <a:t>2023</a:t>
            </a:r>
            <a:br>
              <a:rPr lang="it-IT" sz="3000" strike="noStrike" spc="-1" dirty="0">
                <a:solidFill>
                  <a:srgbClr val="C9211E"/>
                </a:solidFill>
                <a:latin typeface="Century Gothic"/>
                <a:ea typeface="Calibri"/>
              </a:rPr>
            </a:br>
            <a:r>
              <a:rPr lang="it-IT" sz="3000" strike="noStrike" spc="-1" dirty="0">
                <a:solidFill>
                  <a:srgbClr val="C9211E"/>
                </a:solidFill>
                <a:latin typeface="Century Gothic"/>
                <a:ea typeface="Calibri"/>
              </a:rPr>
              <a:t>1:40</a:t>
            </a:r>
            <a:r>
              <a:rPr lang="it-IT" sz="3000" spc="-1" dirty="0">
                <a:solidFill>
                  <a:srgbClr val="C9211E"/>
                </a:solidFill>
                <a:latin typeface="Century Gothic"/>
                <a:ea typeface="Calibri"/>
              </a:rPr>
              <a:t> -2:20</a:t>
            </a:r>
            <a:r>
              <a:rPr lang="it-IT" sz="3000" strike="noStrike" spc="-1" dirty="0">
                <a:solidFill>
                  <a:srgbClr val="C9211E"/>
                </a:solidFill>
                <a:latin typeface="Century Gothic"/>
                <a:ea typeface="Calibri"/>
              </a:rPr>
              <a:t> p.m.</a:t>
            </a: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it-IT" sz="3000" b="0" spc="-1" dirty="0">
              <a:solidFill>
                <a:srgbClr val="C9211E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it-IT" sz="1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80"/>
              </a:spcBef>
              <a:tabLst>
                <a:tab pos="0" algn="l"/>
              </a:tabLst>
            </a:pPr>
            <a:endParaRPr lang="en-US" sz="1600" b="1" spc="-1" noProof="1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380"/>
              </a:spcBef>
              <a:tabLst>
                <a:tab pos="0" algn="l"/>
              </a:tabLst>
            </a:pPr>
            <a:endParaRPr lang="en-US" sz="1600" b="0" strike="noStrike" spc="-1" noProof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72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585360" y="1744715"/>
            <a:ext cx="10609382" cy="474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46160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Curricular requirements</a:t>
            </a:r>
          </a:p>
          <a:p>
            <a:pPr marL="146160"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Bachelor’s Degree </a:t>
            </a: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that certifies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a theoretical and a practical knowledge of </a:t>
            </a: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2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foreign languages (English, French, German, Russian, or Spanish);</a:t>
            </a: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Proof of knowledge of English by means of an accepted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English Language Certificate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, issued in the last 24 months; or an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interview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with a Commission </a:t>
            </a:r>
            <a:endParaRPr lang="en-US" sz="2200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1" u="sng" strike="noStrike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0" lvl="1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200" b="1" u="sng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Candidates from an English-speaking country holding a Foreign Degree</a:t>
            </a:r>
            <a:r>
              <a:rPr lang="en-US" sz="2200" u="sng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, or </a:t>
            </a:r>
            <a:r>
              <a:rPr lang="en-US" sz="2200" b="1" u="sng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candidates with a Foreign Degree issued by an English-speaking country institution are exempted!</a:t>
            </a:r>
            <a:endParaRPr lang="en-US" sz="2200" b="0" u="sng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85F9063C-54BA-4725-9812-61FAA643819D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B26CAC95-B7DA-25D1-E0D8-16E5ED7D38D4}"/>
              </a:ext>
            </a:extLst>
          </p:cNvPr>
          <p:cNvSpPr/>
          <p:nvPr/>
        </p:nvSpPr>
        <p:spPr>
          <a:xfrm>
            <a:off x="585360" y="1211143"/>
            <a:ext cx="11458080" cy="457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US" sz="2400" b="1" strike="noStrike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Admission – Foreign Degree: 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  <a:hlinkClick r:id="rId3"/>
              </a:rPr>
              <a:t>https://shorturl.at/bkwzP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 </a:t>
            </a:r>
            <a:endParaRPr lang="en-US" sz="2400" b="0" strike="noStrike" spc="-1" noProof="1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585360" y="1211143"/>
            <a:ext cx="11458080" cy="457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US" sz="2400" b="1" strike="noStrike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Admission – Italian Degree: 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  <a:hlinkClick r:id="rId2"/>
              </a:rPr>
              <a:t>https://shorturl.at/bkwzP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 </a:t>
            </a:r>
            <a:endParaRPr lang="en-US" sz="24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585360" y="1729645"/>
            <a:ext cx="10847520" cy="5043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46160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Curricular requirements</a:t>
            </a:r>
          </a:p>
          <a:p>
            <a:pPr marL="146160"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Bachelor’s Degree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(1st Cycle Degree) 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with a minimum final mark of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105/110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;</a:t>
            </a: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48 ECTS* 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in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2 modern languages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(English, French, German, Spanish, Russian) 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studied previously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(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24 ECTS 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per language);</a:t>
            </a: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If you have not studied English in your First Degree, you should provide an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English Language Certificate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accepted by the Programme</a:t>
            </a: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and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issued in the last 24 months; or pass an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interview with a Commission</a:t>
            </a: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0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46160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400" b="1" u="sng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Students from an English-speaking country are exempted!</a:t>
            </a:r>
            <a:endParaRPr lang="en-US" sz="2400" b="0" u="sng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D470127F-4F66-6C54-9B17-254893C31E8F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3"/>
          <p:cNvSpPr/>
          <p:nvPr/>
        </p:nvSpPr>
        <p:spPr>
          <a:xfrm>
            <a:off x="671760" y="1725120"/>
            <a:ext cx="10847520" cy="513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Assesment of personal academic preparation:</a:t>
            </a:r>
            <a:endParaRPr lang="en-US" sz="2200" b="1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</a:endParaRPr>
          </a:p>
          <a:p>
            <a:pPr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</a:endParaRPr>
          </a:p>
          <a:p>
            <a:pPr lvl="1"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It will be evaluated through an interview. 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The result of the interview will lead to an assessment of eligibility or non-eligibility to admission;</a:t>
            </a:r>
          </a:p>
          <a:p>
            <a:pPr lvl="1">
              <a:tabLst>
                <a:tab pos="0" algn="l"/>
              </a:tabLst>
            </a:pPr>
            <a:endParaRPr lang="en-US" sz="2200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</a:endParaRPr>
          </a:p>
          <a:p>
            <a:pPr lvl="1">
              <a:tabLst>
                <a:tab pos="0" algn="l"/>
              </a:tabLst>
            </a:pP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t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he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interview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 will be carried out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in 1 of the 2 foreign languages that you plan to study further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, </a:t>
            </a:r>
            <a:r>
              <a:rPr lang="en-US" sz="2200" b="1" u="sng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provided that it is not English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. </a:t>
            </a:r>
          </a:p>
          <a:p>
            <a:pPr lvl="1">
              <a:tabLst>
                <a:tab pos="0" algn="l"/>
              </a:tabLst>
            </a:pPr>
            <a:endParaRPr lang="en-US" sz="2200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</a:endParaRPr>
          </a:p>
          <a:p>
            <a:pPr lvl="1"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It will focus on: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  <a:p>
            <a:pPr marL="1130400" lvl="2" indent="-216000">
              <a:buClr>
                <a:srgbClr val="C9211E"/>
              </a:buClr>
              <a:buFont typeface="OpenSymbol"/>
              <a:buChar char="✓"/>
              <a:tabLst>
                <a:tab pos="0" algn="l"/>
              </a:tabLst>
            </a:pPr>
            <a:r>
              <a:rPr lang="en-US" sz="2200" spc="-1" noProof="1">
                <a:latin typeface="Century Gothic" panose="020B0502020202020204" pitchFamily="34" charset="0"/>
                <a:ea typeface="Noto Sans CJK SC"/>
              </a:rPr>
              <a:t> t</a:t>
            </a:r>
            <a:r>
              <a:rPr lang="en-US" sz="2200" b="0" strike="noStrike" spc="-1" noProof="1">
                <a:latin typeface="Century Gothic" panose="020B0502020202020204" pitchFamily="34" charset="0"/>
                <a:ea typeface="Noto Sans CJK SC"/>
              </a:rPr>
              <a:t>he </a:t>
            </a:r>
            <a:r>
              <a:rPr lang="en-US" sz="2200" b="1" strike="noStrike" spc="-1" noProof="1">
                <a:latin typeface="Century Gothic" panose="020B0502020202020204" pitchFamily="34" charset="0"/>
                <a:ea typeface="Noto Sans CJK SC"/>
              </a:rPr>
              <a:t>student’s skills and knowledge</a:t>
            </a:r>
            <a:r>
              <a:rPr lang="en-US" sz="2200" b="0" strike="noStrike" spc="-1" noProof="1">
                <a:latin typeface="Century Gothic" panose="020B0502020202020204" pitchFamily="34" charset="0"/>
                <a:ea typeface="Noto Sans CJK SC"/>
              </a:rPr>
              <a:t> with reference to the Degree Course Objectives;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  <a:p>
            <a:pPr marL="1130400" lvl="2" indent="-216000">
              <a:buClr>
                <a:srgbClr val="C9211E"/>
              </a:buClr>
              <a:buFont typeface="OpenSymbol"/>
              <a:buChar char="✓"/>
              <a:tabLst>
                <a:tab pos="0" algn="l"/>
              </a:tabLst>
            </a:pPr>
            <a:r>
              <a:rPr lang="en-US" sz="2200" spc="-1" noProof="1">
                <a:latin typeface="Century Gothic" panose="020B0502020202020204" pitchFamily="34" charset="0"/>
                <a:ea typeface="Noto Sans CJK SC"/>
              </a:rPr>
              <a:t> t</a:t>
            </a:r>
            <a:r>
              <a:rPr lang="en-US" sz="2200" b="0" strike="noStrike" spc="-1" noProof="1">
                <a:latin typeface="Century Gothic" panose="020B0502020202020204" pitchFamily="34" charset="0"/>
                <a:ea typeface="Noto Sans CJK SC"/>
              </a:rPr>
              <a:t>he </a:t>
            </a:r>
            <a:r>
              <a:rPr lang="en-US" sz="2200" b="1" strike="noStrike" spc="-1" noProof="1">
                <a:latin typeface="Century Gothic" panose="020B0502020202020204" pitchFamily="34" charset="0"/>
                <a:ea typeface="Noto Sans CJK SC"/>
              </a:rPr>
              <a:t>student’s motivations </a:t>
            </a:r>
            <a:r>
              <a:rPr lang="en-US" sz="2200" strike="noStrike" spc="-1" noProof="1">
                <a:latin typeface="Century Gothic" panose="020B0502020202020204" pitchFamily="34" charset="0"/>
                <a:ea typeface="Noto Sans CJK SC"/>
              </a:rPr>
              <a:t>to apply for the MA programme in LSC;</a:t>
            </a:r>
          </a:p>
          <a:p>
            <a:pPr marL="1130400" lvl="2" indent="-216000">
              <a:buClr>
                <a:srgbClr val="C9211E"/>
              </a:buClr>
              <a:buFont typeface="OpenSymbol"/>
              <a:buChar char="✓"/>
              <a:tabLst>
                <a:tab pos="0" algn="l"/>
              </a:tabLst>
            </a:pPr>
            <a:r>
              <a:rPr lang="en-US" sz="2200" spc="-1" noProof="1">
                <a:latin typeface="Century Gothic" panose="020B0502020202020204" pitchFamily="34" charset="0"/>
                <a:cs typeface="Calibri" panose="020F0502020204030204" pitchFamily="34" charset="0"/>
              </a:rPr>
              <a:t> the </a:t>
            </a:r>
            <a:r>
              <a:rPr lang="en-US" sz="2200" b="1" spc="-1" noProof="1">
                <a:latin typeface="Century Gothic" panose="020B0502020202020204" pitchFamily="34" charset="0"/>
                <a:cs typeface="Calibri" panose="020F0502020204030204" pitchFamily="34" charset="0"/>
              </a:rPr>
              <a:t>language proficiency </a:t>
            </a:r>
            <a:r>
              <a:rPr lang="en-US" sz="2200" spc="-1" noProof="1">
                <a:latin typeface="Century Gothic" panose="020B0502020202020204" pitchFamily="34" charset="0"/>
                <a:cs typeface="Calibri" panose="020F0502020204030204" pitchFamily="34" charset="0"/>
              </a:rPr>
              <a:t>(equal at least to B2).</a:t>
            </a: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algn="just"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C7D6E9F7-4F3D-915A-E725-CE66C6A893C9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DA241F1-A338-3AF8-C1EF-5451BCD65801}"/>
              </a:ext>
            </a:extLst>
          </p:cNvPr>
          <p:cNvSpPr/>
          <p:nvPr/>
        </p:nvSpPr>
        <p:spPr>
          <a:xfrm>
            <a:off x="585360" y="1211143"/>
            <a:ext cx="11458080" cy="457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US" sz="2400" b="1" strike="noStrike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Admission – Italian and Foreign Degree: 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  <a:hlinkClick r:id="rId3"/>
              </a:rPr>
              <a:t>https://shorturl.at/bkwzP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 </a:t>
            </a:r>
            <a:endParaRPr lang="en-US" sz="2400" b="0" strike="noStrike" spc="-1" noProof="1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539640" y="1557000"/>
            <a:ext cx="11458080" cy="38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US" sz="2200" b="1" strike="noStrike" spc="-7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Teaching Office – Ufficio Didattico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718457" y="2227679"/>
            <a:ext cx="10411097" cy="4202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it-IT" sz="2200" b="0" strike="noStrike" spc="-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The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Teaching Office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is a hub for all the Course’s teaching activity; provides students with administrative help during the different phases of planning and managing learning activities</a:t>
            </a: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LSC Students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may contact the Programme Coordinator,</a:t>
            </a: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Enrico Carlini</a:t>
            </a:r>
          </a:p>
          <a:p>
            <a:pPr marL="12600" indent="-213840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and/or the Tutor for international students, </a:t>
            </a:r>
            <a:r>
              <a:rPr lang="en-US" sz="22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Rachele Fioritti</a:t>
            </a:r>
            <a:endParaRPr lang="en-US" sz="2200" b="1" strike="noStrike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400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algn="ctr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600" b="1" strike="noStrike" spc="-1" noProof="1">
                <a:solidFill>
                  <a:srgbClr val="3806E6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  <a:hlinkClick r:id="rId2"/>
              </a:rPr>
              <a:t>lingue.lsc@unibo.it</a:t>
            </a:r>
            <a:endParaRPr lang="en-US" sz="2600" b="1" strike="noStrike" spc="-1" noProof="1">
              <a:solidFill>
                <a:srgbClr val="3806E6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algn="ctr"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600" b="1" spc="-1" noProof="1">
              <a:solidFill>
                <a:srgbClr val="3806E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4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hlinkClick r:id="rId3"/>
              </a:rPr>
              <a:t>rachele.fioritti@unibo.it</a:t>
            </a:r>
            <a:r>
              <a:rPr lang="en-US" sz="24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 </a:t>
            </a:r>
            <a:endParaRPr lang="en-US" sz="2600" b="1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21F676A4-43E5-FB67-B400-FBC092CF58C1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1136796-5B1A-47C4-9CFB-F5ED2B3E751A}"/>
              </a:ext>
            </a:extLst>
          </p:cNvPr>
          <p:cNvSpPr/>
          <p:nvPr/>
        </p:nvSpPr>
        <p:spPr>
          <a:xfrm>
            <a:off x="398869" y="1118188"/>
            <a:ext cx="464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n-US" b="1" spc="-1" noProof="1">
                <a:solidFill>
                  <a:srgbClr val="C9211E"/>
                </a:solidFill>
                <a:latin typeface="Century Gothic"/>
                <a:ea typeface="Calibri"/>
              </a:rPr>
              <a:t>LSC How to apply – application process </a:t>
            </a:r>
          </a:p>
        </p:txBody>
      </p:sp>
    </p:spTree>
    <p:extLst>
      <p:ext uri="{BB962C8B-B14F-4D97-AF65-F5344CB8AC3E}">
        <p14:creationId xmlns:p14="http://schemas.microsoft.com/office/powerpoint/2010/main" val="290170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2"/>
          <p:cNvSpPr/>
          <p:nvPr/>
        </p:nvSpPr>
        <p:spPr>
          <a:xfrm>
            <a:off x="539640" y="1557000"/>
            <a:ext cx="11458080" cy="38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US" sz="2200" b="1" strike="noStrike" spc="-7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Student Administration Office – Segreteria Studenti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740520" y="2208085"/>
            <a:ext cx="10847520" cy="4256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The </a:t>
            </a:r>
            <a:r>
              <a:rPr lang="en-US" sz="22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Student Administration Office</a:t>
            </a:r>
            <a:r>
              <a:rPr lang="en-US" sz="2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deals with all the </a:t>
            </a:r>
            <a:r>
              <a:rPr lang="en-US" sz="22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career procedures</a:t>
            </a:r>
            <a:r>
              <a:rPr lang="en-US" sz="2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and gives information on enrollments, tuition fees, exemptions, University transfers, suspension of studies, withdrawal from studies, Final Examination and Graduation Application, Certificates etc.</a:t>
            </a: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it-IT" sz="2200" b="0" strike="noStrike" spc="-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Virtual Desk</a:t>
            </a:r>
            <a:r>
              <a:rPr lang="en-US" sz="2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(through Zoom)</a:t>
            </a:r>
          </a:p>
          <a:p>
            <a:pPr marL="3213000" lvl="7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C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Tuesday: 9 am to 12 noon and 2 to 3:30 pm</a:t>
            </a:r>
          </a:p>
          <a:p>
            <a:pPr marL="3213000" lvl="7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C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Wednesday: 9 am to 12 noon</a:t>
            </a:r>
          </a:p>
          <a:p>
            <a:pPr marL="3213000" lvl="7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C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Thursday: 2 to 3:30 pm</a:t>
            </a:r>
          </a:p>
          <a:p>
            <a:pPr marL="3213000" lvl="7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C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Friday: 9 am to 12 noon</a:t>
            </a:r>
          </a:p>
          <a:p>
            <a:pPr marL="3213000" lvl="7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dirty="0">
              <a:solidFill>
                <a:srgbClr val="0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Contact</a:t>
            </a:r>
            <a:r>
              <a:rPr lang="en-US" sz="2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: </a:t>
            </a:r>
            <a:r>
              <a:rPr lang="en-US" sz="2200" b="1" u="sng" strike="noStrike" spc="-1" dirty="0">
                <a:solidFill>
                  <a:srgbClr val="0563C1"/>
                </a:solidFill>
                <a:uFillTx/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  <a:hlinkClick r:id="rId2"/>
              </a:rPr>
              <a:t>segscform-lingue@unibo.it</a:t>
            </a:r>
            <a:r>
              <a:rPr lang="en-US" sz="22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</a:t>
            </a:r>
            <a:endParaRPr lang="it-IT" sz="2200" b="0" strike="noStrike" spc="-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it-IT" sz="2800" b="0" strike="noStrike" spc="-1" dirty="0">
              <a:latin typeface="Arial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D3A8E1CF-DFC0-163B-C9DD-8EDF63495ED4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89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2"/>
          <p:cNvSpPr/>
          <p:nvPr/>
        </p:nvSpPr>
        <p:spPr>
          <a:xfrm>
            <a:off x="539640" y="1557000"/>
            <a:ext cx="11458080" cy="38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US" sz="2200" b="1" strike="noStrike" spc="-7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International Desk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740520" y="2208085"/>
            <a:ext cx="10847520" cy="4256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The </a:t>
            </a:r>
            <a:r>
              <a:rPr lang="en-US" sz="2200" b="1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International Desk</a:t>
            </a: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offers information on </a:t>
            </a:r>
            <a:r>
              <a:rPr lang="en-US" sz="2200" b="1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immigration procedures</a:t>
            </a: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, residence permit, guidance on </a:t>
            </a:r>
            <a:r>
              <a:rPr lang="en-US" sz="2200" b="1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arrival in Italy </a:t>
            </a: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and on the services available at the Bologna Campus, </a:t>
            </a:r>
            <a:r>
              <a:rPr lang="en-US" sz="2200" spc="-1" dirty="0" err="1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Unibo</a:t>
            </a: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Action 2 study grants, </a:t>
            </a:r>
            <a:r>
              <a:rPr lang="en-US" sz="2200" spc="-1" dirty="0" err="1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Unibo</a:t>
            </a: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for Refugees project.</a:t>
            </a: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dirty="0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dirty="0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On-site Desk, </a:t>
            </a: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Via </a:t>
            </a:r>
            <a:r>
              <a:rPr lang="en-US" sz="2200" spc="-1" dirty="0" err="1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Marsala</a:t>
            </a: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49/A, Bologna:</a:t>
            </a:r>
            <a:r>
              <a:rPr lang="en-US" sz="2200" b="1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</a:t>
            </a:r>
            <a:r>
              <a:rPr lang="en-US" sz="2200" spc="-1" dirty="0">
                <a:solidFill>
                  <a:srgbClr val="C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Tuesdays 14:30-16:00</a:t>
            </a: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1" strike="noStrike" spc="-1" dirty="0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Virtual </a:t>
            </a:r>
            <a:r>
              <a:rPr lang="en-US" sz="2200" b="1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Help Desk</a:t>
            </a:r>
            <a:r>
              <a:rPr lang="en-US" sz="2200" spc="-1" dirty="0"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: </a:t>
            </a:r>
            <a:r>
              <a:rPr lang="en-US" sz="2200" spc="-1" dirty="0">
                <a:solidFill>
                  <a:srgbClr val="C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Monday and Wednesday 10:00-12:00, Thursday 14:30-16:00</a:t>
            </a:r>
            <a:endParaRPr lang="en-US" sz="2200" b="0" strike="noStrike" spc="-1" dirty="0">
              <a:solidFill>
                <a:srgbClr val="C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3213000" lvl="7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dirty="0">
              <a:solidFill>
                <a:srgbClr val="0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1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Contact</a:t>
            </a:r>
            <a:r>
              <a:rPr lang="en-US" sz="2200" b="0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: </a:t>
            </a:r>
            <a:r>
              <a:rPr lang="en-US" sz="22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  <a:hlinkClick r:id="rId2"/>
              </a:rPr>
              <a:t>internationaldesk@unibo.it</a:t>
            </a:r>
            <a:r>
              <a:rPr lang="en-US" sz="22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</a:t>
            </a:r>
            <a:endParaRPr lang="it-IT" sz="2200" b="1" strike="noStrike" spc="-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it-IT" sz="2800" b="0" strike="noStrike" spc="-1" dirty="0">
              <a:latin typeface="Arial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D3A8E1CF-DFC0-163B-C9DD-8EDF63495ED4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896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672240" y="1856263"/>
            <a:ext cx="9634354" cy="465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0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Prof. </a:t>
            </a:r>
            <a:r>
              <a:rPr lang="en-US" sz="20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Ana Pano Alaman</a:t>
            </a:r>
            <a:r>
              <a:rPr lang="en-US" sz="20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, Director of the Academic Programme (</a:t>
            </a:r>
            <a:r>
              <a:rPr lang="en-US" sz="2000" u="sng" spc="-1" noProof="1">
                <a:solidFill>
                  <a:srgbClr val="0563C1"/>
                </a:solidFill>
                <a:latin typeface="Century Gothic" panose="020B0502020202020204" pitchFamily="34" charset="0"/>
                <a:ea typeface="Noto Sans CJK SC"/>
                <a:hlinkClick r:id="rId2"/>
              </a:rPr>
              <a:t>ana.pano</a:t>
            </a:r>
            <a:r>
              <a:rPr lang="en-US" sz="2000" b="0" u="sng" strike="noStrike" spc="-1" noProof="1">
                <a:solidFill>
                  <a:srgbClr val="0563C1"/>
                </a:solidFill>
                <a:uFillTx/>
                <a:latin typeface="Century Gothic" panose="020B0502020202020204" pitchFamily="34" charset="0"/>
                <a:ea typeface="Noto Sans CJK SC"/>
                <a:hlinkClick r:id="rId2"/>
              </a:rPr>
              <a:t>@unibo.it</a:t>
            </a:r>
            <a:r>
              <a:rPr lang="en-US" sz="20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)</a:t>
            </a:r>
            <a:endParaRPr lang="en-US" sz="2000" spc="-1" noProof="1">
              <a:latin typeface="Century Gothic" panose="020B0502020202020204" pitchFamily="34" charset="0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000" b="1" strike="noStrike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0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Dott. Enrico Carlini</a:t>
            </a:r>
            <a:r>
              <a:rPr lang="en-US" sz="20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, Programme Coordinator (</a:t>
            </a:r>
            <a:r>
              <a:rPr lang="en-US" sz="2000" b="0" u="sng" strike="noStrike" spc="-1" noProof="1">
                <a:solidFill>
                  <a:srgbClr val="0563C1"/>
                </a:solidFill>
                <a:uFillTx/>
                <a:latin typeface="Century Gothic" panose="020B0502020202020204" pitchFamily="34" charset="0"/>
                <a:ea typeface="Noto Sans CJK SC"/>
                <a:hlinkClick r:id="rId3"/>
              </a:rPr>
              <a:t>lingue.lsc@unibo.it</a:t>
            </a:r>
            <a:r>
              <a:rPr lang="en-US" sz="20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)</a:t>
            </a:r>
            <a:endParaRPr lang="en-US" sz="2000" b="0" strike="noStrike" spc="-1" noProof="1">
              <a:latin typeface="Century Gothic" panose="020B0502020202020204" pitchFamily="34" charset="0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000" b="1" strike="noStrike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0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Prof. Rachele Fioritti</a:t>
            </a:r>
            <a:r>
              <a:rPr lang="en-US" sz="20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, Tutor for international students (</a:t>
            </a:r>
            <a:r>
              <a:rPr lang="en-US" sz="20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hlinkClick r:id="rId4"/>
              </a:rPr>
              <a:t>rachele.fioritti@unibo.it</a:t>
            </a:r>
            <a:r>
              <a:rPr lang="en-US" sz="20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)</a:t>
            </a:r>
            <a:endParaRPr lang="en-US" sz="2000" b="1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000" b="1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0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Prof. Maria A. Rieger</a:t>
            </a:r>
            <a:r>
              <a:rPr lang="en-US" sz="20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, President of the Commission of Evaluation (</a:t>
            </a:r>
            <a:r>
              <a:rPr lang="en-US" sz="2000" u="sng" spc="-1" noProof="1">
                <a:solidFill>
                  <a:srgbClr val="0563C1"/>
                </a:solidFill>
                <a:latin typeface="Century Gothic" panose="020B0502020202020204" pitchFamily="34" charset="0"/>
                <a:ea typeface="Noto Sans CJK SC"/>
                <a:hlinkClick r:id="rId5"/>
              </a:rPr>
              <a:t>marie.rieger@unibo.it</a:t>
            </a:r>
            <a:r>
              <a:rPr lang="en-US" sz="20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)</a:t>
            </a:r>
            <a:endParaRPr lang="en-US" sz="2000" spc="-1" noProof="1">
              <a:latin typeface="Century Gothic" panose="020B0502020202020204" pitchFamily="34" charset="0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000" b="1" strike="noStrike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0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Student Administration Office</a:t>
            </a:r>
            <a:r>
              <a:rPr lang="en-US" sz="20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 (</a:t>
            </a:r>
            <a:r>
              <a:rPr lang="en-US" sz="2000" b="0" u="sng" strike="noStrike" spc="-1" noProof="1">
                <a:solidFill>
                  <a:srgbClr val="0563C1"/>
                </a:solidFill>
                <a:uFillTx/>
                <a:latin typeface="Century Gothic" panose="020B0502020202020204" pitchFamily="34" charset="0"/>
                <a:ea typeface="Noto Sans CJK SC"/>
                <a:hlinkClick r:id="rId6"/>
              </a:rPr>
              <a:t>segscform-lingue@unibo.it</a:t>
            </a:r>
            <a:r>
              <a:rPr lang="en-US" sz="2000" spc="-1" noProof="1">
                <a:uFillTx/>
                <a:latin typeface="Century Gothic" panose="020B0502020202020204" pitchFamily="34" charset="0"/>
                <a:ea typeface="Noto Sans CJK SC"/>
              </a:rPr>
              <a:t>)</a:t>
            </a: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000" b="0" u="sng" strike="noStrike" spc="-1" noProof="1">
              <a:solidFill>
                <a:srgbClr val="0000FF"/>
              </a:solidFill>
              <a:latin typeface="Century Gothic" panose="020B0502020202020204" pitchFamily="34" charset="0"/>
              <a:ea typeface="Noto Sans CJK SC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0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International Desk </a:t>
            </a:r>
            <a:r>
              <a:rPr lang="en-US" sz="2000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</a:rPr>
              <a:t>(</a:t>
            </a:r>
            <a:r>
              <a:rPr lang="en-US" sz="2000" spc="-1" dirty="0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  <a:hlinkClick r:id="rId7"/>
              </a:rPr>
              <a:t>internationaldesk@unibo.it</a:t>
            </a:r>
            <a:r>
              <a:rPr lang="en-US" sz="2000" spc="-1" noProof="1">
                <a:latin typeface="Century Gothic" panose="020B0502020202020204" pitchFamily="34" charset="0"/>
                <a:ea typeface="Noto Sans CJK SC"/>
              </a:rPr>
              <a:t>)</a:t>
            </a:r>
            <a:endParaRPr lang="en-US" sz="2000" strike="noStrike" spc="-1" noProof="1">
              <a:solidFill>
                <a:srgbClr val="0000FF"/>
              </a:solidFill>
              <a:latin typeface="Century Gothic" panose="020B0502020202020204" pitchFamily="34" charset="0"/>
              <a:ea typeface="Noto Sans CJK SC"/>
            </a:endParaRPr>
          </a:p>
          <a:p>
            <a:pPr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0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EE37E727-0FD2-EF09-A6E4-23DFD319C410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2C1BA2D1-2CBB-946B-AC6E-585BB9A95C14}"/>
              </a:ext>
            </a:extLst>
          </p:cNvPr>
          <p:cNvSpPr/>
          <p:nvPr/>
        </p:nvSpPr>
        <p:spPr>
          <a:xfrm>
            <a:off x="585360" y="1211143"/>
            <a:ext cx="11458080" cy="457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US" sz="2400" b="1" strike="noStrike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Contacts</a:t>
            </a:r>
            <a:endParaRPr lang="en-US" sz="2400" b="0" strike="noStrike" spc="-1" noProof="1">
              <a:latin typeface="Century Gothic" panose="020B0502020202020204" pitchFamily="34" charset="0"/>
            </a:endParaRPr>
          </a:p>
        </p:txBody>
      </p:sp>
      <p:pic>
        <p:nvPicPr>
          <p:cNvPr id="1030" name="Picture 6" descr="Contact Us - MFB Communications Nigeria">
            <a:extLst>
              <a:ext uri="{FF2B5EF4-FFF2-40B4-BE49-F238E27FC236}">
                <a16:creationId xmlns:a16="http://schemas.microsoft.com/office/drawing/2014/main" id="{C51EC76C-D466-3A2B-EE8D-8A256C63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625" y="763271"/>
            <a:ext cx="2982049" cy="234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487520" y="2709000"/>
            <a:ext cx="921420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225720" algn="ctr"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Department of </a:t>
            </a:r>
            <a:r>
              <a:rPr lang="en-US" sz="2200" b="1" spc="-1" noProof="1">
                <a:solidFill>
                  <a:srgbClr val="FFFFFF"/>
                </a:solidFill>
                <a:latin typeface="Century Gothic" panose="020B0502020202020204" pitchFamily="34" charset="0"/>
              </a:rPr>
              <a:t>Modern Languages</a:t>
            </a:r>
            <a:r>
              <a:rPr lang="en-US" sz="2200" b="1" strike="noStrike" spc="-1" noProof="1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, Literatures and Cultures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439640" y="3240000"/>
            <a:ext cx="9310320" cy="97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225720"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it-IT" sz="1600" b="0" u="sng" strike="noStrike" spc="-1" dirty="0">
                <a:solidFill>
                  <a:srgbClr val="FFFFFF"/>
                </a:solidFill>
                <a:uFillTx/>
                <a:latin typeface="Century Gothic" panose="020B0502020202020204" pitchFamily="34" charset="0"/>
                <a:ea typeface="DejaVu Sans"/>
                <a:hlinkClick r:id="rId2"/>
              </a:rPr>
              <a:t>http://www.lingue.unibo.it</a:t>
            </a:r>
            <a:endParaRPr lang="it-IT" sz="1600" b="0" strike="noStrike" spc="-1" dirty="0">
              <a:latin typeface="Century Gothic" panose="020B0502020202020204" pitchFamily="34" charset="0"/>
            </a:endParaRPr>
          </a:p>
          <a:p>
            <a:pPr marL="457200" indent="-321480" algn="ctr">
              <a:lnSpc>
                <a:spcPct val="100000"/>
              </a:lnSpc>
              <a:tabLst>
                <a:tab pos="0" algn="l"/>
              </a:tabLst>
            </a:pPr>
            <a:r>
              <a:rPr lang="it-IT" sz="1600" b="0" u="sng" strike="noStrike" spc="-1" dirty="0">
                <a:solidFill>
                  <a:srgbClr val="FFFFFF"/>
                </a:solidFill>
                <a:uFillTx/>
                <a:latin typeface="Century Gothic" panose="020B0502020202020204" pitchFamily="34" charset="0"/>
                <a:ea typeface="Verdana"/>
                <a:hlinkClick r:id="rId3"/>
              </a:rPr>
              <a:t>http://corsi.unibo.it/2Cycle/LanguageSocietyCommunication </a:t>
            </a:r>
            <a:endParaRPr lang="it-IT" sz="1600" b="0" u="sng" strike="noStrike" spc="-1" dirty="0">
              <a:solidFill>
                <a:srgbClr val="FFFFFF"/>
              </a:solidFill>
              <a:uFillTx/>
              <a:latin typeface="Century Gothic" panose="020B0502020202020204" pitchFamily="34" charset="0"/>
              <a:ea typeface="Verdana"/>
              <a:hlinkClick r:id="rId4"/>
            </a:endParaRPr>
          </a:p>
          <a:p>
            <a:pPr marL="457200" indent="-321480" algn="ctr">
              <a:lnSpc>
                <a:spcPct val="100000"/>
              </a:lnSpc>
              <a:tabLst>
                <a:tab pos="0" algn="l"/>
              </a:tabLst>
            </a:pPr>
            <a:r>
              <a:rPr lang="it-IT" sz="1600" b="0" u="sng" strike="noStrike" spc="-1" dirty="0">
                <a:solidFill>
                  <a:srgbClr val="FFFFFF"/>
                </a:solidFill>
                <a:uFillTx/>
                <a:latin typeface="Century Gothic" panose="020B0502020202020204" pitchFamily="34" charset="0"/>
                <a:ea typeface="Verdana"/>
                <a:hlinkClick r:id="rId4"/>
              </a:rPr>
              <a:t>lingue.lsc@unibo.it</a:t>
            </a:r>
            <a:endParaRPr lang="it-IT" sz="1600" b="0" strike="noStrike" spc="-1" dirty="0">
              <a:latin typeface="Century Gothic" panose="020B0502020202020204" pitchFamily="34" charset="0"/>
            </a:endParaRPr>
          </a:p>
          <a:p>
            <a:pPr marL="457200" indent="-225720"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it-IT" sz="16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Verdana"/>
              </a:rPr>
              <a:t> </a:t>
            </a:r>
            <a:endParaRPr lang="it-IT" sz="1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231" name="CustomShape 3"/>
          <p:cNvSpPr/>
          <p:nvPr/>
        </p:nvSpPr>
        <p:spPr>
          <a:xfrm rot="10800000">
            <a:off x="1342080" y="4941360"/>
            <a:ext cx="9407880" cy="10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225720"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Fai clic per aggiungere del testo</a:t>
            </a:r>
            <a:endParaRPr lang="it-IT" sz="1600" b="0" strike="noStrike" spc="-1">
              <a:latin typeface="Arial"/>
            </a:endParaRPr>
          </a:p>
        </p:txBody>
      </p:sp>
      <p:pic>
        <p:nvPicPr>
          <p:cNvPr id="232" name="Immagine 4"/>
          <p:cNvPicPr/>
          <p:nvPr/>
        </p:nvPicPr>
        <p:blipFill>
          <a:blip r:embed="rId5"/>
          <a:stretch/>
        </p:blipFill>
        <p:spPr>
          <a:xfrm>
            <a:off x="3273274" y="4307760"/>
            <a:ext cx="6150960" cy="255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hlinkClick r:id="rId2"/>
            <a:extLst>
              <a:ext uri="{FF2B5EF4-FFF2-40B4-BE49-F238E27FC236}">
                <a16:creationId xmlns:a16="http://schemas.microsoft.com/office/drawing/2014/main" id="{89FC95F1-4CBA-EC58-95BA-9B94B027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0" y="165591"/>
            <a:ext cx="11683879" cy="652681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B951E5FE-AC01-7D13-079C-41DDFB5A3E79}"/>
              </a:ext>
            </a:extLst>
          </p:cNvPr>
          <p:cNvSpPr/>
          <p:nvPr/>
        </p:nvSpPr>
        <p:spPr>
          <a:xfrm>
            <a:off x="3458107" y="1038781"/>
            <a:ext cx="1156063" cy="5421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hlinkClick r:id="rId4"/>
            <a:extLst>
              <a:ext uri="{FF2B5EF4-FFF2-40B4-BE49-F238E27FC236}">
                <a16:creationId xmlns:a16="http://schemas.microsoft.com/office/drawing/2014/main" id="{008E2C97-9051-5BAF-1509-B91E342D0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590" y="1381965"/>
            <a:ext cx="5568051" cy="513558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FA4C1BDF-4AB3-4950-98BF-3E62D5BC7B8B}"/>
              </a:ext>
            </a:extLst>
          </p:cNvPr>
          <p:cNvSpPr/>
          <p:nvPr/>
        </p:nvSpPr>
        <p:spPr>
          <a:xfrm>
            <a:off x="2302044" y="1038781"/>
            <a:ext cx="1156063" cy="5421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1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705453" y="1640845"/>
            <a:ext cx="10365001" cy="44540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3480">
              <a:lnSpc>
                <a:spcPct val="100000"/>
              </a:lnSpc>
              <a:buClr>
                <a:srgbClr val="C9211E"/>
              </a:buClr>
              <a:buSzPct val="75000"/>
              <a:buFont typeface="OpenSymbol"/>
              <a:buChar char="✓"/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A range of subjects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 in the areas of :</a:t>
            </a:r>
            <a:br>
              <a:rPr lang="en-US" sz="2200" noProof="1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0262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Modern Languages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(English, French, German, Spanish and Russian)</a:t>
            </a:r>
          </a:p>
          <a:p>
            <a:pPr marL="80262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0262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Linguistics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(Sociolinguistics, Psycholinguistics, Computational Linguistics…) &gt;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discipline in the 1</a:t>
            </a:r>
            <a:r>
              <a:rPr lang="en-US" sz="2200" b="1" strike="noStrike" spc="-1" baseline="30000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st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 year, taught in Italian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(B2, possibility of courses at the Linguistic Centre of the University)</a:t>
            </a:r>
          </a:p>
          <a:p>
            <a:pPr marL="80262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0262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Historical, Geographical, and Social Studies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(Geography of languages, Web society and globalization, </a:t>
            </a: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Humanitarian Communication,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Cultural economics…)</a:t>
            </a:r>
          </a:p>
          <a:p>
            <a:pPr marL="80262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0262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ICT applied to Human Sciences 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- Natural Language </a:t>
            </a: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P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rocessing, Semantic web, Knowledge Graphs applied to cultural heritage</a:t>
            </a:r>
            <a:endParaRPr lang="en-US" sz="220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520">
              <a:lnSpc>
                <a:spcPct val="100000"/>
              </a:lnSpc>
              <a:buClr>
                <a:srgbClr val="C9211E"/>
              </a:buClr>
              <a:buSzPct val="75000"/>
            </a:pPr>
            <a:r>
              <a:rPr lang="en-US" sz="2200" b="1" strike="noStrike" spc="-1" noProof="1">
                <a:solidFill>
                  <a:srgbClr val="004C83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1E86C288-BB25-F508-DB7E-12968AC8B4B6}"/>
              </a:ext>
            </a:extLst>
          </p:cNvPr>
          <p:cNvSpPr/>
          <p:nvPr/>
        </p:nvSpPr>
        <p:spPr>
          <a:xfrm>
            <a:off x="705453" y="1080808"/>
            <a:ext cx="959940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200" b="1" strike="noStrike" spc="-1" dirty="0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About LSC</a:t>
            </a:r>
            <a:endParaRPr lang="it-IT" sz="22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F1AC4407-33A4-4FD6-02E7-58E01BFD836E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539640" y="1556999"/>
            <a:ext cx="10353261" cy="4763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7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GB" sz="21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Calibri"/>
              </a:rPr>
              <a:t> </a:t>
            </a:r>
            <a:endParaRPr lang="en-GB" sz="2100" b="0" strike="noStrike" spc="-1" noProof="1">
              <a:latin typeface="Century Gothic" panose="020B0502020202020204" pitchFamily="34" charset="0"/>
            </a:endParaRPr>
          </a:p>
          <a:p>
            <a:pPr marL="73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GB" sz="2000" b="1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Multilingual</a:t>
            </a:r>
            <a:r>
              <a:rPr lang="en-GB" sz="2000" b="1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 -</a:t>
            </a:r>
            <a:r>
              <a:rPr lang="en-GB" sz="2000" b="0" strike="noStrike" spc="-114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 Knowledge of several languages is fundamental in today’s society.</a:t>
            </a:r>
          </a:p>
          <a:p>
            <a:pPr marL="73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GB" sz="2000" spc="-114" noProof="1">
              <a:solidFill>
                <a:srgbClr val="000000"/>
              </a:solidFill>
              <a:latin typeface="Century Gothic" panose="020B0502020202020204" pitchFamily="34" charset="0"/>
              <a:ea typeface="DejaVu Sans"/>
            </a:endParaRPr>
          </a:p>
          <a:p>
            <a:pPr marL="73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GB" sz="2000" b="1" spc="-1" noProof="1">
                <a:solidFill>
                  <a:srgbClr val="000000"/>
                </a:solidFill>
                <a:latin typeface="Century Gothic" panose="020B0502020202020204" pitchFamily="34" charset="0"/>
              </a:rPr>
              <a:t>Intercultural - </a:t>
            </a:r>
            <a:r>
              <a:rPr lang="en-GB" sz="2000" spc="-1" noProof="1">
                <a:solidFill>
                  <a:srgbClr val="000000"/>
                </a:solidFill>
                <a:latin typeface="Century Gothic" panose="020B0502020202020204" pitchFamily="34" charset="0"/>
              </a:rPr>
              <a:t>In-depth preparation for the development of interlinguistic and intercultural competences; enhances dialogue between language and cultures.</a:t>
            </a:r>
            <a:endParaRPr lang="en-GB" sz="2000" b="0" strike="noStrike" spc="-114" noProof="1">
              <a:solidFill>
                <a:srgbClr val="000000"/>
              </a:solidFill>
              <a:latin typeface="Century Gothic" panose="020B0502020202020204" pitchFamily="34" charset="0"/>
              <a:ea typeface="DejaVu Sans"/>
            </a:endParaRPr>
          </a:p>
          <a:p>
            <a:pPr marL="73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GB" sz="2000" b="0" strike="noStrike" spc="-1" noProof="1">
              <a:latin typeface="Century Gothic" panose="020B0502020202020204" pitchFamily="34" charset="0"/>
            </a:endParaRPr>
          </a:p>
          <a:p>
            <a:pPr marL="73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GB" sz="2000" b="1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Updated</a:t>
            </a:r>
            <a:r>
              <a:rPr lang="en-GB" sz="2000" b="1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 - </a:t>
            </a:r>
            <a:r>
              <a:rPr lang="en-GB" sz="2000" b="0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This course prepares for the challenges </a:t>
            </a:r>
            <a:r>
              <a:rPr lang="en-GB" sz="2000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of a extremely complex </a:t>
            </a:r>
            <a:r>
              <a:rPr lang="en-GB" sz="2000" b="0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world.</a:t>
            </a:r>
          </a:p>
          <a:p>
            <a:pPr marL="73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GB" sz="2000" spc="-7" noProof="1">
              <a:solidFill>
                <a:srgbClr val="000000"/>
              </a:solidFill>
              <a:latin typeface="Century Gothic" panose="020B0502020202020204" pitchFamily="34" charset="0"/>
              <a:ea typeface="DejaVu Sans"/>
            </a:endParaRPr>
          </a:p>
          <a:p>
            <a:pPr marL="7326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GB" sz="2000" b="1" spc="-7" noProof="1">
                <a:solidFill>
                  <a:srgbClr val="000000"/>
                </a:solidFill>
                <a:latin typeface="Century Gothic" panose="020B0502020202020204" pitchFamily="34" charset="0"/>
              </a:rPr>
              <a:t>Open to diversity - </a:t>
            </a:r>
            <a:r>
              <a:rPr lang="en-GB" sz="2000" spc="-7" noProof="1">
                <a:solidFill>
                  <a:srgbClr val="000000"/>
                </a:solidFill>
                <a:latin typeface="Century Gothic" panose="020B0502020202020204" pitchFamily="34" charset="0"/>
              </a:rPr>
              <a:t>Broadens one’s horizons to develop a greater understanding of different cultures, values, traditions.</a:t>
            </a:r>
            <a:endParaRPr lang="en-GB" sz="2000" b="0" strike="noStrike" spc="-7" noProof="1">
              <a:solidFill>
                <a:srgbClr val="000000"/>
              </a:solidFill>
              <a:latin typeface="Century Gothic" panose="020B0502020202020204" pitchFamily="34" charset="0"/>
              <a:ea typeface="DejaVu Sans"/>
            </a:endParaRPr>
          </a:p>
          <a:p>
            <a:pPr marL="531720">
              <a:buClr>
                <a:srgbClr val="C9211E"/>
              </a:buClr>
              <a:buSzPct val="75000"/>
              <a:tabLst>
                <a:tab pos="1829520" algn="l"/>
                <a:tab pos="2186280" algn="l"/>
                <a:tab pos="3774600" algn="l"/>
                <a:tab pos="5346000" algn="l"/>
                <a:tab pos="5766480" algn="l"/>
              </a:tabLst>
            </a:pPr>
            <a:endParaRPr lang="en-GB" sz="2000" b="0" strike="noStrike" spc="-1" noProof="1">
              <a:latin typeface="Century Gothic" panose="020B0502020202020204" pitchFamily="34" charset="0"/>
            </a:endParaRPr>
          </a:p>
          <a:p>
            <a:pPr marL="74556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1829520" algn="l"/>
                <a:tab pos="2186280" algn="l"/>
                <a:tab pos="3774600" algn="l"/>
                <a:tab pos="5346000" algn="l"/>
                <a:tab pos="5766480" algn="l"/>
              </a:tabLst>
            </a:pPr>
            <a:r>
              <a:rPr lang="en-GB" sz="2000" b="1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Focused on c</a:t>
            </a:r>
            <a:r>
              <a:rPr lang="en-GB" sz="2000" b="1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ommunication </a:t>
            </a:r>
            <a:r>
              <a:rPr lang="en-GB" sz="2000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as a bridge to understanding different communicative contexts with the contemporary world</a:t>
            </a:r>
          </a:p>
          <a:p>
            <a:pPr marL="74556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1829520" algn="l"/>
                <a:tab pos="2186280" algn="l"/>
                <a:tab pos="3774600" algn="l"/>
                <a:tab pos="5346000" algn="l"/>
                <a:tab pos="5766480" algn="l"/>
              </a:tabLst>
            </a:pPr>
            <a:endParaRPr lang="it-IT" sz="2000" b="0" strike="noStrike" spc="-114" dirty="0">
              <a:solidFill>
                <a:srgbClr val="000000"/>
              </a:solidFill>
              <a:latin typeface="Century Gothic" panose="020B0502020202020204" pitchFamily="34" charset="0"/>
              <a:ea typeface="DejaVu Sans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0C8C9781-7BD3-4083-84D1-0FAA51BE4E30}"/>
              </a:ext>
            </a:extLst>
          </p:cNvPr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41AC6814-FD17-4F75-97F7-04212242D3AD}"/>
              </a:ext>
            </a:extLst>
          </p:cNvPr>
          <p:cNvSpPr/>
          <p:nvPr/>
        </p:nvSpPr>
        <p:spPr>
          <a:xfrm>
            <a:off x="705453" y="1080808"/>
            <a:ext cx="959940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200" b="1" strike="noStrike" spc="-1" dirty="0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5 </a:t>
            </a:r>
            <a:r>
              <a:rPr lang="it-IT" sz="2200" b="1" strike="noStrike" spc="-1" dirty="0" err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good</a:t>
            </a:r>
            <a:r>
              <a:rPr lang="it-IT" sz="2200" b="1" strike="noStrike" spc="-1" dirty="0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 </a:t>
            </a:r>
            <a:r>
              <a:rPr lang="it-IT" sz="2200" b="1" strike="noStrike" spc="-1" dirty="0" err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reasons</a:t>
            </a:r>
            <a:r>
              <a:rPr lang="it-IT" sz="2200" b="1" strike="noStrike" spc="-1" dirty="0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 to </a:t>
            </a:r>
            <a:r>
              <a:rPr lang="it-IT" sz="2200" b="1" strike="noStrike" spc="-1" dirty="0" err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choose</a:t>
            </a:r>
            <a:r>
              <a:rPr lang="it-IT" sz="2200" b="1" strike="noStrike" spc="-1" dirty="0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 </a:t>
            </a:r>
            <a:r>
              <a:rPr lang="it-IT" sz="2200" b="1" strike="noStrike" spc="-1" dirty="0" err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this</a:t>
            </a:r>
            <a:r>
              <a:rPr lang="it-IT" sz="2200" b="1" strike="noStrike" spc="-1" dirty="0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 Master</a:t>
            </a:r>
            <a:endParaRPr lang="it-IT" sz="22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18B426EA-9A54-44AE-AE78-A2B95E8B8C90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DB1695-D269-B0D1-4FED-FD51DC95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41" y="1107615"/>
            <a:ext cx="9942991" cy="5750385"/>
          </a:xfrm>
          <a:prstGeom prst="rect">
            <a:avLst/>
          </a:prstGeom>
        </p:spPr>
      </p:pic>
      <p:sp>
        <p:nvSpPr>
          <p:cNvPr id="3" name="CustomShape 5">
            <a:extLst>
              <a:ext uri="{FF2B5EF4-FFF2-40B4-BE49-F238E27FC236}">
                <a16:creationId xmlns:a16="http://schemas.microsoft.com/office/drawing/2014/main" id="{4E59F41D-3317-4662-BC06-F92312C6EC7A}"/>
              </a:ext>
            </a:extLst>
          </p:cNvPr>
          <p:cNvSpPr/>
          <p:nvPr/>
        </p:nvSpPr>
        <p:spPr>
          <a:xfrm>
            <a:off x="419087" y="114094"/>
            <a:ext cx="959940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Career opportunities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927EAA8-8CBD-4D49-8A75-D1A740567E40}"/>
              </a:ext>
            </a:extLst>
          </p:cNvPr>
          <p:cNvSpPr/>
          <p:nvPr/>
        </p:nvSpPr>
        <p:spPr>
          <a:xfrm>
            <a:off x="481231" y="581094"/>
            <a:ext cx="9599400" cy="71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5"/>
              </a:spcBef>
              <a:buClr>
                <a:srgbClr val="C9211E"/>
              </a:buClr>
              <a:buSzPct val="75000"/>
            </a:pPr>
            <a:r>
              <a:rPr lang="en-US" b="1" spc="-1" noProof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Expert in Language and Culture for International Relations</a:t>
            </a:r>
          </a:p>
          <a:p>
            <a:pPr>
              <a:lnSpc>
                <a:spcPct val="115000"/>
              </a:lnSpc>
              <a:spcBef>
                <a:spcPts val="105"/>
              </a:spcBef>
              <a:buClr>
                <a:srgbClr val="C9211E"/>
              </a:buClr>
              <a:buSzPct val="75000"/>
            </a:pPr>
            <a:r>
              <a:rPr lang="en-US" b="1" spc="-7" noProof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Text Editor and Sub-Editor in Multiple Languages</a:t>
            </a:r>
          </a:p>
        </p:txBody>
      </p:sp>
    </p:spTree>
    <p:extLst>
      <p:ext uri="{BB962C8B-B14F-4D97-AF65-F5344CB8AC3E}">
        <p14:creationId xmlns:p14="http://schemas.microsoft.com/office/powerpoint/2010/main" val="314401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539640" y="1556999"/>
            <a:ext cx="11458080" cy="4932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779587" y="2021915"/>
            <a:ext cx="9758207" cy="4215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6560">
              <a:lnSpc>
                <a:spcPct val="100000"/>
              </a:lnSpc>
              <a:spcBef>
                <a:spcPts val="105"/>
              </a:spcBef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400" b="1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First year</a:t>
            </a:r>
            <a:r>
              <a:rPr lang="en-US" sz="2000" b="1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			</a:t>
            </a:r>
          </a:p>
          <a:p>
            <a:pPr marL="16560">
              <a:lnSpc>
                <a:spcPct val="100000"/>
              </a:lnSpc>
              <a:spcBef>
                <a:spcPts val="105"/>
              </a:spcBef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000" b="1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</a:rPr>
              <a:t>				</a:t>
            </a:r>
            <a:endParaRPr lang="en-US" sz="2000" b="0" strike="noStrike" spc="-1" noProof="1">
              <a:latin typeface="Century Gothic" panose="020B0502020202020204" pitchFamily="34" charset="0"/>
            </a:endParaRPr>
          </a:p>
          <a:p>
            <a:pPr marL="82314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Linguistics, Languages for Specific Purposes, Translation, History, Mediation… related to 2 foreign languages (36 ECTS</a:t>
            </a: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):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  </a:t>
            </a:r>
            <a:r>
              <a:rPr lang="en-US" sz="22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you have to choose t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wo </a:t>
            </a:r>
            <a:r>
              <a:rPr lang="en-US" sz="2200" b="1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disciplines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 for each language</a:t>
            </a:r>
            <a:r>
              <a:rPr lang="en-US" sz="2200" b="1" spc="-1" noProof="1">
                <a:latin typeface="Century Gothic" panose="020B0502020202020204" pitchFamily="34" charset="0"/>
                <a:cs typeface="Calibri" panose="020F0502020204030204" pitchFamily="34" charset="0"/>
              </a:rPr>
              <a:t> &gt; </a:t>
            </a:r>
            <a:r>
              <a:rPr lang="en-US" sz="2200" b="0" i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These include practical language activities</a:t>
            </a:r>
            <a:endParaRPr lang="en-US" sz="2200" b="0" strike="noStrike" spc="-1" noProof="1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82314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Linguistics courses (9 ECTS)</a:t>
            </a: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2314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History, Economics, and Geography courses (9 ECTS)</a:t>
            </a: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2314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Knowledge engineering and Computation for the Humanties (former Information Technology Skills) (6 ECTS)</a:t>
            </a: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tabLst>
                <a:tab pos="352440" algn="l"/>
                <a:tab pos="353160" algn="l"/>
              </a:tabLst>
            </a:pPr>
            <a:endParaRPr lang="it-IT" sz="20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EFED7EED-8DD5-68CD-DDA9-25FED1463C24}"/>
              </a:ext>
            </a:extLst>
          </p:cNvPr>
          <p:cNvSpPr/>
          <p:nvPr/>
        </p:nvSpPr>
        <p:spPr>
          <a:xfrm>
            <a:off x="674638" y="1376162"/>
            <a:ext cx="959940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Course Structure Diagram / Study </a:t>
            </a:r>
            <a:r>
              <a:rPr lang="en-US" sz="2200" b="1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Plan: </a:t>
            </a:r>
            <a:r>
              <a:rPr lang="en-US" sz="2200" b="1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  <a:hlinkClick r:id="rId3"/>
              </a:rPr>
              <a:t>https://shorturl.at/iADS0</a:t>
            </a:r>
            <a:r>
              <a:rPr lang="en-US" sz="2200" b="1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 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45A61A80-1194-476E-C05E-FE6D7D5794F9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70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532594" y="1557000"/>
            <a:ext cx="11458080" cy="530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en-US" sz="2400" b="0" strike="noStrike" spc="-1" noProof="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714395" y="2094469"/>
            <a:ext cx="10142995" cy="4442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6560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400" b="1" strike="noStrike" spc="-7" noProof="1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Second year</a:t>
            </a:r>
            <a:r>
              <a:rPr lang="it-IT" sz="2200" b="1" strike="noStrike" spc="-7" dirty="0">
                <a:solidFill>
                  <a:srgbClr val="000000"/>
                </a:solidFill>
                <a:latin typeface="Century Gothic" panose="020B0502020202020204" pitchFamily="34" charset="0"/>
                <a:ea typeface="DejaVu Sans"/>
                <a:cs typeface="Calibri" panose="020F0502020204030204" pitchFamily="34" charset="0"/>
              </a:rPr>
              <a:t>							</a:t>
            </a:r>
          </a:p>
          <a:p>
            <a:pPr marL="16560">
              <a:buClr>
                <a:srgbClr val="C9211E"/>
              </a:buClr>
              <a:buSzPct val="75000"/>
              <a:tabLst>
                <a:tab pos="0" algn="l"/>
              </a:tabLst>
            </a:pPr>
            <a:endParaRPr lang="it-IT" sz="2200" b="0" strike="noStrike" spc="-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2314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spc="-1" noProof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Linguistics, Languages for Specific Purposes, Translation, History, Mediation… related to 2 foreign languages (36 ECTS):  </a:t>
            </a:r>
            <a:r>
              <a:rPr lang="en-US" sz="2200" b="1" spc="-1" noProof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 have to choose one discipline for each language</a:t>
            </a:r>
            <a:r>
              <a:rPr lang="en-US" sz="2200" b="1" spc="-1" noProof="1">
                <a:latin typeface="Century Gothic" panose="020B0502020202020204" pitchFamily="34" charset="0"/>
                <a:cs typeface="Calibri" panose="020F0502020204030204" pitchFamily="34" charset="0"/>
              </a:rPr>
              <a:t> &gt; </a:t>
            </a:r>
            <a:r>
              <a:rPr lang="en-US" sz="2200" i="1" spc="-1" noProof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These include practical language activities</a:t>
            </a:r>
            <a:endParaRPr lang="en-US" sz="2200" i="1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2314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Supplementary disciplines (9 ECTS): </a:t>
            </a:r>
            <a:endParaRPr lang="en-US" sz="2200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823140" lvl="1" indent="-342900">
              <a:buClr>
                <a:srgbClr val="C9211E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Elective disciplines (9 ECTS) – </a:t>
            </a:r>
            <a:r>
              <a:rPr lang="en-US" sz="2200" b="0" i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Includes Internships and Seminars</a:t>
            </a:r>
            <a:endParaRPr lang="en-US" sz="2200" spc="-1" noProof="1">
              <a:solidFill>
                <a:srgbClr val="000000"/>
              </a:solidFill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817200" lvl="1" indent="-33696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17200" lvl="1" indent="-33696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Final Examination (24 ECTS) – </a:t>
            </a:r>
            <a:r>
              <a:rPr lang="en-US" sz="2200" b="0" i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Opportunity to associate it to a mobility exchange and/or</a:t>
            </a:r>
            <a:r>
              <a:rPr lang="en-US" sz="2200" i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to an i</a:t>
            </a:r>
            <a:r>
              <a:rPr lang="en-US" sz="2200" b="0" i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nternship (also abroad</a:t>
            </a:r>
            <a:r>
              <a:rPr lang="en-US" sz="2200" i="1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)</a:t>
            </a:r>
            <a:endParaRPr lang="en-US" sz="2200" b="0" i="1" strike="noStrike" spc="-1" noProof="1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B63E07D1-949B-D008-67E2-26EFCDD38276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0F8B9D3A-6796-40FB-8652-A9B872943B16}"/>
              </a:ext>
            </a:extLst>
          </p:cNvPr>
          <p:cNvSpPr/>
          <p:nvPr/>
        </p:nvSpPr>
        <p:spPr>
          <a:xfrm>
            <a:off x="674638" y="1376162"/>
            <a:ext cx="9599400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Course Structure Diagram / Study </a:t>
            </a:r>
            <a:r>
              <a:rPr lang="en-US" sz="2200" b="1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Plan: </a:t>
            </a:r>
            <a:r>
              <a:rPr lang="en-US" sz="2200" b="1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  <a:hlinkClick r:id="rId3"/>
              </a:rPr>
              <a:t>https://shorturl.at/iADS0</a:t>
            </a:r>
            <a:r>
              <a:rPr lang="en-US" sz="2200" b="1" spc="-1" noProof="1">
                <a:solidFill>
                  <a:srgbClr val="C9211E"/>
                </a:solidFill>
                <a:latin typeface="Century Gothic" panose="020B0502020202020204" pitchFamily="34" charset="0"/>
                <a:ea typeface="Calibri"/>
              </a:rPr>
              <a:t> </a:t>
            </a:r>
            <a:endParaRPr lang="en-US" sz="2200" b="0" strike="noStrike" spc="-1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0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5"/>
          <p:cNvSpPr/>
          <p:nvPr/>
        </p:nvSpPr>
        <p:spPr>
          <a:xfrm>
            <a:off x="585727" y="2606296"/>
            <a:ext cx="2305594" cy="151503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171" name="CustomShape 11"/>
          <p:cNvSpPr/>
          <p:nvPr/>
        </p:nvSpPr>
        <p:spPr>
          <a:xfrm>
            <a:off x="5282313" y="4754312"/>
            <a:ext cx="2019159" cy="178915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59933A33-3D77-ECD9-8F2B-2609C36DA201}"/>
              </a:ext>
            </a:extLst>
          </p:cNvPr>
          <p:cNvSpPr/>
          <p:nvPr/>
        </p:nvSpPr>
        <p:spPr>
          <a:xfrm>
            <a:off x="611788" y="1237436"/>
            <a:ext cx="10968424" cy="485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2200"/>
              </a:lnSpc>
              <a:spcBef>
                <a:spcPts val="799"/>
              </a:spcBef>
              <a:tabLst>
                <a:tab pos="0" algn="l"/>
              </a:tabLst>
            </a:pPr>
            <a:r>
              <a:rPr lang="en-US" sz="2400" b="1" strike="noStrike" spc="-1" noProof="1">
                <a:solidFill>
                  <a:srgbClr val="C921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ICT equipped classrooms, study rooms, library and much more</a:t>
            </a:r>
          </a:p>
          <a:p>
            <a:pPr>
              <a:lnSpc>
                <a:spcPts val="2200"/>
              </a:lnSpc>
              <a:spcBef>
                <a:spcPts val="799"/>
              </a:spcBef>
              <a:tabLst>
                <a:tab pos="0" algn="l"/>
              </a:tabLst>
            </a:pPr>
            <a:endParaRPr lang="en-US" sz="2400" b="1" spc="-1" noProof="1">
              <a:solidFill>
                <a:srgbClr val="C9211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200"/>
              </a:lnSpc>
              <a:spcBef>
                <a:spcPts val="799"/>
              </a:spcBef>
              <a:tabLst>
                <a:tab pos="0" algn="l"/>
              </a:tabLst>
            </a:pPr>
            <a:r>
              <a:rPr lang="en-US" sz="2400" b="1" strike="noStrike" spc="-1" noProof="1">
                <a:solidFill>
                  <a:srgbClr val="C921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0" strike="noStrike" spc="-1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stomShape 16">
            <a:extLst>
              <a:ext uri="{FF2B5EF4-FFF2-40B4-BE49-F238E27FC236}">
                <a16:creationId xmlns:a16="http://schemas.microsoft.com/office/drawing/2014/main" id="{F632FF44-D545-D6FC-3238-0D1876B94862}"/>
              </a:ext>
            </a:extLst>
          </p:cNvPr>
          <p:cNvSpPr/>
          <p:nvPr/>
        </p:nvSpPr>
        <p:spPr>
          <a:xfrm>
            <a:off x="7689447" y="1694362"/>
            <a:ext cx="2924125" cy="285892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5646A7EB-82B6-B507-FA0B-664897CB6730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A79B23-366C-9D0D-2637-AAB01CE2D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58" y="4230458"/>
            <a:ext cx="4395924" cy="2363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01EA45-B117-090F-AF0D-9DA5D9FB8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719" y="2124997"/>
            <a:ext cx="4395924" cy="24995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3F5CB31-B63B-B595-5424-D7B5394AD8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447" y="4642252"/>
            <a:ext cx="2981493" cy="1660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39640" y="620640"/>
            <a:ext cx="11458080" cy="6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662915" y="1265760"/>
            <a:ext cx="8223633" cy="543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en-US" sz="2400" b="1" strike="noStrike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How to apply 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– Admission: 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  <a:hlinkClick r:id="rId2"/>
              </a:rPr>
              <a:t>https://shorturl.at/bkwzP</a:t>
            </a:r>
            <a:r>
              <a:rPr lang="en-US" sz="2400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 </a:t>
            </a:r>
            <a:endParaRPr lang="en-US" sz="2400" b="0" strike="noStrike" spc="-1" noProof="1">
              <a:latin typeface="Century Gothic" panose="020B0502020202020204" pitchFamily="34" charset="0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585360" y="1809206"/>
            <a:ext cx="9950657" cy="468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46160">
              <a:buClr>
                <a:srgbClr val="C9211E"/>
              </a:buClr>
              <a:buSzPct val="75000"/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In order to be admitted students should</a:t>
            </a:r>
          </a:p>
          <a:p>
            <a:pPr marL="146160">
              <a:buClr>
                <a:srgbClr val="C9211E"/>
              </a:buClr>
              <a:buSzPct val="75000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Possess specific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curricular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requirements</a:t>
            </a:r>
            <a:r>
              <a:rPr lang="en-US" sz="220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;</a:t>
            </a: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Undergo an interview designed to assess their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Personal Academic Background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. The result of the interview will lead to an assessment of eligibility or non-eligibility to admission;</a:t>
            </a: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817200" lvl="1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Demonstrate their knowledge of the English Language (equal at least to B2);</a:t>
            </a:r>
            <a:endParaRPr lang="en-US" sz="2200" b="0" strike="noStrike" spc="-1" noProof="1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3600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endParaRPr lang="en-US" sz="2200" b="0" strike="noStrike" spc="-1" noProof="1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360000" indent="-213840">
              <a:buClr>
                <a:srgbClr val="C9211E"/>
              </a:buClr>
              <a:buSzPct val="75000"/>
              <a:buFont typeface="OpenSymbol"/>
              <a:buChar char="✓"/>
              <a:tabLst>
                <a:tab pos="0" algn="l"/>
              </a:tabLst>
            </a:pP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Requirements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and </a:t>
            </a:r>
            <a:r>
              <a:rPr lang="en-US" sz="2200" b="1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admission process</a:t>
            </a:r>
            <a:r>
              <a:rPr lang="en-US" sz="2200" b="0" strike="noStrike" spc="-1" noProof="1">
                <a:solidFill>
                  <a:srgbClr val="000000"/>
                </a:solidFill>
                <a:latin typeface="Century Gothic" panose="020B0502020202020204" pitchFamily="34" charset="0"/>
                <a:ea typeface="Noto Sans CJK SC"/>
                <a:cs typeface="Calibri" panose="020F0502020204030204" pitchFamily="34" charset="0"/>
              </a:rPr>
              <a:t> depend on the Degree held by candidates (Italian or Foreign Degree).</a:t>
            </a:r>
            <a:endParaRPr lang="en-US" sz="2200" b="0" strike="noStrike" spc="-1" noProof="1">
              <a:latin typeface="Century Gothic" panose="020B0502020202020204" pitchFamily="34" charset="0"/>
              <a:ea typeface="Noto Sans CJK SC"/>
              <a:cs typeface="Calibri" panose="020F0502020204030204" pitchFamily="34" charset="0"/>
            </a:endParaRPr>
          </a:p>
          <a:p>
            <a:pPr marL="648000" lvl="2" indent="-214200" algn="just">
              <a:lnSpc>
                <a:spcPct val="150000"/>
              </a:lnSpc>
              <a:spcBef>
                <a:spcPts val="35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it-IT" sz="2000" b="0" strike="noStrike" spc="-1" dirty="0">
              <a:latin typeface="Arial"/>
              <a:ea typeface="Noto Sans CJK SC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A53A41FF-6623-0BD0-B251-6E3A58DB4766}"/>
              </a:ext>
            </a:extLst>
          </p:cNvPr>
          <p:cNvSpPr/>
          <p:nvPr/>
        </p:nvSpPr>
        <p:spPr>
          <a:xfrm>
            <a:off x="539640" y="218160"/>
            <a:ext cx="9672480" cy="804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B01952F-3042-4F61-90B7-209496BCA69A}"/>
              </a:ext>
            </a:extLst>
          </p:cNvPr>
          <p:cNvSpPr/>
          <p:nvPr/>
        </p:nvSpPr>
        <p:spPr>
          <a:xfrm>
            <a:off x="9246593" y="1198494"/>
            <a:ext cx="25788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CALL FOR ADMISSION</a:t>
            </a:r>
          </a:p>
          <a:p>
            <a:pPr algn="ctr"/>
            <a:r>
              <a:rPr lang="en-US" b="1" spc="-1" noProof="1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A.y. 2024/25</a:t>
            </a:r>
          </a:p>
          <a:p>
            <a:pPr algn="ctr"/>
            <a:r>
              <a:rPr lang="en-US" b="1" spc="-1" noProof="1">
                <a:solidFill>
                  <a:srgbClr val="C00000"/>
                </a:solidFill>
                <a:latin typeface="Century Gothic" panose="020B0502020202020204" pitchFamily="34" charset="0"/>
              </a:rPr>
              <a:t>Mid-February 2024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AA1A83D-A531-45E9-8DB1-3CE46D4F4F7C}"/>
              </a:ext>
            </a:extLst>
          </p:cNvPr>
          <p:cNvSpPr/>
          <p:nvPr/>
        </p:nvSpPr>
        <p:spPr>
          <a:xfrm>
            <a:off x="9126245" y="1073957"/>
            <a:ext cx="2871475" cy="1188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1242</Words>
  <Application>Microsoft Office PowerPoint</Application>
  <PresentationFormat>Widescreen</PresentationFormat>
  <Paragraphs>143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OpenSymbol</vt:lpstr>
      <vt:lpstr>Symbol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Catia Nannoni</dc:creator>
  <cp:lastModifiedBy>Enrico Carlini</cp:lastModifiedBy>
  <cp:revision>293</cp:revision>
  <dcterms:modified xsi:type="dcterms:W3CDTF">2023-11-23T12:19:38Z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