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wmf" ContentType="image/x-wmf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png" ContentType="image/png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Default Extension="jpeg" ContentType="image/jpeg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323" r:id="rId3"/>
    <p:sldId id="342" r:id="rId4"/>
    <p:sldId id="307" r:id="rId5"/>
    <p:sldId id="343" r:id="rId6"/>
    <p:sldId id="305" r:id="rId7"/>
    <p:sldId id="311" r:id="rId8"/>
    <p:sldId id="286" r:id="rId9"/>
    <p:sldId id="308" r:id="rId10"/>
    <p:sldId id="344" r:id="rId11"/>
    <p:sldId id="310" r:id="rId12"/>
    <p:sldId id="313" r:id="rId13"/>
    <p:sldId id="309" r:id="rId14"/>
    <p:sldId id="345" r:id="rId15"/>
    <p:sldId id="314" r:id="rId16"/>
    <p:sldId id="316" r:id="rId17"/>
    <p:sldId id="346" r:id="rId18"/>
    <p:sldId id="333" r:id="rId19"/>
    <p:sldId id="347" r:id="rId20"/>
    <p:sldId id="332" r:id="rId21"/>
    <p:sldId id="330" r:id="rId22"/>
    <p:sldId id="348" r:id="rId23"/>
    <p:sldId id="334" r:id="rId24"/>
    <p:sldId id="336" r:id="rId25"/>
    <p:sldId id="339" r:id="rId26"/>
    <p:sldId id="337" r:id="rId27"/>
    <p:sldId id="340" r:id="rId28"/>
    <p:sldId id="341" r:id="rId29"/>
    <p:sldId id="295" r:id="rId30"/>
  </p:sldIdLst>
  <p:sldSz cx="9906000" cy="6858000" type="A4"/>
  <p:notesSz cx="9928225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EBF6DE"/>
    <a:srgbClr val="DCF0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3" autoAdjust="0"/>
    <p:restoredTop sz="90931" autoAdjust="0"/>
  </p:normalViewPr>
  <p:slideViewPr>
    <p:cSldViewPr>
      <p:cViewPr varScale="1">
        <p:scale>
          <a:sx n="81" d="100"/>
          <a:sy n="81" d="100"/>
        </p:scale>
        <p:origin x="1195" y="3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231" cy="377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5994" y="0"/>
            <a:ext cx="4302231" cy="377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28638"/>
            <a:ext cx="3711575" cy="256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764" y="3247778"/>
            <a:ext cx="7280698" cy="3021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20026"/>
            <a:ext cx="4302231" cy="377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5994" y="6420026"/>
            <a:ext cx="4302231" cy="377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08D704-71C9-4560-8B67-A46C0773EEC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674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8D704-71C9-4560-8B67-A46C0773EECA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918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8D704-71C9-4560-8B67-A46C0773EECA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109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9938" y="2801938"/>
            <a:ext cx="8366125" cy="1160462"/>
          </a:xfrm>
        </p:spPr>
        <p:txBody>
          <a:bodyPr/>
          <a:lstStyle>
            <a:lvl1pPr>
              <a:defRPr>
                <a:solidFill>
                  <a:schemeClr val="accent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1463" y="4267200"/>
            <a:ext cx="6934200" cy="13779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accent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12" name="Picture 11" descr="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906000" cy="2695015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>
            <a:off x="0" y="6019800"/>
            <a:ext cx="9906000" cy="0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6032500"/>
            <a:ext cx="29718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477000"/>
            <a:ext cx="2063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solidFill>
                  <a:schemeClr val="accent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 algn="r"/>
            <a:fld id="{E73DDCCA-9D6F-4C01-A557-749965BAFE5F}" type="datetime4">
              <a:rPr lang="en-GB" smtClean="0"/>
              <a:pPr algn="r"/>
              <a:t>14 November 2017</a:t>
            </a:fld>
            <a:r>
              <a:rPr lang="en-GB" dirty="0" smtClean="0"/>
              <a:t>                  </a:t>
            </a:r>
            <a:fld id="{DF5D9661-3906-42B7-9ACC-75F3E006B69C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47800" y="6477000"/>
            <a:ext cx="2000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latin typeface="+mn-lt"/>
              </a:defRPr>
            </a:lvl1pPr>
          </a:lstStyle>
          <a:p>
            <a:pPr algn="l"/>
            <a:r>
              <a:rPr lang="en-GB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Aart de Zeeuw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1271588"/>
            <a:ext cx="2105025" cy="4824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1271588"/>
            <a:ext cx="5457825" cy="4824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477000"/>
            <a:ext cx="2063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solidFill>
                  <a:schemeClr val="accent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 algn="r"/>
            <a:fld id="{E73DDCCA-9D6F-4C01-A557-749965BAFE5F}" type="datetime4">
              <a:rPr lang="en-GB" smtClean="0"/>
              <a:pPr algn="r"/>
              <a:t>14 November 2017</a:t>
            </a:fld>
            <a:r>
              <a:rPr lang="en-GB" dirty="0" smtClean="0"/>
              <a:t>                  </a:t>
            </a:r>
            <a:fld id="{DF5D9661-3906-42B7-9ACC-75F3E006B69C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47800" y="6477000"/>
            <a:ext cx="2000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latin typeface="+mn-lt"/>
              </a:defRPr>
            </a:lvl1pPr>
          </a:lstStyle>
          <a:p>
            <a:pPr algn="l"/>
            <a:r>
              <a:rPr lang="en-GB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Aart de Zeeuw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477000"/>
            <a:ext cx="2063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solidFill>
                  <a:schemeClr val="accent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 algn="r"/>
            <a:fld id="{E73DDCCA-9D6F-4C01-A557-749965BAFE5F}" type="datetime4">
              <a:rPr lang="en-GB" smtClean="0"/>
              <a:pPr algn="r"/>
              <a:t>14 November 2017</a:t>
            </a:fld>
            <a:r>
              <a:rPr lang="en-GB" dirty="0" smtClean="0"/>
              <a:t>                  </a:t>
            </a:r>
            <a:fld id="{DF5D9661-3906-42B7-9ACC-75F3E006B69C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47800" y="6477000"/>
            <a:ext cx="2000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latin typeface="+mn-lt"/>
              </a:defRPr>
            </a:lvl1pPr>
          </a:lstStyle>
          <a:p>
            <a:pPr algn="l"/>
            <a:r>
              <a:rPr lang="en-GB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Aart de Zeeuw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406900"/>
            <a:ext cx="775493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2906713"/>
            <a:ext cx="775493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477000"/>
            <a:ext cx="2063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solidFill>
                  <a:schemeClr val="accent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 algn="r"/>
            <a:fld id="{E73DDCCA-9D6F-4C01-A557-749965BAFE5F}" type="datetime4">
              <a:rPr lang="en-GB" smtClean="0"/>
              <a:pPr algn="r"/>
              <a:t>14 November 2017</a:t>
            </a:fld>
            <a:r>
              <a:rPr lang="en-GB" dirty="0" smtClean="0"/>
              <a:t>                  </a:t>
            </a:r>
            <a:fld id="{DF5D9661-3906-42B7-9ACC-75F3E006B69C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47800" y="6477000"/>
            <a:ext cx="2000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latin typeface="+mn-lt"/>
              </a:defRPr>
            </a:lvl1pPr>
          </a:lstStyle>
          <a:p>
            <a:pPr algn="l"/>
            <a:r>
              <a:rPr lang="en-GB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Aart de Zeeuw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676400"/>
            <a:ext cx="37338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676400"/>
            <a:ext cx="37528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086600" y="6477000"/>
            <a:ext cx="2063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solidFill>
                  <a:schemeClr val="accent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 algn="r"/>
            <a:fld id="{E73DDCCA-9D6F-4C01-A557-749965BAFE5F}" type="datetime4">
              <a:rPr lang="en-GB" smtClean="0"/>
              <a:pPr algn="r"/>
              <a:t>14 November 2017</a:t>
            </a:fld>
            <a:r>
              <a:rPr lang="en-GB" dirty="0" smtClean="0"/>
              <a:t>                  </a:t>
            </a:r>
            <a:fld id="{DF5D9661-3906-42B7-9ACC-75F3E006B69C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47800" y="6477000"/>
            <a:ext cx="2000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latin typeface="+mn-lt"/>
              </a:defRPr>
            </a:lvl1pPr>
          </a:lstStyle>
          <a:p>
            <a:pPr algn="l"/>
            <a:r>
              <a:rPr lang="en-GB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Aart de Zeeuw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8115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600199"/>
            <a:ext cx="3886200" cy="574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174875"/>
            <a:ext cx="3886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34001" y="1600199"/>
            <a:ext cx="4076700" cy="574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4001" y="2174875"/>
            <a:ext cx="40767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086600" y="6477000"/>
            <a:ext cx="2063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solidFill>
                  <a:schemeClr val="accent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 algn="r"/>
            <a:fld id="{E73DDCCA-9D6F-4C01-A557-749965BAFE5F}" type="datetime4">
              <a:rPr lang="en-GB" smtClean="0"/>
              <a:pPr algn="r"/>
              <a:t>14 November 2017</a:t>
            </a:fld>
            <a:r>
              <a:rPr lang="en-GB" dirty="0" smtClean="0"/>
              <a:t>                  </a:t>
            </a:r>
            <a:fld id="{DF5D9661-3906-42B7-9ACC-75F3E006B69C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1447800" y="6477000"/>
            <a:ext cx="2000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latin typeface="+mn-lt"/>
              </a:defRPr>
            </a:lvl1pPr>
          </a:lstStyle>
          <a:p>
            <a:pPr algn="l"/>
            <a:r>
              <a:rPr lang="en-GB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Aart de Zeeuw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477000"/>
            <a:ext cx="2063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solidFill>
                  <a:schemeClr val="accent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 algn="r"/>
            <a:fld id="{E73DDCCA-9D6F-4C01-A557-749965BAFE5F}" type="datetime4">
              <a:rPr lang="en-GB" smtClean="0"/>
              <a:pPr algn="r"/>
              <a:t>14 November 2017</a:t>
            </a:fld>
            <a:r>
              <a:rPr lang="en-GB" dirty="0" smtClean="0"/>
              <a:t>                  </a:t>
            </a:r>
            <a:fld id="{DF5D9661-3906-42B7-9ACC-75F3E006B69C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47800" y="6477000"/>
            <a:ext cx="2000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latin typeface="+mn-lt"/>
              </a:defRPr>
            </a:lvl1pPr>
          </a:lstStyle>
          <a:p>
            <a:pPr algn="l"/>
            <a:r>
              <a:rPr lang="en-GB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Aart de Zeeuw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477000"/>
            <a:ext cx="2063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solidFill>
                  <a:schemeClr val="accent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 algn="r"/>
            <a:fld id="{E73DDCCA-9D6F-4C01-A557-749965BAFE5F}" type="datetime4">
              <a:rPr lang="en-GB" smtClean="0"/>
              <a:pPr algn="r"/>
              <a:t>14 November 2017</a:t>
            </a:fld>
            <a:r>
              <a:rPr lang="en-GB" dirty="0" smtClean="0"/>
              <a:t>                  </a:t>
            </a:r>
            <a:fld id="{DF5D9661-3906-42B7-9ACC-75F3E006B69C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47800" y="6477000"/>
            <a:ext cx="2000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latin typeface="+mn-lt"/>
              </a:defRPr>
            </a:lvl1pPr>
          </a:lstStyle>
          <a:p>
            <a:pPr algn="l"/>
            <a:r>
              <a:rPr lang="en-GB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Aart de Zeeuw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2306638" cy="2209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7800" y="2514600"/>
            <a:ext cx="2306638" cy="3611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086600" y="6477000"/>
            <a:ext cx="2063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solidFill>
                  <a:schemeClr val="accent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 algn="r"/>
            <a:fld id="{E73DDCCA-9D6F-4C01-A557-749965BAFE5F}" type="datetime4">
              <a:rPr lang="en-GB" smtClean="0"/>
              <a:pPr algn="r"/>
              <a:t>14 November 2017</a:t>
            </a:fld>
            <a:r>
              <a:rPr lang="en-GB" dirty="0" smtClean="0"/>
              <a:t>                  </a:t>
            </a:r>
            <a:fld id="{DF5D9661-3906-42B7-9ACC-75F3E006B69C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47800" y="6477000"/>
            <a:ext cx="2000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latin typeface="+mn-lt"/>
              </a:defRPr>
            </a:lvl1pPr>
          </a:lstStyle>
          <a:p>
            <a:pPr algn="l"/>
            <a:r>
              <a:rPr lang="en-GB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Aart de Zeeuw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800600"/>
            <a:ext cx="643731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7800" y="612775"/>
            <a:ext cx="643731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l-N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7800" y="5367338"/>
            <a:ext cx="643731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086600" y="6477000"/>
            <a:ext cx="2063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solidFill>
                  <a:schemeClr val="accent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 algn="r"/>
            <a:fld id="{E73DDCCA-9D6F-4C01-A557-749965BAFE5F}" type="datetime4">
              <a:rPr lang="en-GB" smtClean="0"/>
              <a:pPr algn="r"/>
              <a:t>14 November 2017</a:t>
            </a:fld>
            <a:r>
              <a:rPr lang="en-GB" dirty="0" smtClean="0"/>
              <a:t>                  </a:t>
            </a:r>
            <a:fld id="{DF5D9661-3906-42B7-9ACC-75F3E006B69C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47800" y="6477000"/>
            <a:ext cx="2000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latin typeface="+mn-lt"/>
              </a:defRPr>
            </a:lvl1pPr>
          </a:lstStyle>
          <a:p>
            <a:pPr algn="l"/>
            <a:r>
              <a:rPr lang="en-GB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Aart de Zeeuw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7152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7152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477000"/>
            <a:ext cx="2063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solidFill>
                  <a:schemeClr val="accent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 algn="r"/>
            <a:fld id="{E73DDCCA-9D6F-4C01-A557-749965BAFE5F}" type="datetime4">
              <a:rPr lang="en-GB" smtClean="0"/>
              <a:pPr algn="r"/>
              <a:t>14 November 2017</a:t>
            </a:fld>
            <a:r>
              <a:rPr lang="en-GB" dirty="0" smtClean="0"/>
              <a:t>                  </a:t>
            </a:r>
            <a:fld id="{DF5D9661-3906-42B7-9ACC-75F3E006B69C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47800" y="6477000"/>
            <a:ext cx="2000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latin typeface="+mn-lt"/>
              </a:defRPr>
            </a:lvl1pPr>
          </a:lstStyle>
          <a:p>
            <a:pPr algn="l"/>
            <a:r>
              <a:rPr lang="en-GB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Aart de Zeeuw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12" name="Picture 1" descr="Tsc_vignet_def_RGB.jp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"/>
            <a:ext cx="1485268" cy="137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414837" y="6384393"/>
            <a:ext cx="1704975" cy="473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accent2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>
            <a:lumMod val="90000"/>
            <a:lumOff val="10000"/>
          </a:schemeClr>
        </a:buClr>
        <a:buSzPct val="60000"/>
        <a:buFont typeface="Wingdings" pitchFamily="2" charset="2"/>
        <a:buChar char=""/>
        <a:defRPr sz="2000">
          <a:solidFill>
            <a:schemeClr val="accent2">
              <a:lumMod val="90000"/>
              <a:lumOff val="10000"/>
            </a:schemeClr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accent2">
              <a:lumMod val="90000"/>
              <a:lumOff val="10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>
            <a:lumMod val="90000"/>
            <a:lumOff val="10000"/>
          </a:schemeClr>
        </a:buClr>
        <a:buSzPct val="60000"/>
        <a:buFont typeface="Wingdings" pitchFamily="2" charset="2"/>
        <a:buChar char="u"/>
        <a:defRPr sz="2000">
          <a:solidFill>
            <a:schemeClr val="accent2">
              <a:lumMod val="90000"/>
              <a:lumOff val="10000"/>
            </a:schemeClr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accent2">
              <a:lumMod val="90000"/>
              <a:lumOff val="10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Economics of Tipping Points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Aart de Zeeuw</a:t>
            </a:r>
          </a:p>
          <a:p>
            <a:r>
              <a:rPr lang="en-US" dirty="0" smtClean="0"/>
              <a:t>Tilburg University, the Netherlands</a:t>
            </a:r>
          </a:p>
          <a:p>
            <a:r>
              <a:rPr lang="en-US" dirty="0" err="1" smtClean="0"/>
              <a:t>Beijer</a:t>
            </a:r>
            <a:r>
              <a:rPr lang="en-US" dirty="0" smtClean="0"/>
              <a:t> Institute, Stockholm, Sweden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tatic optimization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6485"/>
            <a:ext cx="7715250" cy="4800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S</a:t>
            </a:r>
            <a:r>
              <a:rPr lang="en-US" dirty="0" smtClean="0"/>
              <a:t>tarting with high </a:t>
            </a:r>
            <a:r>
              <a:rPr lang="en-US" i="1" dirty="0" smtClean="0"/>
              <a:t>c</a:t>
            </a:r>
            <a:r>
              <a:rPr lang="en-US" dirty="0" smtClean="0"/>
              <a:t> and decreasing </a:t>
            </a:r>
            <a:r>
              <a:rPr lang="en-US" i="1" dirty="0" smtClean="0"/>
              <a:t>c</a:t>
            </a:r>
            <a:r>
              <a:rPr lang="en-US" dirty="0" smtClean="0"/>
              <a:t>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one global oligotrophic maximum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global </a:t>
            </a:r>
            <a:r>
              <a:rPr lang="en-US" dirty="0"/>
              <a:t>oligotrophic maximum and local eutrophic maximum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local oligotrophic maximum and global eutrophic maximum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Can maximum be reached with fixed loading </a:t>
            </a:r>
            <a:r>
              <a:rPr lang="en-US" i="1" dirty="0" smtClean="0"/>
              <a:t>a</a:t>
            </a:r>
            <a:r>
              <a:rPr lang="en-US" dirty="0" smtClean="0"/>
              <a:t>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fld id="{E73DDCCA-9D6F-4C01-A557-749965BAFE5F}" type="datetime4">
              <a:rPr lang="en-GB" smtClean="0"/>
              <a:pPr algn="r"/>
              <a:t>14 November 2017</a:t>
            </a:fld>
            <a:r>
              <a:rPr lang="en-GB" dirty="0" smtClean="0"/>
              <a:t>                  </a:t>
            </a:r>
            <a:fld id="{DF5D9661-3906-42B7-9ACC-75F3E006B69C}" type="slidenum">
              <a:rPr lang="en-GB" smtClean="0"/>
              <a:pPr algn="r"/>
              <a:t>10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tipping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7079" y="5181600"/>
            <a:ext cx="1825761" cy="9144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079" y="4597265"/>
            <a:ext cx="2190703" cy="50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8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Dynamical optimization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Current-value Hamiltonian function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Pontryagin’s</a:t>
            </a:r>
            <a:r>
              <a:rPr lang="en-US" dirty="0" smtClean="0"/>
              <a:t> maximum principle</a:t>
            </a:r>
          </a:p>
          <a:p>
            <a:pPr>
              <a:lnSpc>
                <a:spcPct val="150000"/>
              </a:lnSpc>
            </a:pPr>
            <a:r>
              <a:rPr lang="en-US" i="1" dirty="0" smtClean="0"/>
              <a:t>a = -1/</a:t>
            </a:r>
            <a:r>
              <a:rPr lang="el-GR" i="1" dirty="0" smtClean="0"/>
              <a:t>λ</a:t>
            </a:r>
            <a:r>
              <a:rPr lang="en-US" dirty="0" smtClean="0"/>
              <a:t>, dynamical equation in loading </a:t>
            </a:r>
            <a:r>
              <a:rPr lang="en-US" i="1" dirty="0" smtClean="0"/>
              <a:t>a</a:t>
            </a:r>
          </a:p>
          <a:p>
            <a:pPr>
              <a:lnSpc>
                <a:spcPct val="150000"/>
              </a:lnSpc>
            </a:pPr>
            <a:r>
              <a:rPr lang="en-US" dirty="0"/>
              <a:t>Phase diagram (</a:t>
            </a:r>
            <a:r>
              <a:rPr lang="en-US" i="1" dirty="0"/>
              <a:t>b = 0.6</a:t>
            </a:r>
            <a:r>
              <a:rPr lang="en-US" dirty="0"/>
              <a:t>, </a:t>
            </a:r>
            <a:r>
              <a:rPr lang="en-US" i="1" dirty="0"/>
              <a:t>c = 1</a:t>
            </a:r>
            <a:r>
              <a:rPr lang="en-US" dirty="0"/>
              <a:t>, </a:t>
            </a:r>
            <a:r>
              <a:rPr lang="en-US" i="1" dirty="0" smtClean="0"/>
              <a:t>ρ </a:t>
            </a:r>
            <a:r>
              <a:rPr lang="en-US" i="1" dirty="0"/>
              <a:t>= 0.03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fld id="{E73DDCCA-9D6F-4C01-A557-749965BAFE5F}" type="datetime4">
              <a:rPr lang="en-GB" smtClean="0"/>
              <a:pPr algn="r"/>
              <a:t>14 November 2017</a:t>
            </a:fld>
            <a:r>
              <a:rPr lang="en-GB" dirty="0" smtClean="0"/>
              <a:t>                  </a:t>
            </a:r>
            <a:fld id="{DF5D9661-3906-42B7-9ACC-75F3E006B69C}" type="slidenum">
              <a:rPr lang="en-GB" smtClean="0"/>
              <a:pPr algn="r"/>
              <a:t>11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tipping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2168" y="4343400"/>
            <a:ext cx="5172460" cy="914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5142" y="5334000"/>
            <a:ext cx="5426513" cy="85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75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loading path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fld id="{E73DDCCA-9D6F-4C01-A557-749965BAFE5F}" type="datetime4">
              <a:rPr lang="en-GB" smtClean="0"/>
              <a:pPr algn="r"/>
              <a:t>14 November 2017</a:t>
            </a:fld>
            <a:r>
              <a:rPr lang="en-GB" dirty="0" smtClean="0"/>
              <a:t>                  </a:t>
            </a:r>
            <a:fld id="{DF5D9661-3906-42B7-9ACC-75F3E006B69C}" type="slidenum">
              <a:rPr lang="en-GB" smtClean="0"/>
              <a:pPr algn="r"/>
              <a:t>12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tipping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6" name="图片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165244"/>
            <a:ext cx="7715250" cy="3670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58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</a:t>
            </a:r>
            <a:r>
              <a:rPr lang="en-US" i="1" dirty="0" smtClean="0"/>
              <a:t>c</a:t>
            </a:r>
            <a:r>
              <a:rPr lang="en-US" dirty="0" smtClean="0"/>
              <a:t> (</a:t>
            </a:r>
            <a:r>
              <a:rPr lang="en-US" i="1" dirty="0" smtClean="0"/>
              <a:t>c = 0.5</a:t>
            </a:r>
            <a:r>
              <a:rPr lang="en-US" dirty="0" smtClean="0"/>
              <a:t>)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fld id="{E73DDCCA-9D6F-4C01-A557-749965BAFE5F}" type="datetime4">
              <a:rPr lang="en-GB" smtClean="0"/>
              <a:pPr algn="r"/>
              <a:t>14 November 2017</a:t>
            </a:fld>
            <a:r>
              <a:rPr lang="en-GB" dirty="0" smtClean="0"/>
              <a:t>                  </a:t>
            </a:r>
            <a:fld id="{DF5D9661-3906-42B7-9ACC-75F3E006B69C}" type="slidenum">
              <a:rPr lang="en-GB" smtClean="0"/>
              <a:pPr algn="r"/>
              <a:t>13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tipping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6" name="图片 4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229356"/>
            <a:ext cx="7715250" cy="354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79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For high </a:t>
            </a:r>
            <a:r>
              <a:rPr lang="en-US" i="1" dirty="0" smtClean="0"/>
              <a:t>c = 1</a:t>
            </a:r>
            <a:r>
              <a:rPr lang="en-US" dirty="0" smtClean="0"/>
              <a:t>, one (saddle-point stable) steady state in the oligotrophic area of the lake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For lower </a:t>
            </a:r>
            <a:r>
              <a:rPr lang="en-US" i="1" dirty="0"/>
              <a:t>c = </a:t>
            </a:r>
            <a:r>
              <a:rPr lang="en-US" i="1" dirty="0" smtClean="0"/>
              <a:t>0.5</a:t>
            </a:r>
            <a:r>
              <a:rPr lang="en-US" dirty="0" smtClean="0"/>
              <a:t>, two (saddle-point stable) steady states, one in the oligotrophic area and one in the eutrophic area of the lake; the optimal loading path depends on the initial condition of the lake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err="1" smtClean="0"/>
              <a:t>Skiba</a:t>
            </a:r>
            <a:r>
              <a:rPr lang="en-US" dirty="0" smtClean="0"/>
              <a:t> indifference point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convex-concave production functions (</a:t>
            </a:r>
            <a:r>
              <a:rPr lang="en-US" dirty="0" err="1" smtClean="0"/>
              <a:t>Skiba</a:t>
            </a:r>
            <a:r>
              <a:rPr lang="en-US" dirty="0" smtClean="0"/>
              <a:t>, </a:t>
            </a:r>
            <a:r>
              <a:rPr lang="en-US" dirty="0" err="1" smtClean="0"/>
              <a:t>E’trica</a:t>
            </a:r>
            <a:r>
              <a:rPr lang="en-US" dirty="0" smtClean="0"/>
              <a:t>, 1978)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fld id="{E73DDCCA-9D6F-4C01-A557-749965BAFE5F}" type="datetime4">
              <a:rPr lang="en-GB" smtClean="0"/>
              <a:pPr algn="r"/>
              <a:t>14 November 2017</a:t>
            </a:fld>
            <a:r>
              <a:rPr lang="en-GB" dirty="0" smtClean="0"/>
              <a:t>                  </a:t>
            </a:r>
            <a:fld id="{DF5D9661-3906-42B7-9ACC-75F3E006B69C}" type="slidenum">
              <a:rPr lang="en-GB" smtClean="0"/>
              <a:pPr algn="r"/>
              <a:t>14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tipping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414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property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Game: Nash equilibrium</a:t>
            </a:r>
          </a:p>
          <a:p>
            <a:pPr>
              <a:lnSpc>
                <a:spcPct val="150000"/>
              </a:lnSpc>
            </a:pPr>
            <a:r>
              <a:rPr lang="en-US" dirty="0"/>
              <a:t>C</a:t>
            </a:r>
            <a:r>
              <a:rPr lang="en-US" dirty="0" smtClean="0"/>
              <a:t>urrent-value </a:t>
            </a:r>
            <a:r>
              <a:rPr lang="en-US" dirty="0"/>
              <a:t>Hamiltonian </a:t>
            </a:r>
            <a:r>
              <a:rPr lang="en-US" dirty="0" smtClean="0"/>
              <a:t>functions (</a:t>
            </a:r>
            <a:r>
              <a:rPr lang="en-US" i="1" dirty="0" smtClean="0"/>
              <a:t>n = 2</a:t>
            </a:r>
            <a:r>
              <a:rPr lang="en-US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i="1" dirty="0" err="1"/>
              <a:t>a</a:t>
            </a:r>
            <a:r>
              <a:rPr lang="en-US" i="1" baseline="-25000" dirty="0" err="1"/>
              <a:t>i</a:t>
            </a:r>
            <a:r>
              <a:rPr lang="en-US" i="1" dirty="0"/>
              <a:t> = -1/</a:t>
            </a:r>
            <a:r>
              <a:rPr lang="el-GR" i="1" dirty="0"/>
              <a:t>λ</a:t>
            </a:r>
            <a:r>
              <a:rPr lang="en-US" i="1" baseline="-25000" dirty="0" err="1"/>
              <a:t>i</a:t>
            </a:r>
            <a:r>
              <a:rPr lang="en-US" dirty="0"/>
              <a:t>, dynamical equation in total loading </a:t>
            </a:r>
            <a:r>
              <a:rPr lang="en-US" i="1" dirty="0" smtClean="0"/>
              <a:t>a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For </a:t>
            </a:r>
            <a:r>
              <a:rPr lang="en-US" i="1" dirty="0" smtClean="0"/>
              <a:t>n = 2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c = 1</a:t>
            </a:r>
            <a:r>
              <a:rPr lang="en-US" dirty="0" smtClean="0"/>
              <a:t>, the same as before for </a:t>
            </a:r>
            <a:r>
              <a:rPr lang="en-US" i="1" dirty="0" smtClean="0"/>
              <a:t>c = 0.5</a:t>
            </a:r>
            <a:r>
              <a:rPr lang="en-US" dirty="0" smtClean="0"/>
              <a:t>!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fld id="{E73DDCCA-9D6F-4C01-A557-749965BAFE5F}" type="datetime4">
              <a:rPr lang="en-GB" smtClean="0"/>
              <a:pPr algn="r"/>
              <a:t>14 November 2017</a:t>
            </a:fld>
            <a:r>
              <a:rPr lang="en-GB" dirty="0" smtClean="0"/>
              <a:t>                  </a:t>
            </a:r>
            <a:fld id="{DF5D9661-3906-42B7-9ACC-75F3E006B69C}" type="slidenum">
              <a:rPr lang="en-GB" smtClean="0"/>
              <a:pPr algn="r"/>
              <a:t>15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tipping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2128" y="4303132"/>
            <a:ext cx="7064672" cy="8798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5252147"/>
            <a:ext cx="5715000" cy="88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05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For </a:t>
            </a:r>
            <a:r>
              <a:rPr lang="en-US" i="1" dirty="0" smtClean="0"/>
              <a:t>c = 1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n = 2</a:t>
            </a:r>
            <a:r>
              <a:rPr lang="en-US" dirty="0" smtClean="0"/>
              <a:t>, two Nash equilibria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Both are possible in a range of initial conditions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n</a:t>
            </a:r>
            <a:r>
              <a:rPr lang="en-US" dirty="0" smtClean="0"/>
              <a:t>o </a:t>
            </a:r>
            <a:r>
              <a:rPr lang="en-US" dirty="0" err="1" smtClean="0"/>
              <a:t>Skiba</a:t>
            </a:r>
            <a:r>
              <a:rPr lang="en-US" dirty="0" smtClean="0"/>
              <a:t> indifference point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users can coordinate on the good Nash equilibrium but are trapped in the bad Nash equilibrium beyond a certain level of pollution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Regulating tax works for small </a:t>
            </a:r>
            <a:r>
              <a:rPr lang="en-US" i="1" dirty="0" smtClean="0"/>
              <a:t>n</a:t>
            </a:r>
            <a:r>
              <a:rPr lang="en-US" dirty="0" smtClean="0"/>
              <a:t>, but not for big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 err="1" smtClean="0"/>
              <a:t>Mäler</a:t>
            </a:r>
            <a:r>
              <a:rPr lang="en-US" dirty="0" smtClean="0"/>
              <a:t>, </a:t>
            </a:r>
            <a:r>
              <a:rPr lang="en-US" dirty="0" err="1" smtClean="0"/>
              <a:t>Xepapadeas</a:t>
            </a:r>
            <a:r>
              <a:rPr lang="en-US" dirty="0" smtClean="0"/>
              <a:t> and de Zeeuw, ERE, 2003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fld id="{E73DDCCA-9D6F-4C01-A557-749965BAFE5F}" type="datetime4">
              <a:rPr lang="en-GB" smtClean="0"/>
              <a:pPr algn="r"/>
              <a:t>14 November 2017</a:t>
            </a:fld>
            <a:r>
              <a:rPr lang="en-GB" dirty="0" smtClean="0"/>
              <a:t>                  </a:t>
            </a:r>
            <a:fld id="{DF5D9661-3906-42B7-9ACC-75F3E006B69C}" type="slidenum">
              <a:rPr lang="en-GB" smtClean="0"/>
              <a:pPr algn="r"/>
              <a:t>16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tipping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300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econd type of model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Abrupt </a:t>
            </a:r>
            <a:r>
              <a:rPr lang="en-US" dirty="0"/>
              <a:t>shift to different system dynamics (regime</a:t>
            </a:r>
            <a:r>
              <a:rPr lang="en-US" dirty="0" smtClean="0"/>
              <a:t>)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 smtClean="0"/>
              <a:t>shock </a:t>
            </a:r>
            <a:r>
              <a:rPr lang="en-US" dirty="0"/>
              <a:t>to a system </a:t>
            </a:r>
            <a:r>
              <a:rPr lang="en-US" dirty="0" smtClean="0"/>
              <a:t>parameter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carrying capacity in fishery (</a:t>
            </a:r>
            <a:r>
              <a:rPr lang="en-US" dirty="0" err="1"/>
              <a:t>Polasky</a:t>
            </a:r>
            <a:r>
              <a:rPr lang="en-US" dirty="0"/>
              <a:t> et al., JEEM, 2011)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total factor productivity in economic growth, due to climate change (</a:t>
            </a:r>
            <a:r>
              <a:rPr lang="en-US" dirty="0" err="1"/>
              <a:t>Lemoine</a:t>
            </a:r>
            <a:r>
              <a:rPr lang="en-US" dirty="0"/>
              <a:t>, </a:t>
            </a:r>
            <a:r>
              <a:rPr lang="en-US" dirty="0" err="1"/>
              <a:t>Traeger</a:t>
            </a:r>
            <a:r>
              <a:rPr lang="en-US" dirty="0"/>
              <a:t>, </a:t>
            </a:r>
            <a:r>
              <a:rPr lang="en-US" dirty="0" smtClean="0"/>
              <a:t>AEJ, </a:t>
            </a:r>
            <a:r>
              <a:rPr lang="en-US" dirty="0"/>
              <a:t>2014; </a:t>
            </a:r>
            <a:r>
              <a:rPr lang="en-US" dirty="0" err="1"/>
              <a:t>Cai</a:t>
            </a:r>
            <a:r>
              <a:rPr lang="en-US" dirty="0"/>
              <a:t>, Judd, </a:t>
            </a:r>
            <a:r>
              <a:rPr lang="en-US" dirty="0" err="1"/>
              <a:t>Lontzek</a:t>
            </a:r>
            <a:r>
              <a:rPr lang="en-US" dirty="0"/>
              <a:t>, 2015; van der Ploeg, de Zeeuw </a:t>
            </a:r>
            <a:r>
              <a:rPr lang="en-US" dirty="0" smtClean="0"/>
              <a:t>ERE</a:t>
            </a:r>
            <a:r>
              <a:rPr lang="en-US" dirty="0"/>
              <a:t>, </a:t>
            </a:r>
            <a:r>
              <a:rPr lang="en-US" dirty="0" smtClean="0"/>
              <a:t>2016. </a:t>
            </a:r>
            <a:r>
              <a:rPr lang="en-US" dirty="0"/>
              <a:t>JEEA, </a:t>
            </a:r>
            <a:r>
              <a:rPr lang="en-US" dirty="0" smtClean="0"/>
              <a:t>2018)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Uncertainty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Hazard </a:t>
            </a:r>
            <a:r>
              <a:rPr lang="en-US" dirty="0"/>
              <a:t>rate </a:t>
            </a:r>
            <a:r>
              <a:rPr lang="en-US" dirty="0" smtClean="0"/>
              <a:t>model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e</a:t>
            </a:r>
            <a:r>
              <a:rPr lang="en-US" dirty="0" smtClean="0"/>
              <a:t>vent probability, Poisson process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fld id="{E73DDCCA-9D6F-4C01-A557-749965BAFE5F}" type="datetime4">
              <a:rPr lang="en-GB" smtClean="0"/>
              <a:pPr algn="r"/>
              <a:t>14 November 2017</a:t>
            </a:fld>
            <a:r>
              <a:rPr lang="en-GB" dirty="0" smtClean="0"/>
              <a:t>                  </a:t>
            </a:r>
            <a:fld id="{DF5D9661-3906-42B7-9ACC-75F3E006B69C}" type="slidenum">
              <a:rPr lang="en-GB" smtClean="0"/>
              <a:pPr algn="r"/>
              <a:t>17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GB" dirty="0">
                <a:solidFill>
                  <a:schemeClr val="accent2">
                    <a:lumMod val="90000"/>
                    <a:lumOff val="10000"/>
                  </a:schemeClr>
                </a:solidFill>
              </a:rPr>
              <a:t>t</a:t>
            </a:r>
            <a:r>
              <a:rPr lang="en-GB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ipping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062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4472" y="1412776"/>
          <a:ext cx="9361040" cy="4033506"/>
        </p:xfrm>
        <a:graphic>
          <a:graphicData uri="http://schemas.openxmlformats.org/drawingml/2006/table">
            <a:tbl>
              <a:tblPr/>
              <a:tblGrid>
                <a:gridCol w="4416354"/>
                <a:gridCol w="1852498"/>
                <a:gridCol w="1622048"/>
                <a:gridCol w="735070"/>
                <a:gridCol w="735070"/>
              </a:tblGrid>
              <a:tr h="34713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Possible Tipping Points </a:t>
                      </a:r>
                      <a:endParaRPr lang="en-US" sz="16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Duration before effect is fully realized (in years) </a:t>
                      </a:r>
                      <a:endParaRPr lang="en-US" sz="16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Additional Warming by 2100 </a:t>
                      </a:r>
                      <a:endParaRPr lang="en-US" sz="16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0.5-1.5 C </a:t>
                      </a:r>
                      <a:endParaRPr lang="en-US" sz="16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1.5-3.0C </a:t>
                      </a:r>
                      <a:endParaRPr lang="en-US" sz="16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3-5 C </a:t>
                      </a:r>
                      <a:endParaRPr lang="en-US" sz="16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3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Reorganization of Atlantic </a:t>
                      </a:r>
                      <a:r>
                        <a:rPr lang="en-US" sz="1600" baseline="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Meridional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Overturning Circulation </a:t>
                      </a:r>
                      <a:endParaRPr lang="en-US" sz="16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about 100 </a:t>
                      </a:r>
                      <a:endParaRPr lang="en-US" sz="16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0-18% </a:t>
                      </a:r>
                      <a:endParaRPr lang="en-US" sz="16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6-39% </a:t>
                      </a:r>
                      <a:endParaRPr lang="en-US" sz="16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18-67% </a:t>
                      </a:r>
                      <a:endParaRPr lang="en-US" sz="16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7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Greenland Ice Sheet collapse </a:t>
                      </a:r>
                      <a:endParaRPr lang="en-US" sz="16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at least 300 </a:t>
                      </a:r>
                      <a:endParaRPr lang="en-US" sz="16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8-39% </a:t>
                      </a:r>
                      <a:endParaRPr lang="en-US" sz="16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33-73% </a:t>
                      </a:r>
                      <a:endParaRPr lang="en-US" sz="16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67-96% </a:t>
                      </a:r>
                      <a:endParaRPr lang="en-US" sz="16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West Antarctic Ice Sheet collapse </a:t>
                      </a:r>
                      <a:endParaRPr lang="en-US" sz="16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at least 300 </a:t>
                      </a:r>
                      <a:endParaRPr lang="en-US" sz="16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5-41% </a:t>
                      </a:r>
                      <a:endParaRPr lang="en-US" sz="16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10-63% </a:t>
                      </a:r>
                      <a:endParaRPr lang="en-US" sz="16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33-88% </a:t>
                      </a:r>
                      <a:endParaRPr lang="en-US" sz="16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Dieback of Amazon rainforest </a:t>
                      </a:r>
                      <a:endParaRPr lang="en-US" sz="16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about 50 </a:t>
                      </a:r>
                      <a:endParaRPr lang="en-US" sz="16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2-46% </a:t>
                      </a:r>
                      <a:endParaRPr lang="en-US" sz="16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14-84% </a:t>
                      </a:r>
                      <a:endParaRPr lang="en-US" sz="16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41-94% </a:t>
                      </a:r>
                      <a:endParaRPr lang="en-US" sz="16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Strengthening of El Niño-Southern Oscillation </a:t>
                      </a:r>
                      <a:endParaRPr lang="en-US" sz="16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about 100 </a:t>
                      </a:r>
                      <a:endParaRPr lang="en-US" sz="16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1-13% </a:t>
                      </a:r>
                      <a:endParaRPr lang="en-US" sz="16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6-32% </a:t>
                      </a:r>
                      <a:endParaRPr lang="en-US" sz="16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19-49% </a:t>
                      </a:r>
                      <a:endParaRPr lang="en-US" sz="16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Dieback of boreal forests </a:t>
                      </a:r>
                      <a:endParaRPr lang="en-US" sz="16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about 50 </a:t>
                      </a:r>
                      <a:endParaRPr lang="en-US" sz="16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13-43% </a:t>
                      </a:r>
                      <a:endParaRPr lang="en-US" sz="16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20-81% </a:t>
                      </a:r>
                      <a:endParaRPr lang="en-US" sz="16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34-91% </a:t>
                      </a:r>
                      <a:endParaRPr lang="en-US" sz="16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83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Shift in Indian Summer Monsoon </a:t>
                      </a:r>
                      <a:endParaRPr lang="en-US" sz="16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about 1 </a:t>
                      </a:r>
                      <a:endParaRPr lang="en-US" sz="16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Not formally assessed </a:t>
                      </a:r>
                      <a:endParaRPr lang="en-US" sz="16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6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6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83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Release of methane from melting permafrost </a:t>
                      </a:r>
                      <a:endParaRPr lang="en-US" sz="16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Less than 100 </a:t>
                      </a:r>
                      <a:endParaRPr lang="en-US" sz="16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Not formally assessed.</a:t>
                      </a:r>
                      <a:endParaRPr lang="en-US" sz="16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6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6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3" marR="365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506507" y="733927"/>
            <a:ext cx="78122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Probabilities of Various Tipping Points from Expert Elicitation </a:t>
            </a:r>
            <a:endParaRPr kumimoji="0" lang="en-US" sz="2000" b="0" i="0" u="none" strike="noStrike" cap="none" normalizeH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 </a:t>
            </a:r>
            <a:endParaRPr kumimoji="0" lang="de-DE" sz="2000" b="0" i="0" u="none" strike="noStrike" cap="none" normalizeH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71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Tipping point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At some time </a:t>
            </a:r>
            <a:r>
              <a:rPr lang="nl-NL" i="1" dirty="0"/>
              <a:t>t</a:t>
            </a:r>
            <a:r>
              <a:rPr lang="en-US" dirty="0" smtClean="0"/>
              <a:t> </a:t>
            </a:r>
            <a:r>
              <a:rPr lang="en-US" dirty="0"/>
              <a:t>a regime shift may occur</a:t>
            </a:r>
          </a:p>
          <a:p>
            <a:pPr>
              <a:lnSpc>
                <a:spcPct val="150000"/>
              </a:lnSpc>
            </a:pPr>
            <a:r>
              <a:rPr lang="en-US" dirty="0"/>
              <a:t>Hazard rate </a:t>
            </a:r>
            <a:r>
              <a:rPr lang="nl-NL" i="1" dirty="0"/>
              <a:t>h</a:t>
            </a: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/>
              <a:t>probability that regime shift occurs between </a:t>
            </a:r>
            <a:r>
              <a:rPr lang="en-US" i="1" dirty="0"/>
              <a:t>t</a:t>
            </a:r>
            <a:r>
              <a:rPr lang="en-US" dirty="0"/>
              <a:t> and </a:t>
            </a:r>
            <a:r>
              <a:rPr lang="en-US" i="1" dirty="0"/>
              <a:t>t + </a:t>
            </a:r>
            <a:r>
              <a:rPr lang="el-GR" i="1" dirty="0"/>
              <a:t>∆</a:t>
            </a:r>
            <a:r>
              <a:rPr lang="en-US" i="1" dirty="0" smtClean="0"/>
              <a:t>t</a:t>
            </a:r>
            <a:r>
              <a:rPr lang="en-US" dirty="0" smtClean="0"/>
              <a:t>, given that it has not occurred before 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/>
              <a:t>average </a:t>
            </a:r>
            <a:r>
              <a:rPr lang="en-US" dirty="0" smtClean="0"/>
              <a:t>time until the shift occurs </a:t>
            </a:r>
            <a:r>
              <a:rPr lang="en-US" dirty="0"/>
              <a:t>is </a:t>
            </a:r>
            <a:r>
              <a:rPr lang="en-US" i="1" dirty="0" smtClean="0"/>
              <a:t>1/</a:t>
            </a:r>
            <a:r>
              <a:rPr lang="nl-NL" i="1" dirty="0"/>
              <a:t>h</a:t>
            </a:r>
            <a:r>
              <a:rPr lang="en-US" dirty="0" smtClean="0"/>
              <a:t>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Indicator for </a:t>
            </a:r>
            <a:r>
              <a:rPr lang="en-US" dirty="0" smtClean="0"/>
              <a:t>the lack </a:t>
            </a:r>
            <a:r>
              <a:rPr lang="en-US" dirty="0"/>
              <a:t>of “resilience” of the system</a:t>
            </a:r>
          </a:p>
          <a:p>
            <a:pPr>
              <a:lnSpc>
                <a:spcPct val="150000"/>
              </a:lnSpc>
            </a:pPr>
            <a:r>
              <a:rPr lang="en-US" dirty="0"/>
              <a:t>Hazard rate </a:t>
            </a:r>
            <a:r>
              <a:rPr lang="en-US" dirty="0" smtClean="0"/>
              <a:t>depends </a:t>
            </a:r>
            <a:r>
              <a:rPr lang="en-US" dirty="0"/>
              <a:t>on </a:t>
            </a:r>
            <a:r>
              <a:rPr lang="en-US" dirty="0" smtClean="0"/>
              <a:t>accumulated greenhouse gases </a:t>
            </a:r>
            <a:r>
              <a:rPr lang="en-US" i="1" dirty="0" smtClean="0"/>
              <a:t>P</a:t>
            </a:r>
            <a:r>
              <a:rPr lang="en-US" dirty="0" smtClean="0"/>
              <a:t> (warming, </a:t>
            </a:r>
            <a:r>
              <a:rPr lang="nl-NL" i="1" dirty="0" smtClean="0"/>
              <a:t>h</a:t>
            </a:r>
            <a:r>
              <a:rPr lang="en-US" i="1" dirty="0" smtClean="0"/>
              <a:t>’(P) </a:t>
            </a:r>
            <a:r>
              <a:rPr lang="en-US" i="1" dirty="0"/>
              <a:t>&gt;</a:t>
            </a:r>
            <a:r>
              <a:rPr lang="en-US" i="1" dirty="0" smtClean="0"/>
              <a:t> 0</a:t>
            </a:r>
            <a:r>
              <a:rPr lang="en-US" dirty="0" smtClean="0"/>
              <a:t>): endogenous!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fld id="{E73DDCCA-9D6F-4C01-A557-749965BAFE5F}" type="datetime4">
              <a:rPr lang="en-GB" smtClean="0"/>
              <a:pPr algn="r"/>
              <a:t>14 November 2017</a:t>
            </a:fld>
            <a:r>
              <a:rPr lang="en-GB" dirty="0" smtClean="0"/>
              <a:t>                  </a:t>
            </a:r>
            <a:fld id="{DF5D9661-3906-42B7-9ACC-75F3E006B69C}" type="slidenum">
              <a:rPr lang="en-GB" smtClean="0"/>
              <a:pPr algn="r"/>
              <a:t>19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GB" dirty="0">
                <a:solidFill>
                  <a:schemeClr val="accent2">
                    <a:lumMod val="90000"/>
                    <a:lumOff val="10000"/>
                  </a:schemeClr>
                </a:solidFill>
              </a:rPr>
              <a:t>t</a:t>
            </a:r>
            <a:r>
              <a:rPr lang="en-GB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ipping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67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1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Tipping points in ecological systems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i</a:t>
            </a:r>
            <a:r>
              <a:rPr lang="en-US" dirty="0" smtClean="0"/>
              <a:t>nsect outbreaks (Ludwig et al., 1978): natural system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eutrophication of lakes (Carpenter, </a:t>
            </a:r>
            <a:r>
              <a:rPr lang="en-US" dirty="0" err="1" smtClean="0"/>
              <a:t>Scheffer</a:t>
            </a:r>
            <a:r>
              <a:rPr lang="en-US" dirty="0" smtClean="0"/>
              <a:t>, 1997)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b</a:t>
            </a:r>
            <a:r>
              <a:rPr lang="en-US" dirty="0" smtClean="0"/>
              <a:t>leaching of coral reefs (Hughes et al., Science, 2003)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p</a:t>
            </a:r>
            <a:r>
              <a:rPr lang="en-US" dirty="0" smtClean="0"/>
              <a:t>lanetary boundaries (</a:t>
            </a:r>
            <a:r>
              <a:rPr lang="en-US" dirty="0" err="1" smtClean="0"/>
              <a:t>Rockström</a:t>
            </a:r>
            <a:r>
              <a:rPr lang="en-US" dirty="0" smtClean="0"/>
              <a:t> et al., Nature, 2009)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Characteristics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multiple equilibria, bifurcations, domains of attraction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hysteresis, </a:t>
            </a:r>
            <a:r>
              <a:rPr lang="en-US" dirty="0" smtClean="0"/>
              <a:t>irreversibility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uncertainty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fld id="{E73DDCCA-9D6F-4C01-A557-749965BAFE5F}" type="datetime4">
              <a:rPr lang="en-GB" smtClean="0"/>
              <a:pPr algn="r"/>
              <a:t>14 November 2017</a:t>
            </a:fld>
            <a:r>
              <a:rPr lang="en-GB" dirty="0" smtClean="0"/>
              <a:t>                  </a:t>
            </a:r>
            <a:fld id="{DF5D9661-3906-42B7-9ACC-75F3E006B69C}" type="slidenum">
              <a:rPr lang="en-GB" smtClean="0"/>
              <a:pPr algn="r"/>
              <a:t>2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tipping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217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Ramsey growth model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Utility </a:t>
            </a:r>
            <a:r>
              <a:rPr lang="en-US" i="1" dirty="0"/>
              <a:t>U</a:t>
            </a:r>
            <a:r>
              <a:rPr lang="en-US" dirty="0"/>
              <a:t>, </a:t>
            </a:r>
            <a:r>
              <a:rPr lang="en-US" dirty="0" smtClean="0"/>
              <a:t>consumption </a:t>
            </a:r>
            <a:r>
              <a:rPr lang="en-US" i="1" dirty="0"/>
              <a:t>C</a:t>
            </a:r>
            <a:r>
              <a:rPr lang="en-US" dirty="0" smtClean="0"/>
              <a:t>, </a:t>
            </a:r>
            <a:r>
              <a:rPr lang="en-US" dirty="0" smtClean="0"/>
              <a:t>capital </a:t>
            </a:r>
            <a:r>
              <a:rPr lang="en-US" i="1" dirty="0" smtClean="0"/>
              <a:t>K</a:t>
            </a:r>
            <a:r>
              <a:rPr lang="en-US" dirty="0" smtClean="0"/>
              <a:t>, production </a:t>
            </a:r>
            <a:r>
              <a:rPr lang="en-US" i="1" dirty="0" smtClean="0"/>
              <a:t>F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smtClean="0"/>
              <a:t>TFP = </a:t>
            </a:r>
            <a:r>
              <a:rPr lang="en-US" i="1" dirty="0" smtClean="0"/>
              <a:t>A</a:t>
            </a:r>
            <a:r>
              <a:rPr lang="en-US" dirty="0" smtClean="0"/>
              <a:t>), net production </a:t>
            </a:r>
            <a:r>
              <a:rPr lang="en-US" i="1" dirty="0" smtClean="0"/>
              <a:t>Y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  <a:r>
              <a:rPr lang="en-US" dirty="0"/>
              <a:t>parameters </a:t>
            </a:r>
            <a:r>
              <a:rPr lang="el-GR" i="1" dirty="0"/>
              <a:t>ρ</a:t>
            </a:r>
            <a:r>
              <a:rPr lang="en-US" i="1" dirty="0"/>
              <a:t>, </a:t>
            </a:r>
            <a:r>
              <a:rPr lang="el-GR" i="1" dirty="0" smtClean="0"/>
              <a:t>δ</a:t>
            </a:r>
            <a:r>
              <a:rPr lang="en-US" dirty="0"/>
              <a:t>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Golden Rule for steady state: </a:t>
            </a:r>
            <a:r>
              <a:rPr lang="en-US" i="1" dirty="0" smtClean="0"/>
              <a:t>Y’(K*) = </a:t>
            </a:r>
            <a:r>
              <a:rPr lang="el-GR" i="1" dirty="0"/>
              <a:t>ρ</a:t>
            </a:r>
            <a:r>
              <a:rPr lang="nl-NL" dirty="0" smtClean="0"/>
              <a:t>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Fossil fuel in production, </a:t>
            </a:r>
            <a:r>
              <a:rPr lang="en-US" dirty="0"/>
              <a:t>c</a:t>
            </a:r>
            <a:r>
              <a:rPr lang="en-US" dirty="0" smtClean="0"/>
              <a:t>limate </a:t>
            </a:r>
            <a:r>
              <a:rPr lang="en-US" dirty="0" smtClean="0"/>
              <a:t>change </a:t>
            </a:r>
            <a:r>
              <a:rPr lang="en-US" dirty="0" smtClean="0"/>
              <a:t>affects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fld id="{E73DDCCA-9D6F-4C01-A557-749965BAFE5F}" type="datetime4">
              <a:rPr lang="en-GB" smtClean="0"/>
              <a:pPr algn="r"/>
              <a:t>14 November 2017</a:t>
            </a:fld>
            <a:r>
              <a:rPr lang="en-GB" dirty="0" smtClean="0"/>
              <a:t>                  </a:t>
            </a:r>
            <a:fld id="{DF5D9661-3906-42B7-9ACC-75F3E006B69C}" type="slidenum">
              <a:rPr lang="en-GB" smtClean="0"/>
              <a:pPr algn="r"/>
              <a:t>20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tipping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3501" y="4990204"/>
            <a:ext cx="5463843" cy="41376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4048557"/>
            <a:ext cx="2233934" cy="86544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7881" y="5672425"/>
            <a:ext cx="3335079" cy="459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3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</a:t>
            </a:r>
            <a:r>
              <a:rPr lang="en-US" dirty="0" err="1" smtClean="0"/>
              <a:t>amsey</a:t>
            </a:r>
            <a:r>
              <a:rPr lang="en-US" dirty="0" smtClean="0"/>
              <a:t> growth with tipping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Utility </a:t>
            </a:r>
            <a:r>
              <a:rPr lang="en-US" i="1" dirty="0"/>
              <a:t>U</a:t>
            </a:r>
            <a:r>
              <a:rPr lang="en-US" dirty="0"/>
              <a:t>, </a:t>
            </a:r>
            <a:r>
              <a:rPr lang="en-US" dirty="0" smtClean="0"/>
              <a:t>consumption </a:t>
            </a:r>
            <a:r>
              <a:rPr lang="en-US" i="1" dirty="0"/>
              <a:t>C</a:t>
            </a:r>
            <a:r>
              <a:rPr lang="en-US" dirty="0"/>
              <a:t>, </a:t>
            </a:r>
            <a:r>
              <a:rPr lang="en-US" dirty="0" smtClean="0"/>
              <a:t>capital </a:t>
            </a:r>
            <a:r>
              <a:rPr lang="en-US" i="1" dirty="0" smtClean="0"/>
              <a:t>K</a:t>
            </a:r>
            <a:r>
              <a:rPr lang="en-US" dirty="0" smtClean="0"/>
              <a:t>, fossil </a:t>
            </a:r>
            <a:r>
              <a:rPr lang="en-US" dirty="0"/>
              <a:t>fuel </a:t>
            </a:r>
            <a:r>
              <a:rPr lang="en-US" i="1" dirty="0"/>
              <a:t>E</a:t>
            </a:r>
            <a:r>
              <a:rPr lang="en-US" dirty="0"/>
              <a:t> with cost </a:t>
            </a:r>
            <a:r>
              <a:rPr lang="en-US" i="1" dirty="0"/>
              <a:t>d</a:t>
            </a:r>
            <a:r>
              <a:rPr lang="en-US" dirty="0"/>
              <a:t>, renewables </a:t>
            </a:r>
            <a:r>
              <a:rPr lang="en-US" i="1" dirty="0"/>
              <a:t>R</a:t>
            </a:r>
            <a:r>
              <a:rPr lang="en-US" dirty="0"/>
              <a:t> with cost </a:t>
            </a:r>
            <a:r>
              <a:rPr lang="en-US" i="1" dirty="0"/>
              <a:t>c</a:t>
            </a:r>
            <a:r>
              <a:rPr lang="en-US" dirty="0"/>
              <a:t>, stock of carbon </a:t>
            </a:r>
            <a:r>
              <a:rPr lang="en-US" i="1" dirty="0"/>
              <a:t>P</a:t>
            </a:r>
            <a:r>
              <a:rPr lang="en-US" dirty="0"/>
              <a:t>, production function </a:t>
            </a:r>
            <a:r>
              <a:rPr lang="en-US" i="1" dirty="0"/>
              <a:t>F</a:t>
            </a:r>
            <a:r>
              <a:rPr lang="en-US" dirty="0"/>
              <a:t>, parameters </a:t>
            </a:r>
            <a:r>
              <a:rPr lang="el-GR" i="1" dirty="0"/>
              <a:t>ρ</a:t>
            </a:r>
            <a:r>
              <a:rPr lang="en-US" i="1" dirty="0"/>
              <a:t>, </a:t>
            </a:r>
            <a:r>
              <a:rPr lang="el-GR" i="1" dirty="0"/>
              <a:t>δ</a:t>
            </a:r>
            <a:r>
              <a:rPr lang="en-US" i="1" dirty="0"/>
              <a:t>, </a:t>
            </a:r>
            <a:r>
              <a:rPr lang="el-GR" i="1" dirty="0"/>
              <a:t>ψ</a:t>
            </a:r>
            <a:r>
              <a:rPr lang="en-US" i="1" dirty="0"/>
              <a:t>, </a:t>
            </a:r>
            <a:r>
              <a:rPr lang="el-GR" i="1" dirty="0"/>
              <a:t>γ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/>
              <a:t>Calibrated model for the world economy, </a:t>
            </a:r>
            <a:r>
              <a:rPr lang="el-GR" i="1" dirty="0"/>
              <a:t>π</a:t>
            </a:r>
            <a:r>
              <a:rPr lang="en-US" i="1" dirty="0"/>
              <a:t> = 0.2</a:t>
            </a:r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fld id="{E73DDCCA-9D6F-4C01-A557-749965BAFE5F}" type="datetime4">
              <a:rPr lang="en-GB" smtClean="0"/>
              <a:pPr algn="r"/>
              <a:t>14 November 2017</a:t>
            </a:fld>
            <a:r>
              <a:rPr lang="en-GB" dirty="0" smtClean="0"/>
              <a:t>                  </a:t>
            </a:r>
            <a:fld id="{DF5D9661-3906-42B7-9ACC-75F3E006B69C}" type="slidenum">
              <a:rPr lang="en-GB" smtClean="0"/>
              <a:pPr algn="r"/>
              <a:t>21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tipping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354229"/>
            <a:ext cx="4419600" cy="1761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718027"/>
            <a:ext cx="2971800" cy="1033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60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Analysis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Maximize w.r.t. </a:t>
            </a:r>
            <a:r>
              <a:rPr lang="en-US" i="1" dirty="0" smtClean="0"/>
              <a:t>E</a:t>
            </a:r>
            <a:r>
              <a:rPr lang="en-US" dirty="0" smtClean="0"/>
              <a:t> and </a:t>
            </a:r>
            <a:r>
              <a:rPr lang="en-US" i="1" dirty="0" smtClean="0"/>
              <a:t>R</a:t>
            </a:r>
            <a:r>
              <a:rPr lang="en-US" dirty="0" smtClean="0"/>
              <a:t>, </a:t>
            </a:r>
            <a:r>
              <a:rPr lang="en-US" dirty="0" smtClean="0"/>
              <a:t>define net production </a:t>
            </a:r>
            <a:r>
              <a:rPr lang="en-US" i="1" dirty="0" smtClean="0"/>
              <a:t>Y</a:t>
            </a:r>
            <a:r>
              <a:rPr lang="en-US" dirty="0"/>
              <a:t>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Af</a:t>
            </a:r>
            <a:r>
              <a:rPr lang="en-US" dirty="0" smtClean="0"/>
              <a:t>ter tipping: standard Ramsey growth model with optimal consumption path </a:t>
            </a:r>
            <a:r>
              <a:rPr lang="en-US" i="1" dirty="0" smtClean="0"/>
              <a:t>C</a:t>
            </a:r>
            <a:r>
              <a:rPr lang="en-US" i="1" baseline="30000" dirty="0" smtClean="0"/>
              <a:t>A</a:t>
            </a: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B</a:t>
            </a:r>
            <a:r>
              <a:rPr lang="en-US" dirty="0" smtClean="0"/>
              <a:t>efore tipping: special Ramsey growth model with in each time </a:t>
            </a:r>
            <a:r>
              <a:rPr lang="en-US" dirty="0" smtClean="0"/>
              <a:t>interval </a:t>
            </a:r>
            <a:r>
              <a:rPr lang="en-US" i="1" dirty="0"/>
              <a:t>t</a:t>
            </a:r>
            <a:r>
              <a:rPr lang="en-US" dirty="0"/>
              <a:t> </a:t>
            </a:r>
            <a:r>
              <a:rPr lang="en-US" dirty="0" smtClean="0"/>
              <a:t>to </a:t>
            </a:r>
            <a:r>
              <a:rPr lang="en-US" i="1" dirty="0"/>
              <a:t>t + </a:t>
            </a:r>
            <a:r>
              <a:rPr lang="el-GR" i="1" dirty="0"/>
              <a:t>∆</a:t>
            </a:r>
            <a:r>
              <a:rPr lang="en-US" i="1" dirty="0" smtClean="0"/>
              <a:t>t</a:t>
            </a:r>
            <a:r>
              <a:rPr lang="en-US" dirty="0"/>
              <a:t> </a:t>
            </a:r>
            <a:r>
              <a:rPr lang="en-US" dirty="0" smtClean="0"/>
              <a:t>the probability </a:t>
            </a:r>
            <a:r>
              <a:rPr lang="en-US" i="1" dirty="0" smtClean="0"/>
              <a:t>h(P)</a:t>
            </a:r>
            <a:r>
              <a:rPr lang="en-US" dirty="0" smtClean="0"/>
              <a:t> that consumption switches to </a:t>
            </a:r>
            <a:r>
              <a:rPr lang="en-US" i="1" dirty="0" smtClean="0"/>
              <a:t>C</a:t>
            </a:r>
            <a:r>
              <a:rPr lang="en-US" i="1" baseline="30000" dirty="0" smtClean="0"/>
              <a:t>A</a:t>
            </a:r>
            <a:r>
              <a:rPr lang="en-US" dirty="0"/>
              <a:t> </a:t>
            </a:r>
            <a:r>
              <a:rPr lang="en-US" dirty="0" smtClean="0"/>
              <a:t>instead of</a:t>
            </a:r>
            <a:r>
              <a:rPr lang="en-US" dirty="0" smtClean="0"/>
              <a:t> continuing </a:t>
            </a:r>
            <a:r>
              <a:rPr lang="en-US" i="1" dirty="0" smtClean="0"/>
              <a:t>C</a:t>
            </a:r>
            <a:r>
              <a:rPr lang="en-US" i="1" baseline="30000" dirty="0" smtClean="0"/>
              <a:t>B</a:t>
            </a:r>
            <a:r>
              <a:rPr lang="en-US" dirty="0"/>
              <a:t>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/>
              <a:t>A</a:t>
            </a:r>
            <a:r>
              <a:rPr lang="en-US" dirty="0" smtClean="0"/>
              <a:t>djusted Golden Rule for steady state </a:t>
            </a:r>
            <a:r>
              <a:rPr lang="en-US" i="1" dirty="0" smtClean="0"/>
              <a:t>K</a:t>
            </a:r>
            <a:r>
              <a:rPr lang="en-US" i="1" baseline="30000" dirty="0" smtClean="0"/>
              <a:t>B</a:t>
            </a:r>
            <a:r>
              <a:rPr lang="en-US" i="1" dirty="0" smtClean="0"/>
              <a:t>*</a:t>
            </a:r>
            <a:r>
              <a:rPr lang="en-US" dirty="0" smtClean="0"/>
              <a:t>!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Tax path on fossil fuel to </a:t>
            </a:r>
            <a:r>
              <a:rPr lang="en-US" dirty="0"/>
              <a:t>k</a:t>
            </a:r>
            <a:r>
              <a:rPr lang="en-US" dirty="0" smtClean="0"/>
              <a:t>eep probability </a:t>
            </a:r>
            <a:r>
              <a:rPr lang="en-US" i="1" dirty="0" smtClean="0"/>
              <a:t>h(P)</a:t>
            </a:r>
            <a:r>
              <a:rPr lang="en-US" dirty="0" smtClean="0"/>
              <a:t> down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fld id="{E73DDCCA-9D6F-4C01-A557-749965BAFE5F}" type="datetime4">
              <a:rPr lang="en-GB" smtClean="0"/>
              <a:pPr algn="r"/>
              <a:t>14 November 2017</a:t>
            </a:fld>
            <a:r>
              <a:rPr lang="en-GB" dirty="0" smtClean="0"/>
              <a:t>                  </a:t>
            </a:r>
            <a:fld id="{DF5D9661-3906-42B7-9ACC-75F3E006B69C}" type="slidenum">
              <a:rPr lang="en-GB" smtClean="0"/>
              <a:pPr algn="r"/>
              <a:t>22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GB" dirty="0">
                <a:solidFill>
                  <a:schemeClr val="accent2">
                    <a:lumMod val="90000"/>
                    <a:lumOff val="10000"/>
                  </a:schemeClr>
                </a:solidFill>
              </a:rPr>
              <a:t>t</a:t>
            </a:r>
            <a:r>
              <a:rPr lang="en-GB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ipping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97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Precautionary</a:t>
            </a:r>
            <a:r>
              <a:rPr lang="nl-NL" dirty="0" smtClean="0"/>
              <a:t> </a:t>
            </a:r>
            <a:r>
              <a:rPr lang="en-US" dirty="0" smtClean="0"/>
              <a:t>saving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A</a:t>
            </a:r>
            <a:r>
              <a:rPr lang="en-US" dirty="0" smtClean="0"/>
              <a:t>djusted Golden Rule</a:t>
            </a:r>
          </a:p>
          <a:p>
            <a:pPr>
              <a:lnSpc>
                <a:spcPct val="150000"/>
              </a:lnSpc>
            </a:pPr>
            <a:r>
              <a:rPr lang="en-US" dirty="0"/>
              <a:t>C</a:t>
            </a:r>
            <a:r>
              <a:rPr lang="en-US" dirty="0" smtClean="0"/>
              <a:t>onsumption functions </a:t>
            </a:r>
            <a:r>
              <a:rPr lang="en-US" i="1" dirty="0" smtClean="0"/>
              <a:t>C</a:t>
            </a:r>
            <a:r>
              <a:rPr lang="en-US" i="1" baseline="30000" dirty="0" smtClean="0"/>
              <a:t>B</a:t>
            </a:r>
            <a:r>
              <a:rPr lang="en-US" i="1" dirty="0" smtClean="0"/>
              <a:t>(K)</a:t>
            </a:r>
            <a:r>
              <a:rPr lang="en-US" dirty="0" smtClean="0"/>
              <a:t> before </a:t>
            </a:r>
            <a:r>
              <a:rPr lang="en-US" dirty="0"/>
              <a:t>tipping </a:t>
            </a:r>
            <a:r>
              <a:rPr lang="en-US" dirty="0" smtClean="0"/>
              <a:t>and </a:t>
            </a:r>
            <a:r>
              <a:rPr lang="en-US" i="1" dirty="0" smtClean="0"/>
              <a:t>C</a:t>
            </a:r>
            <a:r>
              <a:rPr lang="en-US" i="1" baseline="30000" dirty="0" smtClean="0"/>
              <a:t>A</a:t>
            </a:r>
            <a:r>
              <a:rPr lang="en-US" i="1" dirty="0" smtClean="0"/>
              <a:t>(K</a:t>
            </a:r>
            <a:r>
              <a:rPr lang="en-US" i="1" dirty="0"/>
              <a:t>)</a:t>
            </a:r>
            <a:r>
              <a:rPr lang="en-US" dirty="0"/>
              <a:t> </a:t>
            </a:r>
            <a:r>
              <a:rPr lang="en-US" dirty="0" smtClean="0"/>
              <a:t>after tipping</a:t>
            </a:r>
            <a:endParaRPr lang="en-US" i="1" dirty="0"/>
          </a:p>
          <a:p>
            <a:pPr>
              <a:lnSpc>
                <a:spcPct val="150000"/>
              </a:lnSpc>
            </a:pPr>
            <a:r>
              <a:rPr lang="en-US" dirty="0" smtClean="0"/>
              <a:t>Precautionary return</a:t>
            </a:r>
            <a:r>
              <a:rPr lang="en-US" dirty="0" smtClean="0"/>
              <a:t> </a:t>
            </a:r>
            <a:r>
              <a:rPr lang="el-GR" i="1" dirty="0" smtClean="0"/>
              <a:t>θ</a:t>
            </a:r>
            <a:r>
              <a:rPr lang="nl-NL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nl-NL" dirty="0" smtClean="0"/>
              <a:t>I</a:t>
            </a:r>
            <a:r>
              <a:rPr lang="en-US" dirty="0" smtClean="0"/>
              <a:t>f consumption drops after tipping, marginal utility is higher, so that </a:t>
            </a:r>
            <a:r>
              <a:rPr lang="el-GR" i="1" dirty="0" smtClean="0"/>
              <a:t>θ</a:t>
            </a:r>
            <a:r>
              <a:rPr lang="nl-NL" i="1" dirty="0" smtClean="0"/>
              <a:t> &gt; 0</a:t>
            </a:r>
            <a:r>
              <a:rPr lang="nl-NL" dirty="0" smtClean="0"/>
              <a:t> </a:t>
            </a:r>
            <a:r>
              <a:rPr lang="en-US" dirty="0" smtClean="0"/>
              <a:t>and </a:t>
            </a:r>
            <a:r>
              <a:rPr lang="en-US" i="1" dirty="0"/>
              <a:t>K</a:t>
            </a:r>
            <a:r>
              <a:rPr lang="en-US" i="1" baseline="30000" dirty="0"/>
              <a:t>B*</a:t>
            </a:r>
            <a:r>
              <a:rPr lang="en-US" dirty="0"/>
              <a:t> </a:t>
            </a:r>
            <a:r>
              <a:rPr lang="en-US" i="1" dirty="0" smtClean="0"/>
              <a:t>&gt; K</a:t>
            </a:r>
            <a:r>
              <a:rPr lang="en-US" i="1" baseline="30000" dirty="0" smtClean="0"/>
              <a:t>*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fld id="{E73DDCCA-9D6F-4C01-A557-749965BAFE5F}" type="datetime4">
              <a:rPr lang="en-GB" smtClean="0"/>
              <a:pPr algn="r"/>
              <a:t>14 November 2017</a:t>
            </a:fld>
            <a:r>
              <a:rPr lang="en-GB" dirty="0" smtClean="0"/>
              <a:t>                  </a:t>
            </a:r>
            <a:fld id="{DF5D9661-3906-42B7-9ACC-75F3E006B69C}" type="slidenum">
              <a:rPr lang="en-GB" smtClean="0"/>
              <a:pPr algn="r"/>
              <a:t>23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tipping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7770" y="5486400"/>
            <a:ext cx="2799428" cy="46916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2510" y="5240431"/>
            <a:ext cx="3968583" cy="949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86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fld id="{E73DDCCA-9D6F-4C01-A557-749965BAFE5F}" type="datetime4">
              <a:rPr lang="en-GB" smtClean="0"/>
              <a:pPr algn="r"/>
              <a:t>14 November 2017</a:t>
            </a:fld>
            <a:r>
              <a:rPr lang="en-GB" dirty="0" smtClean="0"/>
              <a:t>                  </a:t>
            </a:r>
            <a:fld id="{DF5D9661-3906-42B7-9ACC-75F3E006B69C}" type="slidenum">
              <a:rPr lang="en-GB" smtClean="0"/>
              <a:pPr algn="r"/>
              <a:t>24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tipping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15824"/>
            <a:ext cx="7715250" cy="4769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580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Consumption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fld id="{E73DDCCA-9D6F-4C01-A557-749965BAFE5F}" type="datetime4">
              <a:rPr lang="en-GB" smtClean="0"/>
              <a:pPr algn="r"/>
              <a:t>14 November 2017</a:t>
            </a:fld>
            <a:r>
              <a:rPr lang="en-GB" dirty="0" smtClean="0"/>
              <a:t>                  </a:t>
            </a:r>
            <a:fld id="{DF5D9661-3906-42B7-9ACC-75F3E006B69C}" type="slidenum">
              <a:rPr lang="en-GB" smtClean="0"/>
              <a:pPr algn="r"/>
              <a:t>25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tipping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15824"/>
            <a:ext cx="7715250" cy="4769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344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Fossil-</a:t>
            </a:r>
            <a:r>
              <a:rPr lang="en-US" dirty="0" smtClean="0"/>
              <a:t>fuel</a:t>
            </a:r>
            <a:r>
              <a:rPr lang="en-US" dirty="0" smtClean="0"/>
              <a:t> </a:t>
            </a:r>
            <a:r>
              <a:rPr lang="en-US" dirty="0" smtClean="0"/>
              <a:t>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Shadow value on accumulation of greenhouse gases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Tax </a:t>
            </a:r>
            <a:r>
              <a:rPr lang="en-US" dirty="0" smtClean="0"/>
              <a:t>on </a:t>
            </a:r>
            <a:r>
              <a:rPr lang="en-US" dirty="0" smtClean="0"/>
              <a:t>fossil fuel </a:t>
            </a:r>
            <a:r>
              <a:rPr lang="el-GR" i="1" dirty="0"/>
              <a:t>τ</a:t>
            </a:r>
            <a:r>
              <a:rPr lang="en-US" dirty="0"/>
              <a:t> </a:t>
            </a:r>
            <a:r>
              <a:rPr lang="en-US" dirty="0" smtClean="0"/>
              <a:t>or SCC (Social Cost of Carbon)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Three components</a:t>
            </a:r>
            <a:r>
              <a:rPr lang="en-US" dirty="0" smtClean="0"/>
              <a:t>: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/>
              <a:t>usual marginal damages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“risk-averting” </a:t>
            </a:r>
            <a:r>
              <a:rPr lang="en-US" dirty="0" smtClean="0"/>
              <a:t>component (tipping)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/>
              <a:t>“raising-the stakes” </a:t>
            </a:r>
            <a:r>
              <a:rPr lang="en-US" dirty="0" smtClean="0"/>
              <a:t>component (after tipping)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Interplay between precautionary saving and reducing </a:t>
            </a:r>
            <a:r>
              <a:rPr lang="en-US" dirty="0" smtClean="0"/>
              <a:t>greenhouse gas </a:t>
            </a:r>
            <a:r>
              <a:rPr lang="en-US" dirty="0"/>
              <a:t>emissions</a:t>
            </a:r>
          </a:p>
          <a:p>
            <a:pPr lvl="1">
              <a:lnSpc>
                <a:spcPct val="150000"/>
              </a:lnSpc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fld id="{E73DDCCA-9D6F-4C01-A557-749965BAFE5F}" type="datetime4">
              <a:rPr lang="en-GB" smtClean="0"/>
              <a:pPr algn="r"/>
              <a:t>14 November 2017</a:t>
            </a:fld>
            <a:r>
              <a:rPr lang="en-GB" dirty="0" smtClean="0"/>
              <a:t>                  </a:t>
            </a:r>
            <a:fld id="{DF5D9661-3906-42B7-9ACC-75F3E006B69C}" type="slidenum">
              <a:rPr lang="en-GB" smtClean="0"/>
              <a:pPr algn="r"/>
              <a:t>26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tipping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421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Steady-state</a:t>
            </a:r>
            <a:endParaRPr lang="nl-NL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2438400" y="1676400"/>
          <a:ext cx="5410200" cy="4663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8830"/>
                <a:gridCol w="571500"/>
                <a:gridCol w="914400"/>
                <a:gridCol w="914400"/>
                <a:gridCol w="941070"/>
              </a:tblGrid>
              <a:tr h="515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Naïve</a:t>
                      </a:r>
                      <a:r>
                        <a:rPr lang="en-US" sz="1200" baseline="0" dirty="0" smtClean="0">
                          <a:effectLst/>
                        </a:rPr>
                        <a:t> solution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Linear hazard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Quadratic hazard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Capital stock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K*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378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492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465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Consumption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C*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57.1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58.3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58.3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Fossil fuel use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E*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9.0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7.7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7.0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Renewable use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R*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11.3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12.1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11.9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Carbon stock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P*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1502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1287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1160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Total factor productivity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A(P*)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smtClean="0">
                          <a:effectLst/>
                        </a:rPr>
                        <a:t>11.79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11.85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11.88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Precautionary return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θ*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1.10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0.90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Social cost of carbon, marginal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15.4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4.3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5.7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Social cost of carbon, disaster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35.0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51.9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Social cost of carbon, stakes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15.4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13.7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Social cost of carbon, total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τ*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15.4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54.8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71.2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fld id="{E73DDCCA-9D6F-4C01-A557-749965BAFE5F}" type="datetime4">
              <a:rPr lang="en-GB" smtClean="0"/>
              <a:pPr algn="r"/>
              <a:t>14 November 2017</a:t>
            </a:fld>
            <a:r>
              <a:rPr lang="en-GB" dirty="0" smtClean="0"/>
              <a:t>                  </a:t>
            </a:r>
            <a:fld id="{DF5D9661-3906-42B7-9ACC-75F3E006B69C}" type="slidenum">
              <a:rPr lang="en-GB" smtClean="0"/>
              <a:pPr algn="r"/>
              <a:t>27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tipping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624138" y="2217738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24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Tipping points (or regime shifts) exist in </a:t>
            </a:r>
            <a:r>
              <a:rPr lang="en-US" dirty="0"/>
              <a:t>natural </a:t>
            </a:r>
            <a:r>
              <a:rPr lang="en-US" dirty="0" smtClean="0"/>
              <a:t>systems and require adjustments in economics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The lake model </a:t>
            </a:r>
            <a:r>
              <a:rPr lang="en-US" dirty="0" smtClean="0"/>
              <a:t>and </a:t>
            </a:r>
            <a:r>
              <a:rPr lang="en-US" dirty="0" smtClean="0"/>
              <a:t>the hazard </a:t>
            </a:r>
            <a:r>
              <a:rPr lang="en-US" dirty="0" smtClean="0"/>
              <a:t>rate </a:t>
            </a:r>
            <a:r>
              <a:rPr lang="en-US" dirty="0" smtClean="0"/>
              <a:t>model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err="1" smtClean="0"/>
              <a:t>Skiba</a:t>
            </a:r>
            <a:r>
              <a:rPr lang="en-US" dirty="0" smtClean="0"/>
              <a:t> points and pollution traps in the lake model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Adjusted </a:t>
            </a:r>
            <a:r>
              <a:rPr lang="en-US" dirty="0"/>
              <a:t>golden </a:t>
            </a:r>
            <a:r>
              <a:rPr lang="en-US" dirty="0" smtClean="0"/>
              <a:t>rule in the Ramsey </a:t>
            </a:r>
            <a:r>
              <a:rPr lang="en-US" dirty="0"/>
              <a:t>growth </a:t>
            </a:r>
            <a:r>
              <a:rPr lang="en-US" dirty="0" smtClean="0"/>
              <a:t>model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Much higher fossil-fuel tax, mainly to avoid risk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Behavioral tipping points?! 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fld id="{E73DDCCA-9D6F-4C01-A557-749965BAFE5F}" type="datetime4">
              <a:rPr lang="en-GB" smtClean="0"/>
              <a:pPr algn="r"/>
              <a:t>14 November 2017</a:t>
            </a:fld>
            <a:r>
              <a:rPr lang="en-GB" dirty="0" smtClean="0"/>
              <a:t>                  </a:t>
            </a:r>
            <a:fld id="{DF5D9661-3906-42B7-9ACC-75F3E006B69C}" type="slidenum">
              <a:rPr lang="en-GB" smtClean="0"/>
              <a:pPr algn="r"/>
              <a:t>28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tipping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126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attention!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fld id="{E73DDCCA-9D6F-4C01-A557-749965BAFE5F}" type="datetime4">
              <a:rPr lang="en-GB" smtClean="0"/>
              <a:pPr algn="r"/>
              <a:t>14 November 2017</a:t>
            </a:fld>
            <a:r>
              <a:rPr lang="en-GB" dirty="0" smtClean="0"/>
              <a:t>                  </a:t>
            </a:r>
            <a:fld id="{DF5D9661-3906-42B7-9ACC-75F3E006B69C}" type="slidenum">
              <a:rPr lang="en-GB" smtClean="0"/>
              <a:pPr algn="r"/>
              <a:t>29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complexity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928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2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Economics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</a:t>
            </a:r>
            <a:r>
              <a:rPr lang="en-US" dirty="0" smtClean="0"/>
              <a:t>haracterize damage after tipping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</a:t>
            </a:r>
            <a:r>
              <a:rPr lang="en-US" dirty="0" smtClean="0"/>
              <a:t>haracterize uncertainty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trade-offs, optimal management?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Common property issues?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Two types of models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convex-concave (non-linear) model: lake, coral reef, forest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hazard-rate model: fisheries, climate change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fld id="{E73DDCCA-9D6F-4C01-A557-749965BAFE5F}" type="datetime4">
              <a:rPr lang="en-GB" smtClean="0"/>
              <a:pPr algn="r"/>
              <a:t>14 November 2017</a:t>
            </a:fld>
            <a:r>
              <a:rPr lang="en-GB" dirty="0" smtClean="0"/>
              <a:t>                  </a:t>
            </a:r>
            <a:fld id="{DF5D9661-3906-42B7-9ACC-75F3E006B69C}" type="slidenum">
              <a:rPr lang="en-GB" smtClean="0"/>
              <a:pPr algn="r"/>
              <a:t>3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tipping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276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Tipping points/Regime shifts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Catastrophic shifts in ecosystems</a:t>
            </a:r>
          </a:p>
          <a:p>
            <a:pPr lvl="1">
              <a:lnSpc>
                <a:spcPct val="150000"/>
              </a:lnSpc>
            </a:pPr>
            <a:r>
              <a:rPr lang="en-US" dirty="0" err="1"/>
              <a:t>S</a:t>
            </a:r>
            <a:r>
              <a:rPr lang="en-US" dirty="0" err="1" smtClean="0"/>
              <a:t>cheffer</a:t>
            </a:r>
            <a:r>
              <a:rPr lang="en-US" dirty="0" smtClean="0"/>
              <a:t> </a:t>
            </a:r>
            <a:r>
              <a:rPr lang="en-US" dirty="0"/>
              <a:t>et </a:t>
            </a:r>
            <a:r>
              <a:rPr lang="en-US" dirty="0" smtClean="0"/>
              <a:t>al (Nature</a:t>
            </a:r>
            <a:r>
              <a:rPr lang="en-US" dirty="0"/>
              <a:t>, </a:t>
            </a:r>
            <a:r>
              <a:rPr lang="en-US" dirty="0" smtClean="0"/>
              <a:t>2001, 4279 </a:t>
            </a:r>
            <a:r>
              <a:rPr lang="en-US" dirty="0"/>
              <a:t>citations</a:t>
            </a:r>
            <a:r>
              <a:rPr lang="en-US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Tipping points in social systems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Gladwell (paperback, 2000)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f</a:t>
            </a:r>
            <a:r>
              <a:rPr lang="en-US" dirty="0" smtClean="0"/>
              <a:t>ashion, smoking, financial system (?)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Lake model: “socio-ecological model”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t</a:t>
            </a:r>
            <a:r>
              <a:rPr lang="en-US" dirty="0" smtClean="0"/>
              <a:t>ype-III S-shaped functional response (Holling, 1959)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i</a:t>
            </a:r>
            <a:r>
              <a:rPr lang="en-US" dirty="0" smtClean="0"/>
              <a:t>nfluenced by human behavior: level of phosphorus loading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fld id="{E73DDCCA-9D6F-4C01-A557-749965BAFE5F}" type="datetime4">
              <a:rPr lang="en-GB" smtClean="0"/>
              <a:pPr algn="r"/>
              <a:t>14 November 2017</a:t>
            </a:fld>
            <a:r>
              <a:rPr lang="en-GB" dirty="0" smtClean="0"/>
              <a:t>                  </a:t>
            </a:r>
            <a:fld id="{DF5D9661-3906-42B7-9ACC-75F3E006B69C}" type="slidenum">
              <a:rPr lang="en-GB" smtClean="0"/>
              <a:pPr algn="r"/>
              <a:t>4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tipping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846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fld id="{E73DDCCA-9D6F-4C01-A557-749965BAFE5F}" type="datetime4">
              <a:rPr lang="en-GB" smtClean="0"/>
              <a:pPr algn="r"/>
              <a:t>14 November 2017</a:t>
            </a:fld>
            <a:r>
              <a:rPr lang="en-GB" smtClean="0"/>
              <a:t>                  </a:t>
            </a:r>
            <a:fld id="{DF5D9661-3906-42B7-9ACC-75F3E006B69C}" type="slidenum">
              <a:rPr lang="en-GB" smtClean="0"/>
              <a:pPr algn="r"/>
              <a:t>5</a:t>
            </a:fld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GB" dirty="0">
                <a:solidFill>
                  <a:schemeClr val="accent2">
                    <a:lumMod val="90000"/>
                    <a:lumOff val="10000"/>
                  </a:schemeClr>
                </a:solidFill>
              </a:rPr>
              <a:t>t</a:t>
            </a:r>
            <a:r>
              <a:rPr lang="en-GB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ipping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95400"/>
            <a:ext cx="7277297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26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Lake model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Carpenter, </a:t>
            </a:r>
            <a:r>
              <a:rPr lang="en-US" dirty="0" err="1" smtClean="0"/>
              <a:t>Scheffer</a:t>
            </a:r>
            <a:r>
              <a:rPr lang="en-US" dirty="0" smtClean="0"/>
              <a:t>, 1997 (plus </a:t>
            </a:r>
            <a:r>
              <a:rPr lang="en-US" i="1" dirty="0" smtClean="0"/>
              <a:t>L</a:t>
            </a:r>
            <a:r>
              <a:rPr lang="en-US" dirty="0"/>
              <a:t>-</a:t>
            </a:r>
            <a:r>
              <a:rPr lang="en-US" dirty="0" smtClean="0"/>
              <a:t>equation)</a:t>
            </a:r>
          </a:p>
          <a:p>
            <a:pPr>
              <a:lnSpc>
                <a:spcPct val="150000"/>
              </a:lnSpc>
            </a:pPr>
            <a:r>
              <a:rPr lang="en-US" i="1" dirty="0" smtClean="0"/>
              <a:t>P</a:t>
            </a:r>
            <a:r>
              <a:rPr lang="en-US" dirty="0" smtClean="0"/>
              <a:t>: phosphorus in lake water; </a:t>
            </a:r>
            <a:r>
              <a:rPr lang="en-US" i="1" dirty="0" smtClean="0"/>
              <a:t>L</a:t>
            </a:r>
            <a:r>
              <a:rPr lang="en-US" dirty="0" smtClean="0"/>
              <a:t>: total loading on lake; </a:t>
            </a:r>
            <a:r>
              <a:rPr lang="en-US" i="1" dirty="0" smtClean="0"/>
              <a:t>M</a:t>
            </a:r>
            <a:r>
              <a:rPr lang="en-US" dirty="0" smtClean="0"/>
              <a:t>: phosphorus in surface sediment (slow)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Too complicated for economists! Fix </a:t>
            </a:r>
            <a:r>
              <a:rPr lang="en-US" i="1" dirty="0" smtClean="0"/>
              <a:t>M</a:t>
            </a:r>
            <a:r>
              <a:rPr lang="en-US" dirty="0" smtClean="0"/>
              <a:t> first.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fld id="{E73DDCCA-9D6F-4C01-A557-749965BAFE5F}" type="datetime4">
              <a:rPr lang="en-GB" smtClean="0"/>
              <a:pPr algn="r"/>
              <a:t>14 November 2017</a:t>
            </a:fld>
            <a:r>
              <a:rPr lang="en-GB" dirty="0" smtClean="0"/>
              <a:t>                  </a:t>
            </a:r>
            <a:fld id="{DF5D9661-3906-42B7-9ACC-75F3E006B69C}" type="slidenum">
              <a:rPr lang="en-GB" smtClean="0"/>
              <a:pPr algn="r"/>
              <a:t>6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tipping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4809" y="4242712"/>
            <a:ext cx="7186394" cy="98182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6606" y="5288951"/>
            <a:ext cx="7162800" cy="971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63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Lake equilibria (</a:t>
            </a:r>
            <a:r>
              <a:rPr lang="en-US" i="1" dirty="0" smtClean="0"/>
              <a:t>a</a:t>
            </a:r>
            <a:r>
              <a:rPr lang="en-US" dirty="0" smtClean="0"/>
              <a:t> is </a:t>
            </a:r>
            <a:r>
              <a:rPr lang="en-US" i="1" dirty="0" smtClean="0"/>
              <a:t>L</a:t>
            </a:r>
            <a:r>
              <a:rPr lang="en-US" dirty="0" smtClean="0"/>
              <a:t>, </a:t>
            </a:r>
            <a:r>
              <a:rPr lang="en-US" i="1" dirty="0" smtClean="0"/>
              <a:t>x</a:t>
            </a:r>
            <a:r>
              <a:rPr lang="en-US" dirty="0" smtClean="0"/>
              <a:t> is </a:t>
            </a:r>
            <a:r>
              <a:rPr lang="en-US" i="1" dirty="0" smtClean="0"/>
              <a:t>P</a:t>
            </a:r>
            <a:r>
              <a:rPr lang="en-US" dirty="0" smtClean="0"/>
              <a:t>)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fld id="{E73DDCCA-9D6F-4C01-A557-749965BAFE5F}" type="datetime4">
              <a:rPr lang="en-GB" smtClean="0"/>
              <a:pPr algn="r"/>
              <a:t>14 November 2017</a:t>
            </a:fld>
            <a:r>
              <a:rPr lang="en-GB" dirty="0" smtClean="0"/>
              <a:t>                  </a:t>
            </a:r>
            <a:fld id="{DF5D9661-3906-42B7-9ACC-75F3E006B69C}" type="slidenum">
              <a:rPr lang="en-GB" smtClean="0"/>
              <a:pPr algn="r"/>
              <a:t>7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tipping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6" name="图片 2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211" y="1600200"/>
            <a:ext cx="6524427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34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Conflicting services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waste sink for agriculture (by-product of production)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d</a:t>
            </a:r>
            <a:r>
              <a:rPr lang="en-US" dirty="0" smtClean="0"/>
              <a:t>amage to water, fish, amenities (eutrophication)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Common property, game theory, taxes on loadings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fld id="{E73DDCCA-9D6F-4C01-A557-749965BAFE5F}" type="datetime4">
              <a:rPr lang="en-GB" smtClean="0"/>
              <a:pPr algn="r"/>
              <a:t>14 November 2017</a:t>
            </a:fld>
            <a:r>
              <a:rPr lang="en-GB" dirty="0" smtClean="0"/>
              <a:t>                  </a:t>
            </a:r>
            <a:fld id="{DF5D9661-3906-42B7-9ACC-75F3E006B69C}" type="slidenum">
              <a:rPr lang="en-GB" smtClean="0"/>
              <a:pPr algn="r"/>
              <a:t>8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tipping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5219375"/>
            <a:ext cx="7186394" cy="9818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4134298"/>
            <a:ext cx="5410199" cy="1077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5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Lake management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Transformation (Ludwig)</a:t>
            </a:r>
          </a:p>
          <a:p>
            <a:pPr lvl="1">
              <a:lnSpc>
                <a:spcPct val="150000"/>
              </a:lnSpc>
            </a:pPr>
            <a:r>
              <a:rPr lang="en-US" i="1" dirty="0"/>
              <a:t>x</a:t>
            </a:r>
            <a:r>
              <a:rPr lang="en-US" i="1" dirty="0" smtClean="0"/>
              <a:t> = P/m, a = L/</a:t>
            </a:r>
            <a:r>
              <a:rPr lang="en-US" i="1" dirty="0" err="1" smtClean="0"/>
              <a:t>rM</a:t>
            </a:r>
            <a:r>
              <a:rPr lang="en-US" i="1" dirty="0" smtClean="0"/>
              <a:t>, b = (</a:t>
            </a:r>
            <a:r>
              <a:rPr lang="en-US" i="1" dirty="0" err="1" smtClean="0"/>
              <a:t>s+h</a:t>
            </a:r>
            <a:r>
              <a:rPr lang="en-US" i="1" dirty="0" smtClean="0"/>
              <a:t>)m/</a:t>
            </a:r>
            <a:r>
              <a:rPr lang="en-US" i="1" dirty="0" err="1" smtClean="0"/>
              <a:t>rM</a:t>
            </a:r>
            <a:r>
              <a:rPr lang="en-US" dirty="0" smtClean="0"/>
              <a:t>, time scale </a:t>
            </a:r>
            <a:r>
              <a:rPr lang="en-US" i="1" dirty="0" err="1" smtClean="0"/>
              <a:t>rMt</a:t>
            </a:r>
            <a:r>
              <a:rPr lang="en-US" i="1" dirty="0" smtClean="0"/>
              <a:t>/m</a:t>
            </a:r>
            <a:r>
              <a:rPr lang="en-US" dirty="0" smtClean="0"/>
              <a:t>, new </a:t>
            </a:r>
            <a:r>
              <a:rPr lang="en-US" i="1" dirty="0" smtClean="0"/>
              <a:t>c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parameters </a:t>
            </a:r>
            <a:r>
              <a:rPr lang="en-US" i="1" dirty="0" smtClean="0"/>
              <a:t>b</a:t>
            </a:r>
            <a:r>
              <a:rPr lang="en-US" dirty="0" smtClean="0"/>
              <a:t> (nature) and </a:t>
            </a:r>
            <a:r>
              <a:rPr lang="en-US" i="1" dirty="0" smtClean="0"/>
              <a:t>c</a:t>
            </a:r>
            <a:r>
              <a:rPr lang="en-US" dirty="0" smtClean="0"/>
              <a:t> (humans)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Small </a:t>
            </a:r>
            <a:r>
              <a:rPr lang="en-US" i="1" dirty="0" smtClean="0"/>
              <a:t>x</a:t>
            </a:r>
            <a:r>
              <a:rPr lang="en-US" dirty="0" smtClean="0"/>
              <a:t>: oligotrophic, large </a:t>
            </a:r>
            <a:r>
              <a:rPr lang="en-US" i="1" dirty="0" smtClean="0"/>
              <a:t>x</a:t>
            </a:r>
            <a:r>
              <a:rPr lang="en-US" dirty="0" smtClean="0"/>
              <a:t>: eutrophic</a:t>
            </a: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fld id="{E73DDCCA-9D6F-4C01-A557-749965BAFE5F}" type="datetime4">
              <a:rPr lang="en-GB" smtClean="0"/>
              <a:pPr algn="r"/>
              <a:t>14 November 2017</a:t>
            </a:fld>
            <a:r>
              <a:rPr lang="en-GB" dirty="0" smtClean="0"/>
              <a:t>                  </a:t>
            </a:r>
            <a:fld id="{DF5D9661-3906-42B7-9ACC-75F3E006B69C}" type="slidenum">
              <a:rPr lang="en-GB" smtClean="0"/>
              <a:pPr algn="r"/>
              <a:t>9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tipping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598" y="5181600"/>
            <a:ext cx="5272231" cy="9860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9288" y="4044264"/>
            <a:ext cx="5062849" cy="106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29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SC template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9933"/>
      </a:accent1>
      <a:accent2>
        <a:srgbClr val="032C54"/>
      </a:accent2>
      <a:accent3>
        <a:srgbClr val="FFFFFF"/>
      </a:accent3>
      <a:accent4>
        <a:srgbClr val="000000"/>
      </a:accent4>
      <a:accent5>
        <a:srgbClr val="E2CAAD"/>
      </a:accent5>
      <a:accent6>
        <a:srgbClr val="02274B"/>
      </a:accent6>
      <a:hlink>
        <a:srgbClr val="004168"/>
      </a:hlink>
      <a:folHlink>
        <a:srgbClr val="C0C0C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9933"/>
        </a:accent1>
        <a:accent2>
          <a:srgbClr val="032C54"/>
        </a:accent2>
        <a:accent3>
          <a:srgbClr val="FFFFFF"/>
        </a:accent3>
        <a:accent4>
          <a:srgbClr val="000000"/>
        </a:accent4>
        <a:accent5>
          <a:srgbClr val="E2CAAD"/>
        </a:accent5>
        <a:accent6>
          <a:srgbClr val="02274B"/>
        </a:accent6>
        <a:hlink>
          <a:srgbClr val="004168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21804C04E65C4EA6F89558C4213A43" ma:contentTypeVersion="1" ma:contentTypeDescription="Create a new document." ma:contentTypeScope="" ma:versionID="bba788c8f1b229cf9d223138a266c0f3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F30C2FF-25FD-4402-BAAD-9670449D50FA}"/>
</file>

<file path=customXml/itemProps2.xml><?xml version="1.0" encoding="utf-8"?>
<ds:datastoreItem xmlns:ds="http://schemas.openxmlformats.org/officeDocument/2006/customXml" ds:itemID="{46437245-73A1-4178-9070-AEDE2B9F45E4}"/>
</file>

<file path=customXml/itemProps3.xml><?xml version="1.0" encoding="utf-8"?>
<ds:datastoreItem xmlns:ds="http://schemas.openxmlformats.org/officeDocument/2006/customXml" ds:itemID="{E04AF52F-D0E0-40A0-8673-99CDDA6463F9}"/>
</file>

<file path=docProps/app.xml><?xml version="1.0" encoding="utf-8"?>
<Properties xmlns="http://schemas.openxmlformats.org/officeDocument/2006/extended-properties" xmlns:vt="http://schemas.openxmlformats.org/officeDocument/2006/docPropsVTypes">
  <Template>TSC template</Template>
  <TotalTime>3773</TotalTime>
  <Words>1412</Words>
  <Application>Microsoft Office PowerPoint</Application>
  <PresentationFormat>A4 Paper (210x297 mm)</PresentationFormat>
  <Paragraphs>293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Times New Roman</vt:lpstr>
      <vt:lpstr>Wingdings</vt:lpstr>
      <vt:lpstr>TSC template</vt:lpstr>
      <vt:lpstr>The Economics of Tipping Points</vt:lpstr>
      <vt:lpstr>Introduction 1</vt:lpstr>
      <vt:lpstr>Introduction 2</vt:lpstr>
      <vt:lpstr>Tipping points/Regime shifts</vt:lpstr>
      <vt:lpstr>PowerPoint Presentation</vt:lpstr>
      <vt:lpstr>Lake model</vt:lpstr>
      <vt:lpstr>Lake equilibria (a is L, x is P)</vt:lpstr>
      <vt:lpstr>Economics</vt:lpstr>
      <vt:lpstr>Lake management</vt:lpstr>
      <vt:lpstr>Static optimization</vt:lpstr>
      <vt:lpstr>Dynamical optimization</vt:lpstr>
      <vt:lpstr>Optimal loading path</vt:lpstr>
      <vt:lpstr>Lower c (c = 0.5)</vt:lpstr>
      <vt:lpstr>Result</vt:lpstr>
      <vt:lpstr>Common property</vt:lpstr>
      <vt:lpstr>Result</vt:lpstr>
      <vt:lpstr>Second type of model</vt:lpstr>
      <vt:lpstr>PowerPoint Presentation</vt:lpstr>
      <vt:lpstr>Tipping point</vt:lpstr>
      <vt:lpstr>Ramsey growth model</vt:lpstr>
      <vt:lpstr>Ramsey growth with tipping</vt:lpstr>
      <vt:lpstr>Analysis</vt:lpstr>
      <vt:lpstr>Precautionary saving</vt:lpstr>
      <vt:lpstr>Capital</vt:lpstr>
      <vt:lpstr>Consumption</vt:lpstr>
      <vt:lpstr>Fossil-fuel tax</vt:lpstr>
      <vt:lpstr>Steady-state</vt:lpstr>
      <vt:lpstr>Conclusion</vt:lpstr>
      <vt:lpstr>Thank you for your attention!</vt:lpstr>
    </vt:vector>
  </TitlesOfParts>
  <Company>Tilburg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Presentatie titel</dc:title>
  <dc:creator>WinXP user</dc:creator>
  <cp:lastModifiedBy>Aart de Zeeuw</cp:lastModifiedBy>
  <cp:revision>339</cp:revision>
  <cp:lastPrinted>2015-03-25T16:21:54Z</cp:lastPrinted>
  <dcterms:created xsi:type="dcterms:W3CDTF">2010-02-15T11:22:45Z</dcterms:created>
  <dcterms:modified xsi:type="dcterms:W3CDTF">2017-11-14T14:42:10Z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0x010100BC21804C04E65C4EA6F89558C4213A43</vt:lpwstr>
  </property>
</Properties>
</file>