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  <p:sldMasterId id="2147483659" r:id="rId5"/>
    <p:sldMasterId id="2147483655" r:id="rId6"/>
    <p:sldMasterId id="2147483665" r:id="rId7"/>
    <p:sldMasterId id="2147483668" r:id="rId8"/>
    <p:sldMasterId id="2147483673" r:id="rId9"/>
    <p:sldMasterId id="2147483678" r:id="rId10"/>
  </p:sldMasterIdLst>
  <p:notesMasterIdLst>
    <p:notesMasterId r:id="rId17"/>
  </p:notesMasterIdLst>
  <p:handoutMasterIdLst>
    <p:handoutMasterId r:id="rId18"/>
  </p:handoutMasterIdLst>
  <p:sldIdLst>
    <p:sldId id="300" r:id="rId11"/>
    <p:sldId id="292" r:id="rId12"/>
    <p:sldId id="305" r:id="rId13"/>
    <p:sldId id="306" r:id="rId14"/>
    <p:sldId id="310" r:id="rId15"/>
    <p:sldId id="301" r:id="rId16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i Giuseppina" initials="MG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9"/>
    <a:srgbClr val="EE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 snapToGrid="0" snapToObjects="1">
      <p:cViewPr varScale="1">
        <p:scale>
          <a:sx n="70" d="100"/>
          <a:sy n="70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C746-D025-3048-A2A0-1CEF34044A7F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E91C-0114-814B-B4E7-3D06DD754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5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F845-F841-2E40-B4DA-ECB4E13EA310}" type="datetimeFigureOut">
              <a:rPr lang="it-IT" smtClean="0"/>
              <a:pPr/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2D25-6184-9849-8208-D9763C64A4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353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2D25-6184-9849-8208-D9763C64A4A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2" name="Immagine 1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pic>
        <p:nvPicPr>
          <p:cNvPr id="7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6802801" y="2386662"/>
            <a:ext cx="4697711" cy="11344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700" noProof="0" dirty="0" smtClean="0">
                <a:solidFill>
                  <a:srgbClr val="FFFFFF"/>
                </a:solidFill>
                <a:latin typeface="Verdana"/>
                <a:cs typeface="Verdana"/>
              </a:rPr>
              <a:t>Thank you</a:t>
            </a:r>
          </a:p>
          <a:p>
            <a:r>
              <a:rPr lang="en-US" sz="2700" noProof="0" dirty="0" smtClean="0">
                <a:solidFill>
                  <a:srgbClr val="FFFFFF"/>
                </a:solidFill>
                <a:latin typeface="Verdana"/>
                <a:cs typeface="Verdana"/>
              </a:rPr>
              <a:t>for your</a:t>
            </a:r>
            <a:r>
              <a:rPr lang="en-US" sz="2700" baseline="0" noProof="0" dirty="0" smtClean="0">
                <a:solidFill>
                  <a:srgbClr val="FFFFFF"/>
                </a:solidFill>
                <a:latin typeface="Verdana"/>
                <a:cs typeface="Verdana"/>
              </a:rPr>
              <a:t> attention</a:t>
            </a:r>
            <a:endParaRPr lang="en-US" sz="2700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3" name="Immagine 2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19" y="5811424"/>
            <a:ext cx="2210763" cy="740012"/>
          </a:xfrm>
          <a:prstGeom prst="rect">
            <a:avLst/>
          </a:prstGeom>
        </p:spPr>
      </p:pic>
      <p:pic>
        <p:nvPicPr>
          <p:cNvPr id="5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8" y="5852841"/>
            <a:ext cx="447202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3B79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©2019 • GT Branding Team • 13/06/2019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8424" y="459036"/>
            <a:ext cx="4983976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98424" y="2129616"/>
            <a:ext cx="4983976" cy="1752600"/>
          </a:xfrm>
        </p:spPr>
        <p:txBody>
          <a:bodyPr>
            <a:noAutofit/>
          </a:bodyPr>
          <a:lstStyle>
            <a:lvl1pPr marL="0" indent="0" algn="r">
              <a:buNone/>
              <a:defRPr sz="2133">
                <a:solidFill>
                  <a:schemeClr val="accent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pic>
        <p:nvPicPr>
          <p:cNvPr id="4" name="Immagine 3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75687" y="592667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pic>
        <p:nvPicPr>
          <p:cNvPr id="8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7" y="5824994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6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8424" y="459037"/>
            <a:ext cx="4983976" cy="1470025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98424" y="2129616"/>
            <a:ext cx="4983976" cy="175260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pic>
        <p:nvPicPr>
          <p:cNvPr id="4" name="Immagine 3" descr="logo_crif_col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966524" y="592667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pic>
        <p:nvPicPr>
          <p:cNvPr id="7" name="Picture 2" descr="F:\COMUNICA\ADVERTISING &amp; WEB - COM\Global Technologies\loghi\CRIF Global Technologies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8" y="5824995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4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1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298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8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6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1" name="Immagine 10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7" name="Segnaposto contenuto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25" y="1600200"/>
            <a:ext cx="5332577" cy="4032251"/>
          </a:xfrm>
          <a:prstGeom prst="rect">
            <a:avLst/>
          </a:prstGeom>
        </p:spPr>
      </p:pic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12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1" name="Immagine 10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7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16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096000" y="1600201"/>
            <a:ext cx="6096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Immagine 11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9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6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98424" y="459036"/>
            <a:ext cx="4983976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98424" y="2129616"/>
            <a:ext cx="4983976" cy="1752600"/>
          </a:xfrm>
        </p:spPr>
        <p:txBody>
          <a:bodyPr>
            <a:noAutofit/>
          </a:bodyPr>
          <a:lstStyle>
            <a:lvl1pPr marL="0" indent="0" algn="r">
              <a:buNone/>
              <a:defRPr sz="2133">
                <a:solidFill>
                  <a:schemeClr val="accent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pic>
        <p:nvPicPr>
          <p:cNvPr id="4" name="Immagine 3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75687" y="5926678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pic>
        <p:nvPicPr>
          <p:cNvPr id="8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7" y="5824994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7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6802803" y="2386663"/>
            <a:ext cx="469771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Verdana"/>
                <a:cs typeface="Verdana"/>
              </a:rPr>
              <a:t>Grazie per</a:t>
            </a:r>
          </a:p>
          <a:p>
            <a:r>
              <a:rPr lang="it-IT" sz="3600" dirty="0" smtClean="0">
                <a:solidFill>
                  <a:srgbClr val="FFFFFF"/>
                </a:solidFill>
                <a:latin typeface="Verdana"/>
                <a:cs typeface="Verdana"/>
              </a:rPr>
              <a:t>l’attenzione</a:t>
            </a:r>
            <a:endParaRPr lang="it-IT" sz="3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" name="Immagine 4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pic>
        <p:nvPicPr>
          <p:cNvPr id="6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7" y="5824994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3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6096000" y="1600201"/>
            <a:ext cx="6096000" cy="4032000"/>
          </a:xfrm>
          <a:prstGeom prst="rect">
            <a:avLst/>
          </a:prstGeom>
        </p:spPr>
      </p:pic>
      <p:sp>
        <p:nvSpPr>
          <p:cNvPr id="9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3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5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17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1" name="Immagine 10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8" name="Segnaposto contenuto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25" y="1600200"/>
            <a:ext cx="5332577" cy="4032251"/>
          </a:xfrm>
          <a:prstGeom prst="rect">
            <a:avLst/>
          </a:prstGeom>
        </p:spPr>
      </p:pic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1" name="Immagine 10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8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92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096000" y="1600201"/>
            <a:ext cx="6096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Immagine 11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  <p:pic>
        <p:nvPicPr>
          <p:cNvPr id="9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0" y="6068941"/>
            <a:ext cx="3194300" cy="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864105" y="6126380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85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6802805" y="2386663"/>
            <a:ext cx="469771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lang="it-IT" sz="27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lang="it-IT" sz="2700" baseline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baseline="0" dirty="0" err="1" smtClean="0">
                <a:solidFill>
                  <a:srgbClr val="FFFFFF"/>
                </a:solidFill>
                <a:latin typeface="Verdana"/>
                <a:cs typeface="Verdana"/>
              </a:rPr>
              <a:t>attention</a:t>
            </a:r>
            <a:endParaRPr lang="it-IT" sz="27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" name="Immagine 4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pic>
        <p:nvPicPr>
          <p:cNvPr id="7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8" y="5824995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6802803" y="2386663"/>
            <a:ext cx="469771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Verdana"/>
                <a:cs typeface="Verdana"/>
              </a:rPr>
              <a:t>Grazie per</a:t>
            </a:r>
          </a:p>
          <a:p>
            <a:r>
              <a:rPr lang="it-IT" sz="3600" dirty="0" smtClean="0">
                <a:solidFill>
                  <a:srgbClr val="FFFFFF"/>
                </a:solidFill>
                <a:latin typeface="Verdana"/>
                <a:cs typeface="Verdana"/>
              </a:rPr>
              <a:t>l’attenzione</a:t>
            </a:r>
            <a:endParaRPr lang="it-IT" sz="3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" name="Immagine 4" descr="logo_crif_col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31" y="5734260"/>
            <a:ext cx="1867069" cy="749960"/>
          </a:xfrm>
          <a:prstGeom prst="rect">
            <a:avLst/>
          </a:prstGeom>
        </p:spPr>
      </p:pic>
      <p:pic>
        <p:nvPicPr>
          <p:cNvPr id="6" name="Picture 2" descr="F:\COMUNICA\ADVERTISING &amp; WEB - COM\Global Technologies\loghi\CRIF Global Technologies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7" y="5824994"/>
            <a:ext cx="3783209" cy="5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6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1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9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096000" y="1600201"/>
            <a:ext cx="6096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 smtClean="0"/>
              <a:t>Insert image or object</a:t>
            </a:r>
          </a:p>
        </p:txBody>
      </p:sp>
      <p:pic>
        <p:nvPicPr>
          <p:cNvPr id="9" name="Immagine 8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sp>
        <p:nvSpPr>
          <p:cNvPr id="14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729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9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8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6096000" y="1600201"/>
            <a:ext cx="6096000" cy="403200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sp>
        <p:nvSpPr>
          <p:cNvPr id="14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27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1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sp>
        <p:nvSpPr>
          <p:cNvPr id="13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88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6096000" y="1600201"/>
            <a:ext cx="6096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 smtClean="0"/>
              <a:t>Insert image or object</a:t>
            </a:r>
          </a:p>
        </p:txBody>
      </p:sp>
      <p:pic>
        <p:nvPicPr>
          <p:cNvPr id="9" name="Immagine 8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08" y="6122694"/>
            <a:ext cx="1594285" cy="539999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048127" y="630851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smtClean="0"/>
              <a:t>©2019 • GT Branding Team • 13/06/2019</a:t>
            </a:r>
            <a:endParaRPr lang="en-US" noProof="0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70401" y="6307093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en-US" noProof="0" smtClean="0"/>
              <a:pPr/>
              <a:t>‹N›</a:t>
            </a:fld>
            <a:endParaRPr lang="en-US" noProof="0" dirty="0"/>
          </a:p>
        </p:txBody>
      </p:sp>
      <p:pic>
        <p:nvPicPr>
          <p:cNvPr id="12" name="Picture 2" descr="F:\COMUNICA\ADVERTISING &amp; WEB - COM\Global Technologies\loghi\CRIF GLOBAL TECHNOLOGIES-white.wm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9" y="6148411"/>
            <a:ext cx="31943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noProof="0" dirty="0" smtClean="0"/>
              <a:t>Click to modify</a:t>
            </a:r>
            <a:endParaRPr lang="en-US" noProof="0" dirty="0"/>
          </a:p>
        </p:txBody>
      </p:sp>
      <p:sp>
        <p:nvSpPr>
          <p:cNvPr id="14" name="Segnaposto tes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00200"/>
            <a:ext cx="4966944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 baseline="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modify the style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32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40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09600" y="1600201"/>
            <a:ext cx="4966944" cy="3924300"/>
          </a:xfrm>
          <a:prstGeom prst="rect">
            <a:avLst/>
          </a:prstGeom>
        </p:spPr>
        <p:txBody>
          <a:bodyPr vert="horz"/>
          <a:lstStyle>
            <a:lvl1pPr marL="457189" indent="-457189">
              <a:buClr>
                <a:schemeClr val="tx2"/>
              </a:buClr>
              <a:buFont typeface="Wingdings" charset="2"/>
              <a:buChar char="§"/>
              <a:defRPr sz="2400">
                <a:latin typeface="Verdana"/>
                <a:cs typeface="Verdana"/>
              </a:defRPr>
            </a:lvl1pPr>
            <a:lvl2pPr>
              <a:defRPr sz="2133">
                <a:latin typeface="Verdana"/>
                <a:cs typeface="Verdana"/>
              </a:defRPr>
            </a:lvl2pPr>
            <a:lvl3pPr>
              <a:defRPr sz="1867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87327" y="6107214"/>
            <a:ext cx="7583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Nome Cognome • giorno/mese/anno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09603" y="6107214"/>
            <a:ext cx="57772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Immagine 10" descr="logo_crif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88" y="6020941"/>
            <a:ext cx="141714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3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2" r:id="rId3"/>
    <p:sldLayoutId id="214748365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2" r:id="rId4"/>
    <p:sldLayoutId id="214748368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©2019 • GT Branding Team • 13/06/2019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" y="2"/>
            <a:ext cx="1218594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0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" y="2"/>
            <a:ext cx="1218594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0" r:id="rId5"/>
    <p:sldLayoutId id="21474836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" y="2"/>
            <a:ext cx="1218594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" y="2"/>
            <a:ext cx="1218594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598424" y="2477386"/>
            <a:ext cx="4983976" cy="1404830"/>
          </a:xfrm>
        </p:spPr>
        <p:txBody>
          <a:bodyPr/>
          <a:lstStyle/>
          <a:p>
            <a:endParaRPr lang="en-GB" sz="2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GB" sz="2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CRIF </a:t>
            </a:r>
            <a:r>
              <a:rPr lang="en-GB" sz="2200" b="1" dirty="0">
                <a:solidFill>
                  <a:schemeClr val="bg1"/>
                </a:solidFill>
                <a:cs typeface="Calibri" panose="020F0502020204030204" pitchFamily="34" charset="0"/>
              </a:rPr>
              <a:t>Hackathon </a:t>
            </a:r>
            <a:r>
              <a:rPr lang="en-GB" sz="22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2019</a:t>
            </a:r>
            <a:endParaRPr lang="it-IT" sz="2200" i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GT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Branding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Team</a:t>
            </a:r>
            <a:endParaRPr lang="it-IT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41827" y="6126380"/>
            <a:ext cx="3860800" cy="365125"/>
          </a:xfrm>
        </p:spPr>
        <p:txBody>
          <a:bodyPr/>
          <a:lstStyle/>
          <a:p>
            <a:r>
              <a:rPr lang="it-IT" dirty="0" smtClean="0"/>
              <a:t>©2019 • GT </a:t>
            </a:r>
            <a:r>
              <a:rPr lang="it-IT" dirty="0" err="1" smtClean="0"/>
              <a:t>Branding</a:t>
            </a:r>
            <a:r>
              <a:rPr lang="it-IT" dirty="0" smtClean="0"/>
              <a:t> Team • 13/06/2019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81" y="3930260"/>
            <a:ext cx="3774219" cy="4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©2019 • GT </a:t>
            </a:r>
            <a:r>
              <a:rPr lang="it-IT" dirty="0" err="1" smtClean="0"/>
              <a:t>Branding</a:t>
            </a:r>
            <a:r>
              <a:rPr lang="it-IT" dirty="0" smtClean="0"/>
              <a:t> Team • 13/06/2019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0" y="973758"/>
            <a:ext cx="5388864" cy="4910484"/>
          </a:xfrm>
        </p:spPr>
        <p:txBody>
          <a:bodyPr/>
          <a:lstStyle/>
          <a:p>
            <a:pPr indent="-285750" algn="just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dirty="0" smtClean="0"/>
              <a:t>CRIF </a:t>
            </a:r>
            <a:r>
              <a:rPr lang="it-IT" sz="1700" dirty="0"/>
              <a:t>ha </a:t>
            </a:r>
            <a:r>
              <a:rPr lang="it-IT" sz="1700" dirty="0" smtClean="0"/>
              <a:t>intrapreso </a:t>
            </a:r>
            <a:r>
              <a:rPr lang="it-IT" sz="1700" dirty="0"/>
              <a:t>un percorso di </a:t>
            </a:r>
            <a:r>
              <a:rPr lang="it-IT" sz="1700" dirty="0" smtClean="0"/>
              <a:t>trasformazione </a:t>
            </a:r>
            <a:r>
              <a:rPr lang="it-IT" sz="1700" dirty="0"/>
              <a:t>dell’immagine </a:t>
            </a:r>
            <a:r>
              <a:rPr lang="it-IT" sz="1700" dirty="0" smtClean="0"/>
              <a:t>aziendale, denominata GT </a:t>
            </a:r>
            <a:r>
              <a:rPr lang="it-IT" sz="1700" dirty="0" err="1" smtClean="0"/>
              <a:t>Journey</a:t>
            </a:r>
            <a:r>
              <a:rPr lang="it-IT" sz="1700" dirty="0" smtClean="0"/>
              <a:t>, all’interno del quale si inserisce il progetto </a:t>
            </a:r>
            <a:r>
              <a:rPr lang="it-IT" sz="1700" b="1" dirty="0"/>
              <a:t>GT </a:t>
            </a:r>
            <a:r>
              <a:rPr lang="it-IT" sz="1700" b="1" dirty="0" err="1" smtClean="0"/>
              <a:t>Branding</a:t>
            </a:r>
            <a:r>
              <a:rPr lang="it-IT" sz="1700" dirty="0" smtClean="0"/>
              <a:t>, con </a:t>
            </a:r>
            <a:r>
              <a:rPr lang="it-IT" sz="1700" i="1" dirty="0" smtClean="0"/>
              <a:t>focus</a:t>
            </a:r>
            <a:r>
              <a:rPr lang="it-IT" sz="1700" dirty="0" smtClean="0"/>
              <a:t> sul tema di </a:t>
            </a:r>
            <a:r>
              <a:rPr lang="it-IT" sz="1700" dirty="0" err="1" smtClean="0"/>
              <a:t>Employer</a:t>
            </a:r>
            <a:r>
              <a:rPr lang="it-IT" sz="1700" dirty="0" smtClean="0"/>
              <a:t> </a:t>
            </a:r>
            <a:r>
              <a:rPr lang="it-IT" sz="1700" dirty="0" err="1" smtClean="0"/>
              <a:t>Branding</a:t>
            </a:r>
            <a:r>
              <a:rPr lang="it-IT" sz="1700" dirty="0" smtClean="0"/>
              <a:t>. </a:t>
            </a:r>
          </a:p>
          <a:p>
            <a:pPr indent="-285750" algn="just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it-IT" sz="1700" dirty="0"/>
          </a:p>
          <a:p>
            <a:pPr indent="-285750" algn="just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dirty="0" smtClean="0"/>
              <a:t>Scopo di questo progetto sarà presentare CRIF (in particolare il </a:t>
            </a:r>
            <a:r>
              <a:rPr lang="it-IT" sz="1700" dirty="0" err="1" smtClean="0"/>
              <a:t>Competence</a:t>
            </a:r>
            <a:r>
              <a:rPr lang="it-IT" sz="1700" dirty="0" smtClean="0"/>
              <a:t> Center di Global Technologies) in modo </a:t>
            </a:r>
            <a:r>
              <a:rPr lang="it-IT" sz="1700" b="1" dirty="0" smtClean="0"/>
              <a:t>dinamico, innovativo, giovane ed intraprendente</a:t>
            </a:r>
            <a:r>
              <a:rPr lang="it-IT" sz="1700" dirty="0" smtClean="0"/>
              <a:t>, soprattutto rispetto al mercato in cui si </a:t>
            </a:r>
            <a:r>
              <a:rPr lang="it-IT" sz="1700" dirty="0"/>
              <a:t>inserisce. </a:t>
            </a:r>
            <a:r>
              <a:rPr lang="it-IT" sz="1700" dirty="0" smtClean="0"/>
              <a:t>Scopo di tale percorso sarà quello di accrescere la visibilità di CRIF verso i propri </a:t>
            </a:r>
            <a:r>
              <a:rPr lang="it-IT" sz="1700" i="1" dirty="0" err="1" smtClean="0"/>
              <a:t>stakeholders</a:t>
            </a:r>
            <a:r>
              <a:rPr lang="it-IT" sz="1700" dirty="0" smtClean="0"/>
              <a:t>.</a:t>
            </a:r>
          </a:p>
          <a:p>
            <a:pPr indent="-285750" algn="just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it-IT" sz="1700" dirty="0"/>
          </a:p>
          <a:p>
            <a:pPr indent="-285750" algn="just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dirty="0" smtClean="0"/>
              <a:t>All’interno di questo quadro, si inserisce l’iniziativa di creare un </a:t>
            </a:r>
            <a:r>
              <a:rPr lang="it-IT" sz="1700" dirty="0" err="1" smtClean="0"/>
              <a:t>Hackathon</a:t>
            </a:r>
            <a:r>
              <a:rPr lang="it-IT" sz="1700" dirty="0" smtClean="0"/>
              <a:t>, in sinergia con l’Università di Bologna.</a:t>
            </a:r>
            <a:endParaRPr lang="en-US" sz="1700" dirty="0"/>
          </a:p>
          <a:p>
            <a:pPr marL="0" indent="0">
              <a:buClr>
                <a:srgbClr val="EE7D11"/>
              </a:buClr>
              <a:buNone/>
            </a:pPr>
            <a:endParaRPr lang="en-US" sz="1600" dirty="0"/>
          </a:p>
          <a:p>
            <a:pPr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CRIF </a:t>
            </a:r>
            <a:r>
              <a:rPr lang="it-IT" dirty="0" err="1" smtClean="0"/>
              <a:t>Hackathon</a:t>
            </a:r>
            <a:r>
              <a:rPr lang="it-IT" dirty="0" smtClean="0"/>
              <a:t> - </a:t>
            </a:r>
            <a:r>
              <a:rPr lang="it-IT" dirty="0" err="1" smtClean="0"/>
              <a:t>Overview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0" y="261492"/>
            <a:ext cx="3774219" cy="48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2068068"/>
            <a:ext cx="5443728" cy="27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©2019 • GT </a:t>
            </a:r>
            <a:r>
              <a:rPr lang="it-IT" dirty="0" err="1" smtClean="0"/>
              <a:t>Branding</a:t>
            </a:r>
            <a:r>
              <a:rPr lang="it-IT" dirty="0" smtClean="0"/>
              <a:t> Team • 13/06/2019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CRIF </a:t>
            </a:r>
            <a:r>
              <a:rPr lang="it-IT" dirty="0" err="1"/>
              <a:t>Hackathon</a:t>
            </a:r>
            <a:r>
              <a:rPr lang="it-IT" dirty="0"/>
              <a:t> </a:t>
            </a:r>
            <a:r>
              <a:rPr lang="it-IT" dirty="0" smtClean="0"/>
              <a:t>- Dettagli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0" y="261492"/>
            <a:ext cx="3774219" cy="485931"/>
          </a:xfrm>
          <a:prstGeom prst="rect">
            <a:avLst/>
          </a:prstGeom>
        </p:spPr>
      </p:pic>
      <p:sp>
        <p:nvSpPr>
          <p:cNvPr id="9" name="Segnaposto testo 2"/>
          <p:cNvSpPr txBox="1">
            <a:spLocks/>
          </p:cNvSpPr>
          <p:nvPr/>
        </p:nvSpPr>
        <p:spPr>
          <a:xfrm>
            <a:off x="609599" y="982380"/>
            <a:ext cx="11181173" cy="496710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700" b="1" dirty="0" smtClean="0"/>
              <a:t>Argomento </a:t>
            </a:r>
          </a:p>
          <a:p>
            <a:pPr marL="0" indent="0" algn="just">
              <a:buNone/>
            </a:pPr>
            <a:r>
              <a:rPr lang="it-IT" sz="1700" dirty="0" smtClean="0"/>
              <a:t>Open banking – Creazione di un’interfaccia volta alla gestione di un conto corrente. Si parte da </a:t>
            </a:r>
            <a:r>
              <a:rPr lang="it-IT" sz="1700" dirty="0"/>
              <a:t>un set di dati predefinito, utilizzando 3 o 4 API messe a disposizione (login, saldo, movimenti</a:t>
            </a:r>
            <a:r>
              <a:rPr lang="it-IT" sz="1700" dirty="0" smtClean="0"/>
              <a:t>…), con aggiunta di una funzionalità nuova. </a:t>
            </a:r>
            <a:r>
              <a:rPr lang="it-IT" sz="1700" dirty="0"/>
              <a:t>Il </a:t>
            </a:r>
            <a:r>
              <a:rPr lang="it-IT" sz="1700" i="1" dirty="0"/>
              <a:t>business case </a:t>
            </a:r>
            <a:r>
              <a:rPr lang="it-IT" sz="1700" dirty="0"/>
              <a:t>è lo stesso per tutti, le API le </a:t>
            </a:r>
            <a:r>
              <a:rPr lang="it-IT" sz="1700" dirty="0" smtClean="0"/>
              <a:t>fornisce CRIF (si </a:t>
            </a:r>
            <a:r>
              <a:rPr lang="it-IT" sz="1700" dirty="0"/>
              <a:t>danno quindi linee guida ma anche e soprattutto spazio alla creatività</a:t>
            </a:r>
            <a:r>
              <a:rPr lang="it-IT" sz="1700" dirty="0" smtClean="0"/>
              <a:t>).</a:t>
            </a:r>
            <a:endParaRPr lang="it-IT" sz="1700" dirty="0"/>
          </a:p>
          <a:p>
            <a:pPr marL="0" indent="0" algn="just">
              <a:buNone/>
            </a:pPr>
            <a:endParaRPr lang="it-IT" sz="1700" b="1" dirty="0" smtClean="0"/>
          </a:p>
          <a:p>
            <a:pPr marL="0" indent="0" algn="just">
              <a:buNone/>
            </a:pPr>
            <a:r>
              <a:rPr lang="it-IT" sz="1700" b="1" dirty="0" smtClean="0"/>
              <a:t>Obiettivo </a:t>
            </a:r>
          </a:p>
          <a:p>
            <a:pPr marL="0" indent="0" algn="just">
              <a:buNone/>
            </a:pPr>
            <a:r>
              <a:rPr lang="it-IT" sz="1700" dirty="0" err="1" smtClean="0"/>
              <a:t>Employer</a:t>
            </a:r>
            <a:r>
              <a:rPr lang="it-IT" sz="1700" dirty="0" smtClean="0"/>
              <a:t> </a:t>
            </a:r>
            <a:r>
              <a:rPr lang="it-IT" sz="1700" dirty="0" err="1" smtClean="0"/>
              <a:t>Branding</a:t>
            </a:r>
            <a:endParaRPr lang="it-IT" sz="1700" dirty="0" smtClean="0"/>
          </a:p>
          <a:p>
            <a:pPr marL="0" indent="0" algn="just">
              <a:buNone/>
            </a:pPr>
            <a:endParaRPr lang="it-IT" sz="1700" b="1" dirty="0" smtClean="0"/>
          </a:p>
          <a:p>
            <a:pPr marL="0" indent="0" algn="just">
              <a:buNone/>
            </a:pPr>
            <a:r>
              <a:rPr lang="it-IT" sz="1700" b="1" dirty="0" smtClean="0"/>
              <a:t>Pianificazione giornate</a:t>
            </a:r>
          </a:p>
          <a:p>
            <a:pPr marL="0" indent="0" algn="just">
              <a:buNone/>
            </a:pPr>
            <a:r>
              <a:rPr lang="it-IT" sz="1700" dirty="0" smtClean="0"/>
              <a:t>2 giorni (Venerdì e Sabato)</a:t>
            </a:r>
          </a:p>
          <a:p>
            <a:pPr algn="just"/>
            <a:r>
              <a:rPr lang="it-IT" sz="1700" dirty="0" smtClean="0">
                <a:sym typeface="Wingdings" panose="05000000000000000000" pitchFamily="2" charset="2"/>
              </a:rPr>
              <a:t>22/23 Novembre</a:t>
            </a:r>
          </a:p>
          <a:p>
            <a:pPr algn="just"/>
            <a:endParaRPr lang="it-IT" sz="17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it-IT" sz="1700" b="1" dirty="0" smtClean="0">
                <a:sym typeface="Wingdings" panose="05000000000000000000" pitchFamily="2" charset="2"/>
              </a:rPr>
              <a:t>Location</a:t>
            </a:r>
          </a:p>
          <a:p>
            <a:pPr marL="0" indent="0" algn="just">
              <a:buNone/>
            </a:pPr>
            <a:r>
              <a:rPr lang="it-IT" sz="1700" dirty="0" smtClean="0"/>
              <a:t>Palazzo di </a:t>
            </a:r>
            <a:r>
              <a:rPr lang="it-IT" sz="1700" dirty="0" err="1" smtClean="0"/>
              <a:t>Varignana</a:t>
            </a:r>
            <a:r>
              <a:rPr lang="it-IT" sz="1700" dirty="0" smtClean="0"/>
              <a:t> (con pernottamento)</a:t>
            </a:r>
          </a:p>
          <a:p>
            <a:pPr marL="114300" indent="0" algn="just">
              <a:buNone/>
            </a:pPr>
            <a:endParaRPr lang="it-IT" dirty="0" smtClean="0"/>
          </a:p>
          <a:p>
            <a:pPr marL="114300" indent="0" algn="just">
              <a:buNone/>
            </a:pPr>
            <a:endParaRPr lang="it-IT" dirty="0"/>
          </a:p>
        </p:txBody>
      </p:sp>
      <p:pic>
        <p:nvPicPr>
          <p:cNvPr id="10" name="Immagin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" y="1052013"/>
            <a:ext cx="139227" cy="252000"/>
          </a:xfrm>
          <a:prstGeom prst="rect">
            <a:avLst/>
          </a:prstGeom>
        </p:spPr>
      </p:pic>
      <p:pic>
        <p:nvPicPr>
          <p:cNvPr id="11" name="Immagin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74" y="7311227"/>
            <a:ext cx="120086" cy="181054"/>
          </a:xfrm>
          <a:prstGeom prst="rect">
            <a:avLst/>
          </a:prstGeom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4" y="3722742"/>
            <a:ext cx="220931" cy="228455"/>
          </a:xfrm>
          <a:prstGeom prst="rect">
            <a:avLst/>
          </a:prstGeom>
        </p:spPr>
      </p:pic>
      <p:pic>
        <p:nvPicPr>
          <p:cNvPr id="1026" name="Picture 2" descr="Risultati immagini per palazzo di varigna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20" y="3053440"/>
            <a:ext cx="3910452" cy="283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0" y="4973375"/>
            <a:ext cx="167143" cy="252000"/>
          </a:xfrm>
          <a:prstGeom prst="rect">
            <a:avLst/>
          </a:prstGeom>
        </p:spPr>
      </p:pic>
      <p:pic>
        <p:nvPicPr>
          <p:cNvPr id="17" name="Immagin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7" y="2801440"/>
            <a:ext cx="221443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©2019 • GT </a:t>
            </a:r>
            <a:r>
              <a:rPr lang="it-IT" dirty="0" err="1" smtClean="0"/>
              <a:t>Branding</a:t>
            </a:r>
            <a:r>
              <a:rPr lang="it-IT" dirty="0" smtClean="0"/>
              <a:t> Team • 13/06/2019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CRIF </a:t>
            </a:r>
            <a:r>
              <a:rPr lang="it-IT" dirty="0" err="1" smtClean="0"/>
              <a:t>Hackathon</a:t>
            </a:r>
            <a:r>
              <a:rPr lang="it-IT" dirty="0" smtClean="0"/>
              <a:t> - Dettagli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0" y="261492"/>
            <a:ext cx="3774219" cy="485931"/>
          </a:xfrm>
          <a:prstGeom prst="rect">
            <a:avLst/>
          </a:prstGeom>
        </p:spPr>
      </p:pic>
      <p:sp>
        <p:nvSpPr>
          <p:cNvPr id="14" name="Segnaposto testo 2"/>
          <p:cNvSpPr txBox="1">
            <a:spLocks/>
          </p:cNvSpPr>
          <p:nvPr/>
        </p:nvSpPr>
        <p:spPr>
          <a:xfrm>
            <a:off x="609599" y="921417"/>
            <a:ext cx="10972801" cy="511787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it-IT" sz="1700" b="1" dirty="0" smtClean="0"/>
              <a:t>Partecipanti</a:t>
            </a:r>
          </a:p>
          <a:p>
            <a:pPr marL="114300" indent="0" algn="just">
              <a:buNone/>
            </a:pPr>
            <a:endParaRPr lang="it-IT" sz="1700" dirty="0"/>
          </a:p>
          <a:p>
            <a:pPr lvl="1" algn="just" fontAlgn="ctr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b="1" dirty="0"/>
              <a:t>Target:</a:t>
            </a:r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r>
              <a:rPr lang="it-IT" sz="1700" dirty="0" smtClean="0"/>
              <a:t>Studenti </a:t>
            </a:r>
            <a:r>
              <a:rPr lang="it-IT" sz="1700" dirty="0"/>
              <a:t>UNIBO di </a:t>
            </a:r>
            <a:r>
              <a:rPr lang="it-IT" sz="1700" dirty="0" smtClean="0"/>
              <a:t>Ingegneria, Informatica</a:t>
            </a:r>
            <a:r>
              <a:rPr lang="it-IT" sz="1700" dirty="0"/>
              <a:t>, </a:t>
            </a:r>
            <a:r>
              <a:rPr lang="it-IT" sz="1700" dirty="0" smtClean="0"/>
              <a:t>Economia - al </a:t>
            </a:r>
            <a:r>
              <a:rPr lang="it-IT" sz="1700" dirty="0"/>
              <a:t>terzo anno o </a:t>
            </a:r>
            <a:r>
              <a:rPr lang="it-IT" sz="1700" dirty="0" smtClean="0"/>
              <a:t>Magistrale</a:t>
            </a:r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r>
              <a:rPr lang="it-IT" sz="1700" dirty="0" smtClean="0"/>
              <a:t>Dipendenti </a:t>
            </a:r>
            <a:r>
              <a:rPr lang="it-IT" sz="1700" dirty="0"/>
              <a:t>interni di CRIF </a:t>
            </a:r>
            <a:r>
              <a:rPr lang="it-IT" sz="1700" dirty="0" smtClean="0"/>
              <a:t>(max. 1 per tavolo), selezionati da CRIF</a:t>
            </a:r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endParaRPr lang="it-IT" sz="1700" b="1" dirty="0" smtClean="0"/>
          </a:p>
          <a:p>
            <a:pPr lvl="1" algn="just" fontAlgn="ctr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b="1" dirty="0" smtClean="0"/>
              <a:t>Numero max. </a:t>
            </a:r>
            <a:r>
              <a:rPr lang="it-IT" sz="1700" b="1" dirty="0"/>
              <a:t>di partecipanti</a:t>
            </a:r>
            <a:r>
              <a:rPr lang="it-IT" sz="1700" dirty="0"/>
              <a:t>: </a:t>
            </a:r>
            <a:r>
              <a:rPr lang="it-IT" sz="1700" dirty="0" smtClean="0"/>
              <a:t>40 persone</a:t>
            </a:r>
          </a:p>
          <a:p>
            <a:pPr lvl="1" algn="just" fontAlgn="ctr">
              <a:buClr>
                <a:srgbClr val="EE7D11"/>
              </a:buClr>
              <a:buFont typeface="Wingdings" panose="05000000000000000000" pitchFamily="2" charset="2"/>
              <a:buChar char="§"/>
            </a:pPr>
            <a:endParaRPr lang="it-IT" sz="1700" dirty="0"/>
          </a:p>
          <a:p>
            <a:pPr lvl="1" algn="just" fontAlgn="ctr">
              <a:buClr>
                <a:srgbClr val="EE7D11"/>
              </a:buClr>
              <a:buFont typeface="Wingdings" panose="05000000000000000000" pitchFamily="2" charset="2"/>
              <a:buChar char="§"/>
            </a:pPr>
            <a:r>
              <a:rPr lang="it-IT" sz="1700" b="1" dirty="0" smtClean="0"/>
              <a:t>Gruppi</a:t>
            </a:r>
            <a:r>
              <a:rPr lang="it-IT" sz="1700" dirty="0"/>
              <a:t>: circa 8 </a:t>
            </a:r>
            <a:r>
              <a:rPr lang="it-IT" sz="1700" dirty="0" smtClean="0"/>
              <a:t>gruppi </a:t>
            </a:r>
            <a:r>
              <a:rPr lang="it-IT" sz="1700" dirty="0"/>
              <a:t>da 5 persone ciascuno</a:t>
            </a:r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r>
              <a:rPr lang="it-IT" sz="1700" dirty="0"/>
              <a:t>Le candidature possono arrivare </a:t>
            </a:r>
            <a:r>
              <a:rPr lang="it-IT" sz="1700" dirty="0" smtClean="0"/>
              <a:t>in team già composti (anche da partecipanti di facoltà/corsi diversi)</a:t>
            </a:r>
            <a:endParaRPr lang="it-IT" sz="1700" dirty="0"/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r>
              <a:rPr lang="it-IT" sz="1700" dirty="0"/>
              <a:t>Le candidature singole verranno inserite in gruppi predisposti dagli organizzatori</a:t>
            </a:r>
          </a:p>
          <a:p>
            <a:pPr lvl="2" algn="just" fontAlgn="ctr">
              <a:buClr>
                <a:srgbClr val="EE7D11"/>
              </a:buClr>
              <a:buFont typeface="Arial" panose="020B0604020202020204" pitchFamily="34" charset="0"/>
              <a:buChar char="•"/>
            </a:pPr>
            <a:r>
              <a:rPr lang="it-IT" sz="1700" dirty="0" smtClean="0"/>
              <a:t>Ci </a:t>
            </a:r>
            <a:r>
              <a:rPr lang="it-IT" sz="1700" dirty="0"/>
              <a:t>sarà un </a:t>
            </a:r>
            <a:r>
              <a:rPr lang="it-IT" sz="1700" dirty="0" smtClean="0"/>
              <a:t>facilitatore </a:t>
            </a:r>
            <a:r>
              <a:rPr lang="it-IT" sz="1700" dirty="0"/>
              <a:t>CRIF per ogni </a:t>
            </a:r>
            <a:r>
              <a:rPr lang="it-IT" sz="1700" dirty="0" smtClean="0"/>
              <a:t>gruppo</a:t>
            </a:r>
            <a:endParaRPr lang="it-IT" sz="1700" b="1" dirty="0"/>
          </a:p>
          <a:p>
            <a:pPr marL="57150" indent="0" fontAlgn="ctr">
              <a:buNone/>
            </a:pPr>
            <a:endParaRPr lang="it-IT" sz="1600" dirty="0"/>
          </a:p>
        </p:txBody>
      </p:sp>
      <p:pic>
        <p:nvPicPr>
          <p:cNvPr id="16" name="Immagin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0" y="972966"/>
            <a:ext cx="223393" cy="1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©2019 • GT </a:t>
            </a:r>
            <a:r>
              <a:rPr lang="it-IT" dirty="0" err="1" smtClean="0"/>
              <a:t>Branding</a:t>
            </a:r>
            <a:r>
              <a:rPr lang="it-IT" dirty="0" smtClean="0"/>
              <a:t> Team • 13/06/2019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CRIF </a:t>
            </a:r>
            <a:r>
              <a:rPr lang="it-IT" dirty="0" err="1" smtClean="0"/>
              <a:t>Hackathon</a:t>
            </a:r>
            <a:r>
              <a:rPr lang="it-IT" dirty="0" smtClean="0"/>
              <a:t> - Dettagli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0" y="261492"/>
            <a:ext cx="3774219" cy="485931"/>
          </a:xfrm>
          <a:prstGeom prst="rect">
            <a:avLst/>
          </a:prstGeom>
        </p:spPr>
      </p:pic>
      <p:sp>
        <p:nvSpPr>
          <p:cNvPr id="14" name="Segnaposto testo 2"/>
          <p:cNvSpPr txBox="1">
            <a:spLocks/>
          </p:cNvSpPr>
          <p:nvPr/>
        </p:nvSpPr>
        <p:spPr>
          <a:xfrm>
            <a:off x="609599" y="921417"/>
            <a:ext cx="10972801" cy="511787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 fontAlgn="ctr">
              <a:buNone/>
            </a:pPr>
            <a:r>
              <a:rPr lang="it-IT" sz="1700" b="1" dirty="0" smtClean="0"/>
              <a:t>Giuria</a:t>
            </a:r>
            <a:r>
              <a:rPr lang="it-IT" sz="1700" dirty="0" smtClean="0"/>
              <a:t>: mista, composta da facilitatori lato CRIF e docenti lato UNIBO</a:t>
            </a:r>
            <a:endParaRPr lang="it-IT" sz="1700" b="1" dirty="0" smtClean="0"/>
          </a:p>
          <a:p>
            <a:pPr marL="57150" indent="0" algn="just" fontAlgn="ctr">
              <a:buNone/>
            </a:pPr>
            <a:endParaRPr lang="it-IT" sz="1700" b="1" dirty="0" smtClean="0"/>
          </a:p>
          <a:p>
            <a:pPr marL="57150" indent="0" algn="just" fontAlgn="ctr">
              <a:buNone/>
            </a:pPr>
            <a:r>
              <a:rPr lang="it-IT" sz="1700" b="1" dirty="0" smtClean="0"/>
              <a:t>Premio</a:t>
            </a:r>
            <a:r>
              <a:rPr lang="it-IT" sz="1700" dirty="0" smtClean="0"/>
              <a:t>: premio monetario, che verrà consegnato nella giornata conclusiva del sabato sera, con una premiazione aperta al pubblico</a:t>
            </a:r>
          </a:p>
          <a:p>
            <a:pPr marL="57150" indent="0" algn="just" fontAlgn="ctr">
              <a:buNone/>
            </a:pPr>
            <a:endParaRPr lang="it-IT" sz="1700" dirty="0"/>
          </a:p>
          <a:p>
            <a:pPr marL="57150" indent="0" algn="just" fontAlgn="ctr">
              <a:buNone/>
            </a:pPr>
            <a:r>
              <a:rPr lang="it-IT" sz="1700" b="1" dirty="0" smtClean="0"/>
              <a:t>Presentatore/Relatore</a:t>
            </a:r>
            <a:r>
              <a:rPr lang="it-IT" sz="1700" dirty="0" smtClean="0"/>
              <a:t>: </a:t>
            </a:r>
            <a:r>
              <a:rPr lang="it-IT" sz="1700" dirty="0"/>
              <a:t>verrà ingaggiato un presentatore </a:t>
            </a:r>
            <a:r>
              <a:rPr lang="it-IT" sz="1700" dirty="0" smtClean="0"/>
              <a:t>esterno del settore, che </a:t>
            </a:r>
            <a:r>
              <a:rPr lang="it-IT" sz="1700" dirty="0"/>
              <a:t>condurrà le giornate</a:t>
            </a:r>
          </a:p>
          <a:p>
            <a:pPr marL="57150" indent="0" fontAlgn="ctr">
              <a:buNone/>
            </a:pPr>
            <a:endParaRPr lang="it-IT" sz="1600" dirty="0"/>
          </a:p>
        </p:txBody>
      </p:sp>
      <p:pic>
        <p:nvPicPr>
          <p:cNvPr id="15" name="Immagin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0" y="1618087"/>
            <a:ext cx="172377" cy="252000"/>
          </a:xfrm>
          <a:prstGeom prst="rect">
            <a:avLst/>
          </a:prstGeom>
        </p:spPr>
      </p:pic>
      <p:pic>
        <p:nvPicPr>
          <p:cNvPr id="18" name="Immagin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2" y="2546461"/>
            <a:ext cx="137704" cy="252000"/>
          </a:xfrm>
          <a:prstGeom prst="rect">
            <a:avLst/>
          </a:prstGeom>
        </p:spPr>
      </p:pic>
      <p:pic>
        <p:nvPicPr>
          <p:cNvPr id="10" name="Immagin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2" y="944651"/>
            <a:ext cx="275163" cy="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al background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inter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i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LOBAL TECHNOLOGIES Presentation 16-9 format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Internal background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White inter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Fi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2DDAF37D4FC543B92E9BB0087C05A9" ma:contentTypeVersion="1" ma:contentTypeDescription="Create a new document." ma:contentTypeScope="" ma:versionID="b5438184ab77dd92e1b19ff1fee9d374">
  <xsd:schema xmlns:xsd="http://www.w3.org/2001/XMLSchema" xmlns:xs="http://www.w3.org/2001/XMLSchema" xmlns:p="http://schemas.microsoft.com/office/2006/metadata/properties" xmlns:ns2="a0102630-156b-4ae1-877c-d62a89926b17" targetNamespace="http://schemas.microsoft.com/office/2006/metadata/properties" ma:root="true" ma:fieldsID="19fcf801c571394ecce2d7b6fcc509c8" ns2:_="">
    <xsd:import namespace="a0102630-156b-4ae1-877c-d62a89926b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02630-156b-4ae1-877c-d62a89926b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A5B9F-7E70-4A35-81BD-AB646ADD7CAA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a0102630-156b-4ae1-877c-d62a89926b1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938FFD-6907-485B-BEBB-CE93AA5C1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102630-156b-4ae1-877c-d62a89926b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9E1D37-2998-4E97-8515-B2945CFC49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TECHNOLOGIES_Presentation</Template>
  <TotalTime>1189</TotalTime>
  <Words>398</Words>
  <Application>Microsoft Office PowerPoint</Application>
  <PresentationFormat>Personalizzato</PresentationFormat>
  <Paragraphs>52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Internal background</vt:lpstr>
      <vt:lpstr>White internal</vt:lpstr>
      <vt:lpstr>Final</vt:lpstr>
      <vt:lpstr>GLOBAL TECHNOLOGIES Presentation 16-9 format</vt:lpstr>
      <vt:lpstr>1_Internal background</vt:lpstr>
      <vt:lpstr>1_White internal</vt:lpstr>
      <vt:lpstr>1_Final</vt:lpstr>
      <vt:lpstr>Presentazione standard di PowerPoint</vt:lpstr>
      <vt:lpstr>CRIF Hackathon - Overview</vt:lpstr>
      <vt:lpstr>CRIF Hackathon - Dettagli</vt:lpstr>
      <vt:lpstr>CRIF Hackathon - Dettagli</vt:lpstr>
      <vt:lpstr>CRIF Hackathon - Dettagli</vt:lpstr>
      <vt:lpstr>Presentazione standard di PowerPoint</vt:lpstr>
    </vt:vector>
  </TitlesOfParts>
  <Company>Crif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 &amp; QA Team involved in Bimodal IT initiative</dc:title>
  <dc:creator>Granata Annalisa</dc:creator>
  <cp:lastModifiedBy>Valerio Velino</cp:lastModifiedBy>
  <cp:revision>109</cp:revision>
  <dcterms:created xsi:type="dcterms:W3CDTF">2016-05-03T16:02:37Z</dcterms:created>
  <dcterms:modified xsi:type="dcterms:W3CDTF">2019-09-24T07:03:09Z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0x010100522DDAF37D4FC543B92E9BB0087C05A9</vt:lpwstr>
  </property>
</Properties>
</file>