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doc" ContentType="application/msword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65" r:id="rId12"/>
    <p:sldId id="265" r:id="rId13"/>
    <p:sldId id="266" r:id="rId14"/>
    <p:sldId id="267" r:id="rId15"/>
    <p:sldId id="271" r:id="rId16"/>
    <p:sldId id="272" r:id="rId17"/>
    <p:sldId id="269" r:id="rId18"/>
    <p:sldId id="270" r:id="rId19"/>
    <p:sldId id="273" r:id="rId20"/>
    <p:sldId id="274" r:id="rId21"/>
    <p:sldId id="275" r:id="rId22"/>
    <p:sldId id="276" r:id="rId23"/>
    <p:sldId id="277" r:id="rId24"/>
    <p:sldId id="357" r:id="rId25"/>
    <p:sldId id="363" r:id="rId26"/>
    <p:sldId id="366" r:id="rId27"/>
    <p:sldId id="278" r:id="rId28"/>
    <p:sldId id="362" r:id="rId29"/>
    <p:sldId id="361" r:id="rId30"/>
    <p:sldId id="279" r:id="rId31"/>
    <p:sldId id="364" r:id="rId32"/>
    <p:sldId id="367" r:id="rId33"/>
    <p:sldId id="368" r:id="rId34"/>
    <p:sldId id="369" r:id="rId35"/>
  </p:sldIdLst>
  <p:sldSz cx="12192000" cy="6858000"/>
  <p:notesSz cx="6648450" cy="97742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99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65916" y="0"/>
            <a:ext cx="288099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46723-E668-44F4-A62F-D8476228F6A3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921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4845" y="4703852"/>
            <a:ext cx="5318760" cy="3848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88099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65916" y="9283830"/>
            <a:ext cx="288099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5FDBF-FEB0-4E91-B5C2-A0A72F3FCE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642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5FDBF-FEB0-4E91-B5C2-A0A72F3FCE7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9892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C5FDBF-FEB0-4E91-B5C2-A0A72F3FCE7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700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C5FDBF-FEB0-4E91-B5C2-A0A72F3FCE7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17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96499D-40DA-49ED-9D08-DDD5074575D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336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>
                <a:solidFill>
                  <a:srgbClr val="002060"/>
                </a:solidFill>
                <a:latin typeface="+mn-lt"/>
              </a:rPr>
              <a:t>Per quest’anno </a:t>
            </a:r>
            <a:r>
              <a:rPr lang="it-IT" sz="1200" dirty="0" err="1">
                <a:solidFill>
                  <a:srgbClr val="002060"/>
                </a:solidFill>
                <a:latin typeface="+mn-lt"/>
              </a:rPr>
              <a:t>Unibo</a:t>
            </a:r>
            <a:r>
              <a:rPr lang="it-IT" sz="1200" dirty="0">
                <a:solidFill>
                  <a:srgbClr val="002060"/>
                </a:solidFill>
                <a:latin typeface="+mn-lt"/>
              </a:rPr>
              <a:t> ha introdotto lo status</a:t>
            </a:r>
            <a:r>
              <a:rPr lang="it-IT" sz="1200" baseline="0" dirty="0">
                <a:solidFill>
                  <a:srgbClr val="002060"/>
                </a:solidFill>
                <a:latin typeface="+mn-lt"/>
              </a:rPr>
              <a:t> di studente lavoratore. Iscritte al CDL di Ostetricia abbiamo 3 studentesse lavoratrici. Nel Regolamento di Ateneo sono presenti le agevolazioni dedicate a questi </a:t>
            </a:r>
            <a:r>
              <a:rPr lang="it-IT" sz="1200" baseline="0" dirty="0" err="1">
                <a:solidFill>
                  <a:srgbClr val="002060"/>
                </a:solidFill>
                <a:latin typeface="+mn-lt"/>
              </a:rPr>
              <a:t>student</a:t>
            </a:r>
            <a:r>
              <a:rPr lang="it-IT" sz="1200" baseline="0" dirty="0">
                <a:solidFill>
                  <a:srgbClr val="002060"/>
                </a:solidFill>
                <a:latin typeface="+mn-lt"/>
              </a:rPr>
              <a:t>. Si è reso necessario predisporre un modulo di attestazione frequenza alle lezioni per questo tipo di studenti, che utilizzano il diritto allo studio. 2 di queste studentesse hanno inoltre scelto la modalità part time per il percorso di studi.</a:t>
            </a:r>
          </a:p>
          <a:p>
            <a:endParaRPr lang="it-IT" sz="1200" baseline="0" dirty="0">
              <a:solidFill>
                <a:srgbClr val="002060"/>
              </a:solidFill>
              <a:latin typeface="+mn-lt"/>
            </a:endParaRPr>
          </a:p>
          <a:p>
            <a:r>
              <a:rPr lang="it-IT" sz="1200" dirty="0">
                <a:solidFill>
                  <a:srgbClr val="002060"/>
                </a:solidFill>
                <a:latin typeface="+mn-lt"/>
              </a:rPr>
              <a:t>Lo</a:t>
            </a:r>
            <a:r>
              <a:rPr lang="it-IT" sz="1200" baseline="0" dirty="0">
                <a:solidFill>
                  <a:srgbClr val="002060"/>
                </a:solidFill>
                <a:latin typeface="+mn-lt"/>
              </a:rPr>
              <a:t> studente deve </a:t>
            </a:r>
            <a:r>
              <a:rPr lang="it-IT" sz="1200" dirty="0">
                <a:solidFill>
                  <a:srgbClr val="002060"/>
                </a:solidFill>
                <a:latin typeface="+mn-lt"/>
              </a:rPr>
              <a:t>contattare il docente titolare dell’insegnamento almeno 14 giorni prima della data dell'esame, fornendo tutte le informazioni necessarie. Potranno essere indicati una data o un orario alternativi o le saranno suggerite le soluzioni compatibili con quanto i singoli Corsi di Studio possono offrire. La valutazione finale sulla richiesta spetta comunque al docente.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96499D-40DA-49ED-9D08-DDD5074575D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582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Gli studenti possono scaricare</a:t>
            </a:r>
            <a:r>
              <a:rPr lang="it-IT" baseline="0" dirty="0"/>
              <a:t> il modulo direttamente dal sito del CDL nella sezione «studiare» e frequenza delle lezioni.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96499D-40DA-49ED-9D08-DDD5074575D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381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70FF61-C5AC-4911-9F18-F12C3F6D7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064A492-A615-4F43-947B-CAF4FC42C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449BD4-6D01-4E8F-B008-0A386841E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113AB9-530A-45A0-963D-D3A2A10B4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6CA3B7-BCAC-45C1-82D9-9E4421388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68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8C6C96-ADB8-4850-8E8A-54B669999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5982386-4C23-418B-8854-CE3C77468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3FE60D-4C0A-41DA-B178-15FDA906D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3D927C-15AE-475A-8CF4-E22B14B2C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60D5B9-2160-4977-86FF-A541AB56B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775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CD95A15-D7BD-4538-911F-9EABEC82C7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7035E0-EB2A-4BCB-BA55-D87222F0B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6CE414-99E1-4E1D-A50E-0907A948D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6498ED-2507-42A9-9F9A-B1498B0CF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C6A477-636D-4C4E-BD88-7C4C643FB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0982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sempl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  <p:sp>
        <p:nvSpPr>
          <p:cNvPr id="9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1412876"/>
            <a:ext cx="11233149" cy="453640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</p:spTree>
    <p:extLst>
      <p:ext uri="{BB962C8B-B14F-4D97-AF65-F5344CB8AC3E}">
        <p14:creationId xmlns:p14="http://schemas.microsoft.com/office/powerpoint/2010/main" val="941518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punto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1412876"/>
            <a:ext cx="11233149" cy="43194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12" hasCustomPrompt="1"/>
          </p:nvPr>
        </p:nvSpPr>
        <p:spPr>
          <a:xfrm>
            <a:off x="527051" y="1989138"/>
            <a:ext cx="11233149" cy="3960812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800" baseline="0"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1800">
                <a:latin typeface="Century Gothic" panose="020B0502020202020204" pitchFamily="34" charset="0"/>
              </a:defRPr>
            </a:lvl2pPr>
          </a:lstStyle>
          <a:p>
            <a:pPr lvl="1"/>
            <a:r>
              <a:rPr lang="it-IT" dirty="0"/>
              <a:t>Fare clic per modificare il punto elenco uno</a:t>
            </a:r>
          </a:p>
          <a:p>
            <a:pPr lvl="1"/>
            <a:r>
              <a:rPr lang="it-IT" dirty="0"/>
              <a:t>Fare clic per modificare il punto elenco due</a:t>
            </a:r>
          </a:p>
          <a:p>
            <a:pPr lvl="1"/>
            <a:r>
              <a:rPr lang="it-IT" dirty="0"/>
              <a:t>Fare clic per modificare il punto elenco tre</a:t>
            </a:r>
          </a:p>
          <a:p>
            <a:pPr lvl="1"/>
            <a:r>
              <a:rPr lang="it-IT" dirty="0"/>
              <a:t>Fare clic per modificare il punto elenco quattro</a:t>
            </a:r>
          </a:p>
        </p:txBody>
      </p:sp>
      <p:sp>
        <p:nvSpPr>
          <p:cNvPr id="16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</p:spTree>
    <p:extLst>
      <p:ext uri="{BB962C8B-B14F-4D97-AF65-F5344CB8AC3E}">
        <p14:creationId xmlns:p14="http://schemas.microsoft.com/office/powerpoint/2010/main" val="2124605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sempl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7"/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  <p:sp>
        <p:nvSpPr>
          <p:cNvPr id="9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1412876"/>
            <a:ext cx="11233149" cy="453640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</p:spTree>
    <p:extLst>
      <p:ext uri="{BB962C8B-B14F-4D97-AF65-F5344CB8AC3E}">
        <p14:creationId xmlns:p14="http://schemas.microsoft.com/office/powerpoint/2010/main" val="1843603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grafico 8"/>
          <p:cNvSpPr>
            <a:spLocks noGrp="1"/>
          </p:cNvSpPr>
          <p:nvPr>
            <p:ph type="chart" sz="quarter" idx="10" hasCustomPrompt="1"/>
          </p:nvPr>
        </p:nvSpPr>
        <p:spPr>
          <a:xfrm>
            <a:off x="911026" y="2781300"/>
            <a:ext cx="10369551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r>
              <a:rPr lang="it-IT" dirty="0"/>
              <a:t>Fare clic sull’icona per inserire un grafico</a:t>
            </a:r>
          </a:p>
        </p:txBody>
      </p:sp>
      <p:sp>
        <p:nvSpPr>
          <p:cNvPr id="11" name="Segnaposto testo 7"/>
          <p:cNvSpPr>
            <a:spLocks noGrp="1"/>
          </p:cNvSpPr>
          <p:nvPr>
            <p:ph type="body" sz="quarter" idx="12" hasCustomPrompt="1"/>
          </p:nvPr>
        </p:nvSpPr>
        <p:spPr>
          <a:xfrm>
            <a:off x="527051" y="1412876"/>
            <a:ext cx="11233149" cy="43194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  <p:sp>
        <p:nvSpPr>
          <p:cNvPr id="6" name="Segnaposto testo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</p:spTree>
    <p:extLst>
      <p:ext uri="{BB962C8B-B14F-4D97-AF65-F5344CB8AC3E}">
        <p14:creationId xmlns:p14="http://schemas.microsoft.com/office/powerpoint/2010/main" val="2048657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/>
          <p:cNvSpPr>
            <a:spLocks noGrp="1"/>
          </p:cNvSpPr>
          <p:nvPr>
            <p:ph type="pic" sz="quarter" idx="10" hasCustomPrompt="1"/>
          </p:nvPr>
        </p:nvSpPr>
        <p:spPr>
          <a:xfrm>
            <a:off x="1534584" y="1700809"/>
            <a:ext cx="9122833" cy="4105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Century Gothic" panose="020B0502020202020204" pitchFamily="34" charset="0"/>
              </a:defRPr>
            </a:lvl1pPr>
          </a:lstStyle>
          <a:p>
            <a:r>
              <a:rPr lang="it-IT" dirty="0"/>
              <a:t>Fare clic sull’icona per inserire un’immagine</a:t>
            </a:r>
          </a:p>
        </p:txBody>
      </p:sp>
      <p:sp>
        <p:nvSpPr>
          <p:cNvPr id="5" name="Segnaposto testo 7"/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476674"/>
            <a:ext cx="11233149" cy="6480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None/>
              <a:defRPr sz="2400" b="1">
                <a:solidFill>
                  <a:srgbClr val="BD2B0B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diapositiva</a:t>
            </a:r>
          </a:p>
        </p:txBody>
      </p:sp>
    </p:spTree>
    <p:extLst>
      <p:ext uri="{BB962C8B-B14F-4D97-AF65-F5344CB8AC3E}">
        <p14:creationId xmlns:p14="http://schemas.microsoft.com/office/powerpoint/2010/main" val="51848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E045B9-C9DD-44E7-AAC8-844C005CB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61A40-1AA0-4070-8F6F-1B830786A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68639C-504A-40DE-8EE0-451858BB6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90C206-5EF6-47FB-8A30-2E230085E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497115-33C2-4465-960B-9EB189DB7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773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AAADA5-E542-4149-BCC6-1B9C5CE66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D3981B-5C94-4636-B2FA-461C2A77C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83089B-4E2D-4F45-B1E5-880442850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F2D0D5-84CE-4CEF-9AC3-5273DA322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BA7C19-8ABC-4BBE-AC62-9AA77BE06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137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4762C2-C3DC-42D5-9D92-73C90D3BB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1214F6-43A5-4396-8689-28A87F8678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1C62490-32BE-4DF5-9C15-132DEE7BA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2FE6894-0C86-4DF3-BCF4-3754E9C7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A0FF4AB-6156-4973-A2E9-A8FA04E40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62CCC1C-D8A7-42A0-B71A-99070B7FA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750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A930BD-0502-48EE-9CD8-8C886D90A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D5F4E0-C9AF-4CE8-B9C0-8CDB87B37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BB0C928-FCE9-4CC0-9943-95A8EF7B9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1FE729B-7A17-4714-B598-96923F78FC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16D6F33-029D-4963-BDA0-39DE44E687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A81CBEE-1BA5-4E5E-9140-7A9B4E71C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C4C1678-503F-4DE5-B7B9-C9E468AC0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2F99367-9EE4-472A-9B65-0EE675857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3394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F032C6-04DE-4DE5-8AE7-9BABC64FF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6BAC965-433D-4D30-8A9E-133C7BC06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6E6621E-1849-48D9-85CB-D684DECC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E61C30D-94D6-4A13-96F2-5867F677C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5318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ACD0513-C27B-4539-A4AA-A3176A09E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B82C145-1950-4CE3-A2F5-4319145D9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158601F-8FFE-4E8B-BF2E-9F5CA4AFE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51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68C53E-FB84-4B58-A8A0-E9CE89E4A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F612D3-988E-460B-AB2E-B2E77C0AD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22A091F-8143-4B9C-A6F4-B98EE3621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AFA3534-4FE3-4EEC-87F3-58321847C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0E0BD9-B487-40EC-8F13-BD223F694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4960E1-EF12-41D6-8362-E88283680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667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717CD3-82E9-47F0-96A8-574105CDC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41194DA-B5D7-43D3-8CDD-1D7B676D3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2874F45-3980-499E-A76D-7408E0DED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D6A5D4-9E15-4024-B2BD-01650BF6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85AD214-F950-43AF-A9A4-5621B604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ABD76B8-D5B6-4CEB-91BE-160DBD32B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8368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9675BC1-2150-419F-82B8-BC0EF5710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67DAE6-47FE-4768-AC3F-6BE5F31F1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987EAA-A34D-473C-AF56-F3750D2F49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94B37-D0E9-4E60-9958-7BA776F12A51}" type="datetimeFigureOut">
              <a:rPr lang="it-IT" smtClean="0"/>
              <a:t>22/07/2025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F14FBD-3DD1-43D4-A9A8-2C46CBCBE7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B63503-2330-4E28-A204-98437D5C3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B6A06-679F-4139-9A4D-3E1C46BB8E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510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0637" y="5933690"/>
            <a:ext cx="1744036" cy="87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direzione.risorse.econom.finan@pec.aosp.bo.it" TargetMode="External"/><Relationship Id="rId2" Type="http://schemas.openxmlformats.org/officeDocument/2006/relationships/hyperlink" Target="mailto:seg.spirps@aosp.bo.it" TargetMode="Externa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emf"/><Relationship Id="rId5" Type="http://schemas.openxmlformats.org/officeDocument/2006/relationships/oleObject" Target="../embeddings/Microsoft_Word_97_-_2003_Document1.doc"/><Relationship Id="rId4" Type="http://schemas.openxmlformats.org/officeDocument/2006/relationships/image" Target="../media/image3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assistenza.cesia@unibo.i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94D48F-1592-43C7-9CCF-B06374CC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95503"/>
            <a:ext cx="9144000" cy="2387600"/>
          </a:xfrm>
        </p:spPr>
        <p:txBody>
          <a:bodyPr/>
          <a:lstStyle/>
          <a:p>
            <a:r>
              <a:rPr lang="it-IT" dirty="0"/>
              <a:t>ISTRUZIONI OPERATIVE PER IL NUOVO DOCENTE</a:t>
            </a:r>
          </a:p>
        </p:txBody>
      </p:sp>
    </p:spTree>
    <p:extLst>
      <p:ext uri="{BB962C8B-B14F-4D97-AF65-F5344CB8AC3E}">
        <p14:creationId xmlns:p14="http://schemas.microsoft.com/office/powerpoint/2010/main" val="2992419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77" y="377886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b="1" dirty="0"/>
              <a:t>Contratto di docenza</a:t>
            </a:r>
            <a:br>
              <a:rPr lang="it-IT" sz="3600" dirty="0"/>
            </a:br>
            <a:endParaRPr lang="it-IT" dirty="0"/>
          </a:p>
        </p:txBody>
      </p:sp>
      <p:sp>
        <p:nvSpPr>
          <p:cNvPr id="15" name="Segnaposto contenuto 3">
            <a:extLst>
              <a:ext uri="{FF2B5EF4-FFF2-40B4-BE49-F238E27FC236}">
                <a16:creationId xmlns:a16="http://schemas.microsoft.com/office/drawing/2014/main" id="{C521835B-7C2A-4105-BD41-8CFC9660CB4B}"/>
              </a:ext>
            </a:extLst>
          </p:cNvPr>
          <p:cNvSpPr txBox="1">
            <a:spLocks/>
          </p:cNvSpPr>
          <p:nvPr/>
        </p:nvSpPr>
        <p:spPr>
          <a:xfrm>
            <a:off x="627002" y="16661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C605567-C47F-48B9-AAC1-397BA6AC4C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6" t="10546" r="31714" b="4466"/>
          <a:stretch/>
        </p:blipFill>
        <p:spPr>
          <a:xfrm>
            <a:off x="4197602" y="156162"/>
            <a:ext cx="7805008" cy="6701838"/>
          </a:xfrm>
          <a:prstGeom prst="rect">
            <a:avLst/>
          </a:prstGeom>
        </p:spPr>
      </p:pic>
      <p:sp>
        <p:nvSpPr>
          <p:cNvPr id="14" name="Ovale 13">
            <a:extLst>
              <a:ext uri="{FF2B5EF4-FFF2-40B4-BE49-F238E27FC236}">
                <a16:creationId xmlns:a16="http://schemas.microsoft.com/office/drawing/2014/main" id="{78DDA5A5-E4D2-496E-B4F6-F01CC1601938}"/>
              </a:ext>
            </a:extLst>
          </p:cNvPr>
          <p:cNvSpPr/>
          <p:nvPr/>
        </p:nvSpPr>
        <p:spPr>
          <a:xfrm>
            <a:off x="6826928" y="2991382"/>
            <a:ext cx="1482572" cy="34662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9493953" y="4580878"/>
            <a:ext cx="280362" cy="2554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>
            <a:off x="10298097" y="2895498"/>
            <a:ext cx="977809" cy="85229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45A56BBA-9BA1-46F5-9773-E5C49C16A095}"/>
              </a:ext>
            </a:extLst>
          </p:cNvPr>
          <p:cNvCxnSpPr/>
          <p:nvPr/>
        </p:nvCxnSpPr>
        <p:spPr>
          <a:xfrm>
            <a:off x="8100106" y="3959441"/>
            <a:ext cx="25027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549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5" y="403404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</a:t>
            </a:r>
            <a:br>
              <a:rPr lang="it-IT" sz="3600" dirty="0"/>
            </a:br>
            <a:r>
              <a:rPr lang="it-IT" sz="2000" dirty="0"/>
              <a:t>Una volta ricevute le credenziali andare sul Homepage del </a:t>
            </a:r>
            <a:r>
              <a:rPr lang="it-IT" sz="2000" dirty="0" err="1"/>
              <a:t>CdL</a:t>
            </a:r>
            <a:r>
              <a:rPr lang="it-IT" sz="2000" dirty="0"/>
              <a:t> Ostetricia</a:t>
            </a:r>
            <a:br>
              <a:rPr lang="it-IT" dirty="0"/>
            </a:br>
            <a:endParaRPr lang="it-IT" dirty="0"/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5202315" y="929639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id="{257F1A19-1312-49B7-81A2-D248043C1C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68" t="1998" r="22322" b="35923"/>
          <a:stretch/>
        </p:blipFill>
        <p:spPr>
          <a:xfrm>
            <a:off x="4438835" y="2197223"/>
            <a:ext cx="7474998" cy="4257373"/>
          </a:xfrm>
          <a:prstGeom prst="rect">
            <a:avLst/>
          </a:prstGeom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C73CF7A-9C5B-4B6F-A170-6ECF75EAC1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657" r="2195" b="10153"/>
          <a:stretch/>
        </p:blipFill>
        <p:spPr>
          <a:xfrm>
            <a:off x="124287" y="1298908"/>
            <a:ext cx="7293394" cy="3862358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4650246" y="1419832"/>
            <a:ext cx="878890" cy="2458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>
            <a:off x="10610308" y="2529101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10058237" y="2965144"/>
            <a:ext cx="985583" cy="2999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066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3" y="236891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</a:t>
            </a:r>
            <a:br>
              <a:rPr lang="it-IT" dirty="0"/>
            </a:br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52F56164-8CF1-455B-A135-8AF3375BE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8306" t="9482" r="1882" b="33458"/>
          <a:stretch/>
        </p:blipFill>
        <p:spPr>
          <a:xfrm>
            <a:off x="79903" y="810506"/>
            <a:ext cx="2592278" cy="3346882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292965" y="1258258"/>
            <a:ext cx="2379216" cy="8955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2095133" y="806066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:a16="http://schemas.microsoft.com/office/drawing/2014/main" id="{D957671A-D7DD-485B-AE32-22795D0CF2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32" t="10681" r="15169" b="48608"/>
          <a:stretch/>
        </p:blipFill>
        <p:spPr>
          <a:xfrm>
            <a:off x="3067158" y="618294"/>
            <a:ext cx="8948691" cy="2792027"/>
          </a:xfrm>
          <a:prstGeom prst="rect">
            <a:avLst/>
          </a:prstGeom>
        </p:spPr>
      </p:pic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3812717" y="1420434"/>
            <a:ext cx="1145382" cy="3948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848033D-D835-4C9E-B803-1585044ACC97}"/>
              </a:ext>
            </a:extLst>
          </p:cNvPr>
          <p:cNvSpPr txBox="1"/>
          <p:nvPr/>
        </p:nvSpPr>
        <p:spPr>
          <a:xfrm>
            <a:off x="1649763" y="91519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F078ED-2D75-402B-A931-90E42065C729}"/>
              </a:ext>
            </a:extLst>
          </p:cNvPr>
          <p:cNvSpPr txBox="1"/>
          <p:nvPr/>
        </p:nvSpPr>
        <p:spPr>
          <a:xfrm>
            <a:off x="5002487" y="629339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D400E7F8-8E67-46FD-981F-67B717D2F8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10" t="10745" r="15461" b="28983"/>
          <a:stretch/>
        </p:blipFill>
        <p:spPr>
          <a:xfrm>
            <a:off x="3502162" y="2483947"/>
            <a:ext cx="8513687" cy="4133456"/>
          </a:xfrm>
          <a:prstGeom prst="rect">
            <a:avLst/>
          </a:prstGeom>
        </p:spPr>
      </p:pic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F7F4399-C55E-4170-9FE6-82DAE87825A9}"/>
              </a:ext>
            </a:extLst>
          </p:cNvPr>
          <p:cNvCxnSpPr>
            <a:cxnSpLocks/>
          </p:cNvCxnSpPr>
          <p:nvPr/>
        </p:nvCxnSpPr>
        <p:spPr>
          <a:xfrm flipH="1">
            <a:off x="4316530" y="739718"/>
            <a:ext cx="497149" cy="5592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>
            <a:off x="7332791" y="5607523"/>
            <a:ext cx="497149" cy="5592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5504155" y="6335491"/>
            <a:ext cx="1802167" cy="393784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372DF85-0988-473B-8D96-A6789720C252}"/>
              </a:ext>
            </a:extLst>
          </p:cNvPr>
          <p:cNvSpPr txBox="1"/>
          <p:nvPr/>
        </p:nvSpPr>
        <p:spPr>
          <a:xfrm>
            <a:off x="7830103" y="5303411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1220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3" y="236891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</a:t>
            </a:r>
            <a:br>
              <a:rPr lang="it-IT" dirty="0"/>
            </a:br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F078ED-2D75-402B-A931-90E42065C729}"/>
              </a:ext>
            </a:extLst>
          </p:cNvPr>
          <p:cNvSpPr txBox="1"/>
          <p:nvPr/>
        </p:nvSpPr>
        <p:spPr>
          <a:xfrm>
            <a:off x="7930055" y="443882"/>
            <a:ext cx="397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>
            <a:off x="8099575" y="754185"/>
            <a:ext cx="0" cy="3693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372DF85-0988-473B-8D96-A6789720C252}"/>
              </a:ext>
            </a:extLst>
          </p:cNvPr>
          <p:cNvSpPr txBox="1"/>
          <p:nvPr/>
        </p:nvSpPr>
        <p:spPr>
          <a:xfrm>
            <a:off x="8677847" y="437826"/>
            <a:ext cx="49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3C249D0-9F2E-42EB-88BC-F1EF1251D6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t="10123" r="34247" b="26991"/>
          <a:stretch/>
        </p:blipFill>
        <p:spPr>
          <a:xfrm>
            <a:off x="38318" y="732114"/>
            <a:ext cx="6340138" cy="4312690"/>
          </a:xfrm>
          <a:prstGeom prst="rect">
            <a:avLst/>
          </a:prstGeom>
        </p:spPr>
      </p:pic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3397922" y="4492101"/>
            <a:ext cx="2052965" cy="55270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5504155" y="4307467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848033D-D835-4C9E-B803-1585044ACC97}"/>
              </a:ext>
            </a:extLst>
          </p:cNvPr>
          <p:cNvSpPr txBox="1"/>
          <p:nvPr/>
        </p:nvSpPr>
        <p:spPr>
          <a:xfrm>
            <a:off x="6019062" y="393888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4D33AC2-B323-4540-8CAA-BE0FA106C7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7" t="12749" r="34830" b="3859"/>
          <a:stretch/>
        </p:blipFill>
        <p:spPr bwMode="auto">
          <a:xfrm>
            <a:off x="6364454" y="1120331"/>
            <a:ext cx="5862313" cy="5719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e 21">
            <a:extLst>
              <a:ext uri="{FF2B5EF4-FFF2-40B4-BE49-F238E27FC236}">
                <a16:creationId xmlns:a16="http://schemas.microsoft.com/office/drawing/2014/main" id="{29091A9D-B292-4435-8942-D868DB219242}"/>
              </a:ext>
            </a:extLst>
          </p:cNvPr>
          <p:cNvSpPr/>
          <p:nvPr/>
        </p:nvSpPr>
        <p:spPr>
          <a:xfrm>
            <a:off x="7723573" y="1295443"/>
            <a:ext cx="788183" cy="3516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2DDC5D3F-6499-4127-85FB-0CD2B5349F0A}"/>
              </a:ext>
            </a:extLst>
          </p:cNvPr>
          <p:cNvSpPr/>
          <p:nvPr/>
        </p:nvSpPr>
        <p:spPr>
          <a:xfrm>
            <a:off x="8461900" y="1270290"/>
            <a:ext cx="708733" cy="3516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2DA7F787-1243-482D-976E-BEFBC8D06636}"/>
              </a:ext>
            </a:extLst>
          </p:cNvPr>
          <p:cNvCxnSpPr>
            <a:cxnSpLocks/>
          </p:cNvCxnSpPr>
          <p:nvPr/>
        </p:nvCxnSpPr>
        <p:spPr>
          <a:xfrm>
            <a:off x="8837900" y="737910"/>
            <a:ext cx="0" cy="3693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414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3" y="236891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personale- </a:t>
            </a:r>
            <a:r>
              <a:rPr lang="it-IT" sz="3600" i="1" dirty="0"/>
              <a:t>Didattica</a:t>
            </a:r>
            <a:br>
              <a:rPr lang="it-IT" dirty="0"/>
            </a:b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AAA5D3D-F3E1-4669-8D33-2C0D535206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87" t="11162" r="35340" b="15859"/>
          <a:stretch/>
        </p:blipFill>
        <p:spPr>
          <a:xfrm>
            <a:off x="186389" y="797494"/>
            <a:ext cx="6711562" cy="5884693"/>
          </a:xfrm>
          <a:prstGeom prst="rect">
            <a:avLst/>
          </a:prstGeom>
        </p:spPr>
      </p:pic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3422207" y="887239"/>
            <a:ext cx="778598" cy="3892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 flipV="1">
            <a:off x="3807152" y="1364758"/>
            <a:ext cx="359394" cy="3362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848033D-D835-4C9E-B803-1585044ACC97}"/>
              </a:ext>
            </a:extLst>
          </p:cNvPr>
          <p:cNvSpPr txBox="1"/>
          <p:nvPr/>
        </p:nvSpPr>
        <p:spPr>
          <a:xfrm>
            <a:off x="4103530" y="1621131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1441669" y="4612347"/>
            <a:ext cx="1029923" cy="39422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F7F4399-C55E-4170-9FE6-82DAE87825A9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2581028" y="4458660"/>
            <a:ext cx="548230" cy="24703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F078ED-2D75-402B-A931-90E42065C729}"/>
              </a:ext>
            </a:extLst>
          </p:cNvPr>
          <p:cNvSpPr txBox="1"/>
          <p:nvPr/>
        </p:nvSpPr>
        <p:spPr>
          <a:xfrm>
            <a:off x="3129258" y="4273994"/>
            <a:ext cx="35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7EEB3A9-85E2-425A-8841-03CF7821F4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28" t="6414" r="26529" b="42257"/>
          <a:stretch/>
        </p:blipFill>
        <p:spPr>
          <a:xfrm>
            <a:off x="5078120" y="1692999"/>
            <a:ext cx="7028533" cy="4163284"/>
          </a:xfrm>
          <a:prstGeom prst="rect">
            <a:avLst/>
          </a:prstGeom>
        </p:spPr>
      </p:pic>
      <p:sp>
        <p:nvSpPr>
          <p:cNvPr id="18" name="Ovale 17">
            <a:extLst>
              <a:ext uri="{FF2B5EF4-FFF2-40B4-BE49-F238E27FC236}">
                <a16:creationId xmlns:a16="http://schemas.microsoft.com/office/drawing/2014/main" id="{F620548D-7E51-432A-B62B-3BCF34A2BA56}"/>
              </a:ext>
            </a:extLst>
          </p:cNvPr>
          <p:cNvSpPr/>
          <p:nvPr/>
        </p:nvSpPr>
        <p:spPr>
          <a:xfrm>
            <a:off x="5660349" y="3910828"/>
            <a:ext cx="1850159" cy="469267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6969344" y="3537590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372DF85-0988-473B-8D96-A6789720C252}"/>
              </a:ext>
            </a:extLst>
          </p:cNvPr>
          <p:cNvSpPr txBox="1"/>
          <p:nvPr/>
        </p:nvSpPr>
        <p:spPr>
          <a:xfrm>
            <a:off x="7410103" y="3249512"/>
            <a:ext cx="49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3462A055-1B68-49F2-956A-B585C9C32705}"/>
              </a:ext>
            </a:extLst>
          </p:cNvPr>
          <p:cNvSpPr/>
          <p:nvPr/>
        </p:nvSpPr>
        <p:spPr>
          <a:xfrm>
            <a:off x="5439814" y="5211484"/>
            <a:ext cx="1200684" cy="323966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961D53D3-ABA0-45CC-85E5-A3180F53EA12}"/>
              </a:ext>
            </a:extLst>
          </p:cNvPr>
          <p:cNvSpPr txBox="1"/>
          <p:nvPr/>
        </p:nvSpPr>
        <p:spPr>
          <a:xfrm>
            <a:off x="7476891" y="5119446"/>
            <a:ext cx="398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02B17FA7-7F87-44A1-8E21-F0A67D758C57}"/>
              </a:ext>
            </a:extLst>
          </p:cNvPr>
          <p:cNvCxnSpPr>
            <a:cxnSpLocks/>
          </p:cNvCxnSpPr>
          <p:nvPr/>
        </p:nvCxnSpPr>
        <p:spPr>
          <a:xfrm flipH="1">
            <a:off x="6764781" y="5354075"/>
            <a:ext cx="63031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161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7076" y="166705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personale- </a:t>
            </a:r>
            <a:r>
              <a:rPr lang="it-IT" sz="3600" i="1" dirty="0"/>
              <a:t>Programma didattico</a:t>
            </a:r>
            <a:br>
              <a:rPr lang="it-IT" dirty="0"/>
            </a:br>
            <a:endParaRPr lang="it-IT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1441669" y="4612347"/>
            <a:ext cx="1029923" cy="39422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F7F4399-C55E-4170-9FE6-82DAE87825A9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2581028" y="4458660"/>
            <a:ext cx="548230" cy="24703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F078ED-2D75-402B-A931-90E42065C729}"/>
              </a:ext>
            </a:extLst>
          </p:cNvPr>
          <p:cNvSpPr txBox="1"/>
          <p:nvPr/>
        </p:nvSpPr>
        <p:spPr>
          <a:xfrm>
            <a:off x="3129258" y="4273994"/>
            <a:ext cx="35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A818A53-5F34-4724-86DA-F547C423A2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69" t="11004" r="48421" b="6149"/>
          <a:stretch/>
        </p:blipFill>
        <p:spPr>
          <a:xfrm>
            <a:off x="141908" y="478579"/>
            <a:ext cx="3346743" cy="6379421"/>
          </a:xfrm>
          <a:prstGeom prst="rect">
            <a:avLst/>
          </a:prstGeom>
        </p:spPr>
      </p:pic>
      <p:sp>
        <p:nvSpPr>
          <p:cNvPr id="22" name="Ovale 21">
            <a:extLst>
              <a:ext uri="{FF2B5EF4-FFF2-40B4-BE49-F238E27FC236}">
                <a16:creationId xmlns:a16="http://schemas.microsoft.com/office/drawing/2014/main" id="{3462A055-1B68-49F2-956A-B585C9C32705}"/>
              </a:ext>
            </a:extLst>
          </p:cNvPr>
          <p:cNvSpPr/>
          <p:nvPr/>
        </p:nvSpPr>
        <p:spPr>
          <a:xfrm>
            <a:off x="485047" y="563273"/>
            <a:ext cx="1200684" cy="323966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8A006028-8D28-42AA-8F7F-348466E92309}"/>
              </a:ext>
            </a:extLst>
          </p:cNvPr>
          <p:cNvSpPr/>
          <p:nvPr/>
        </p:nvSpPr>
        <p:spPr>
          <a:xfrm>
            <a:off x="485048" y="5936522"/>
            <a:ext cx="2444584" cy="39422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543A0C3F-1360-4304-BD34-350841F66EC4}"/>
              </a:ext>
            </a:extLst>
          </p:cNvPr>
          <p:cNvSpPr/>
          <p:nvPr/>
        </p:nvSpPr>
        <p:spPr>
          <a:xfrm>
            <a:off x="470252" y="5440085"/>
            <a:ext cx="1200684" cy="323966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2323DE5D-CE94-4FC1-B432-0D96924A6735}"/>
              </a:ext>
            </a:extLst>
          </p:cNvPr>
          <p:cNvSpPr/>
          <p:nvPr/>
        </p:nvSpPr>
        <p:spPr>
          <a:xfrm>
            <a:off x="442138" y="6534918"/>
            <a:ext cx="2292184" cy="285577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egnaposto contenuto 2">
            <a:extLst>
              <a:ext uri="{FF2B5EF4-FFF2-40B4-BE49-F238E27FC236}">
                <a16:creationId xmlns:a16="http://schemas.microsoft.com/office/drawing/2014/main" id="{BDF33FBE-09AE-4390-B1AE-8FAE9CB7A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8087" y="1062209"/>
            <a:ext cx="845200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200" dirty="0"/>
              <a:t>Compilare ogni sezione del Programma Didattico </a:t>
            </a:r>
          </a:p>
          <a:p>
            <a:pPr marL="0" indent="0">
              <a:buNone/>
            </a:pPr>
            <a:r>
              <a:rPr lang="it-IT" sz="2200" dirty="0"/>
              <a:t>(anche in </a:t>
            </a:r>
            <a:r>
              <a:rPr lang="it-IT" sz="2200" u="sng" dirty="0"/>
              <a:t>lingua Inglese</a:t>
            </a:r>
            <a:r>
              <a:rPr lang="it-IT" sz="2200" dirty="0"/>
              <a:t>):</a:t>
            </a:r>
          </a:p>
          <a:p>
            <a:pPr marL="0" indent="0">
              <a:buNone/>
            </a:pPr>
            <a:endParaRPr lang="it-IT" sz="2200" dirty="0"/>
          </a:p>
          <a:p>
            <a:r>
              <a:rPr lang="it-IT" sz="2200" dirty="0"/>
              <a:t>Conoscenze e abilita da conseguire;</a:t>
            </a:r>
          </a:p>
          <a:p>
            <a:r>
              <a:rPr lang="it-IT" sz="2200" dirty="0"/>
              <a:t>Contenuti;</a:t>
            </a:r>
          </a:p>
          <a:p>
            <a:r>
              <a:rPr lang="it-IT" sz="2200" dirty="0"/>
              <a:t>Testi/ Bibliografia;</a:t>
            </a:r>
          </a:p>
          <a:p>
            <a:r>
              <a:rPr lang="it-IT" sz="2200" dirty="0"/>
              <a:t>Metodi Didattici;</a:t>
            </a:r>
          </a:p>
          <a:p>
            <a:r>
              <a:rPr lang="it-IT" sz="2200" dirty="0"/>
              <a:t>Modalità di verifica e valutazione dell’apprendimento;</a:t>
            </a:r>
          </a:p>
          <a:p>
            <a:r>
              <a:rPr lang="it-IT" sz="2200" dirty="0"/>
              <a:t>Strumenti a supporto della didattica.</a:t>
            </a:r>
          </a:p>
          <a:p>
            <a:endParaRPr lang="it-IT" sz="1800" dirty="0"/>
          </a:p>
          <a:p>
            <a:endParaRPr lang="it-IT" sz="1800" dirty="0"/>
          </a:p>
          <a:p>
            <a:pPr marL="0" indent="0">
              <a:buNone/>
            </a:pPr>
            <a:endParaRPr lang="it-IT" sz="1800" dirty="0"/>
          </a:p>
          <a:p>
            <a:pPr>
              <a:buFontTx/>
              <a:buChar char="-"/>
            </a:pP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4101825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3" y="236891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personale- </a:t>
            </a:r>
            <a:r>
              <a:rPr lang="it-IT" sz="3600" i="1" dirty="0"/>
              <a:t>Didattica</a:t>
            </a:r>
            <a:br>
              <a:rPr lang="it-IT" dirty="0"/>
            </a:b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AAA5D3D-F3E1-4669-8D33-2C0D535206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87" t="11162" r="35340" b="15859"/>
          <a:stretch/>
        </p:blipFill>
        <p:spPr>
          <a:xfrm>
            <a:off x="186388" y="797494"/>
            <a:ext cx="6819595" cy="5884693"/>
          </a:xfrm>
          <a:prstGeom prst="rect">
            <a:avLst/>
          </a:prstGeom>
        </p:spPr>
      </p:pic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3422207" y="887239"/>
            <a:ext cx="778598" cy="3892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 flipV="1">
            <a:off x="3807152" y="1364758"/>
            <a:ext cx="359394" cy="3362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848033D-D835-4C9E-B803-1585044ACC97}"/>
              </a:ext>
            </a:extLst>
          </p:cNvPr>
          <p:cNvSpPr txBox="1"/>
          <p:nvPr/>
        </p:nvSpPr>
        <p:spPr>
          <a:xfrm>
            <a:off x="4103530" y="1621131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1441669" y="4612347"/>
            <a:ext cx="1029923" cy="39422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F7F4399-C55E-4170-9FE6-82DAE87825A9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2581028" y="4458660"/>
            <a:ext cx="548230" cy="24703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F078ED-2D75-402B-A931-90E42065C729}"/>
              </a:ext>
            </a:extLst>
          </p:cNvPr>
          <p:cNvSpPr txBox="1"/>
          <p:nvPr/>
        </p:nvSpPr>
        <p:spPr>
          <a:xfrm>
            <a:off x="3129258" y="4273994"/>
            <a:ext cx="35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F620548D-7E51-432A-B62B-3BCF34A2BA56}"/>
              </a:ext>
            </a:extLst>
          </p:cNvPr>
          <p:cNvSpPr/>
          <p:nvPr/>
        </p:nvSpPr>
        <p:spPr>
          <a:xfrm>
            <a:off x="3014804" y="6183516"/>
            <a:ext cx="1665838" cy="469267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4811622" y="6048880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372DF85-0988-473B-8D96-A6789720C252}"/>
              </a:ext>
            </a:extLst>
          </p:cNvPr>
          <p:cNvSpPr txBox="1"/>
          <p:nvPr/>
        </p:nvSpPr>
        <p:spPr>
          <a:xfrm>
            <a:off x="5306093" y="5859550"/>
            <a:ext cx="49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6A83E90-D933-40DD-982A-DA6C5E819E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41" t="10561" r="36601" b="22347"/>
          <a:stretch/>
        </p:blipFill>
        <p:spPr>
          <a:xfrm>
            <a:off x="6100228" y="1582345"/>
            <a:ext cx="5493376" cy="4601171"/>
          </a:xfrm>
          <a:prstGeom prst="rect">
            <a:avLst/>
          </a:prstGeom>
        </p:spPr>
      </p:pic>
      <p:sp>
        <p:nvSpPr>
          <p:cNvPr id="22" name="Ovale 21">
            <a:extLst>
              <a:ext uri="{FF2B5EF4-FFF2-40B4-BE49-F238E27FC236}">
                <a16:creationId xmlns:a16="http://schemas.microsoft.com/office/drawing/2014/main" id="{3462A055-1B68-49F2-956A-B585C9C32705}"/>
              </a:ext>
            </a:extLst>
          </p:cNvPr>
          <p:cNvSpPr/>
          <p:nvPr/>
        </p:nvSpPr>
        <p:spPr>
          <a:xfrm>
            <a:off x="6744832" y="5859551"/>
            <a:ext cx="1499399" cy="323966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961D53D3-ABA0-45CC-85E5-A3180F53EA12}"/>
              </a:ext>
            </a:extLst>
          </p:cNvPr>
          <p:cNvSpPr txBox="1"/>
          <p:nvPr/>
        </p:nvSpPr>
        <p:spPr>
          <a:xfrm>
            <a:off x="9279061" y="5767513"/>
            <a:ext cx="49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02B17FA7-7F87-44A1-8E21-F0A67D758C57}"/>
              </a:ext>
            </a:extLst>
          </p:cNvPr>
          <p:cNvCxnSpPr>
            <a:cxnSpLocks/>
          </p:cNvCxnSpPr>
          <p:nvPr/>
        </p:nvCxnSpPr>
        <p:spPr>
          <a:xfrm flipH="1">
            <a:off x="8414820" y="6002142"/>
            <a:ext cx="78350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07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43" y="315498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personale- </a:t>
            </a:r>
            <a:r>
              <a:rPr lang="it-IT" sz="3600" i="1" dirty="0"/>
              <a:t>Virtuale</a:t>
            </a:r>
            <a:br>
              <a:rPr lang="it-IT" dirty="0"/>
            </a:br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F078ED-2D75-402B-A931-90E42065C729}"/>
              </a:ext>
            </a:extLst>
          </p:cNvPr>
          <p:cNvSpPr txBox="1"/>
          <p:nvPr/>
        </p:nvSpPr>
        <p:spPr>
          <a:xfrm>
            <a:off x="4414494" y="1449756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3977349" y="1712048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848033D-D835-4C9E-B803-1585044ACC97}"/>
              </a:ext>
            </a:extLst>
          </p:cNvPr>
          <p:cNvSpPr txBox="1"/>
          <p:nvPr/>
        </p:nvSpPr>
        <p:spPr>
          <a:xfrm>
            <a:off x="2898716" y="162804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A153335-7B31-49BC-99AA-3B3DE1F840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014" t="8784" r="7469" b="58705"/>
          <a:stretch/>
        </p:blipFill>
        <p:spPr>
          <a:xfrm>
            <a:off x="35507" y="770610"/>
            <a:ext cx="2501363" cy="2229567"/>
          </a:xfrm>
          <a:prstGeom prst="rect">
            <a:avLst/>
          </a:prstGeom>
        </p:spPr>
      </p:pic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124285" y="2123534"/>
            <a:ext cx="2233825" cy="584156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>
            <a:off x="2394826" y="1938659"/>
            <a:ext cx="497148" cy="3511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AC8A29B0-58B0-4974-B210-6397F1F62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49" r="22042" b="23739"/>
          <a:stretch/>
        </p:blipFill>
        <p:spPr>
          <a:xfrm>
            <a:off x="2687297" y="2131974"/>
            <a:ext cx="9504703" cy="4760272"/>
          </a:xfrm>
          <a:prstGeom prst="rect">
            <a:avLst/>
          </a:prstGeom>
        </p:spPr>
      </p:pic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3165884" y="2098203"/>
            <a:ext cx="1145382" cy="3948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5295557" y="4808453"/>
            <a:ext cx="2144091" cy="42978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F7F4399-C55E-4170-9FE6-82DAE87825A9}"/>
              </a:ext>
            </a:extLst>
          </p:cNvPr>
          <p:cNvCxnSpPr>
            <a:cxnSpLocks/>
          </p:cNvCxnSpPr>
          <p:nvPr/>
        </p:nvCxnSpPr>
        <p:spPr>
          <a:xfrm flipH="1">
            <a:off x="7191073" y="4223831"/>
            <a:ext cx="497149" cy="5592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372DF85-0988-473B-8D96-A6789720C252}"/>
              </a:ext>
            </a:extLst>
          </p:cNvPr>
          <p:cNvSpPr txBox="1"/>
          <p:nvPr/>
        </p:nvSpPr>
        <p:spPr>
          <a:xfrm>
            <a:off x="7688222" y="3942508"/>
            <a:ext cx="49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6159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76" y="328541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personale- </a:t>
            </a:r>
            <a:r>
              <a:rPr lang="it-IT" sz="3600" i="1" dirty="0"/>
              <a:t>Virtuale</a:t>
            </a:r>
            <a:br>
              <a:rPr lang="it-IT" dirty="0"/>
            </a:b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848033D-D835-4C9E-B803-1585044ACC97}"/>
              </a:ext>
            </a:extLst>
          </p:cNvPr>
          <p:cNvSpPr txBox="1"/>
          <p:nvPr/>
        </p:nvSpPr>
        <p:spPr>
          <a:xfrm>
            <a:off x="9042058" y="31549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F7F4399-C55E-4170-9FE6-82DAE87825A9}"/>
              </a:ext>
            </a:extLst>
          </p:cNvPr>
          <p:cNvCxnSpPr>
            <a:cxnSpLocks/>
          </p:cNvCxnSpPr>
          <p:nvPr/>
        </p:nvCxnSpPr>
        <p:spPr>
          <a:xfrm>
            <a:off x="9345093" y="625701"/>
            <a:ext cx="482491" cy="2709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E420B7D6-2FCE-496A-83DE-8032A0A061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25" b="9514"/>
          <a:stretch/>
        </p:blipFill>
        <p:spPr>
          <a:xfrm>
            <a:off x="62144" y="964411"/>
            <a:ext cx="12192000" cy="5778617"/>
          </a:xfrm>
          <a:prstGeom prst="rect">
            <a:avLst/>
          </a:prstGeom>
        </p:spPr>
      </p:pic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10845275" y="961800"/>
            <a:ext cx="1210601" cy="46869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EDC51A4-D260-4DD0-A867-51107E054150}"/>
              </a:ext>
            </a:extLst>
          </p:cNvPr>
          <p:cNvSpPr txBox="1"/>
          <p:nvPr/>
        </p:nvSpPr>
        <p:spPr>
          <a:xfrm>
            <a:off x="9401452" y="315498"/>
            <a:ext cx="267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Attivare </a:t>
            </a:r>
            <a:r>
              <a:rPr lang="it-IT" i="1" dirty="0"/>
              <a:t>Modalità modifica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CFA8640C-D739-47D7-A4B4-40183D83DD73}"/>
              </a:ext>
            </a:extLst>
          </p:cNvPr>
          <p:cNvSpPr/>
          <p:nvPr/>
        </p:nvSpPr>
        <p:spPr>
          <a:xfrm>
            <a:off x="10669201" y="5295583"/>
            <a:ext cx="1210601" cy="46869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B9248DB-758D-4B43-BA36-716334B0B5A0}"/>
              </a:ext>
            </a:extLst>
          </p:cNvPr>
          <p:cNvSpPr txBox="1"/>
          <p:nvPr/>
        </p:nvSpPr>
        <p:spPr>
          <a:xfrm>
            <a:off x="7899589" y="5041056"/>
            <a:ext cx="2216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/>
              <a:t>Attivare questa funzione</a:t>
            </a:r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684F10AB-1866-4792-A5BC-D384FFC7A73B}"/>
              </a:ext>
            </a:extLst>
          </p:cNvPr>
          <p:cNvCxnSpPr>
            <a:cxnSpLocks/>
          </p:cNvCxnSpPr>
          <p:nvPr/>
        </p:nvCxnSpPr>
        <p:spPr>
          <a:xfrm>
            <a:off x="10078734" y="5258985"/>
            <a:ext cx="482491" cy="2709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297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43" y="315498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personale- </a:t>
            </a:r>
            <a:r>
              <a:rPr lang="it-IT" sz="3600" i="1" u="sng" dirty="0"/>
              <a:t>Aula Virtuale</a:t>
            </a:r>
            <a:br>
              <a:rPr lang="it-IT" dirty="0"/>
            </a:br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F078ED-2D75-402B-A931-90E42065C729}"/>
              </a:ext>
            </a:extLst>
          </p:cNvPr>
          <p:cNvSpPr txBox="1"/>
          <p:nvPr/>
        </p:nvSpPr>
        <p:spPr>
          <a:xfrm>
            <a:off x="4414494" y="1449756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3977349" y="1712048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848033D-D835-4C9E-B803-1585044ACC97}"/>
              </a:ext>
            </a:extLst>
          </p:cNvPr>
          <p:cNvSpPr txBox="1"/>
          <p:nvPr/>
        </p:nvSpPr>
        <p:spPr>
          <a:xfrm>
            <a:off x="2898716" y="162804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>
            <a:off x="2394826" y="1938659"/>
            <a:ext cx="497148" cy="3511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AC8A29B0-58B0-4974-B210-6397F1F622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49" r="22042" b="23739"/>
          <a:stretch/>
        </p:blipFill>
        <p:spPr>
          <a:xfrm>
            <a:off x="391590" y="1027454"/>
            <a:ext cx="9911529" cy="4964024"/>
          </a:xfrm>
          <a:prstGeom prst="rect">
            <a:avLst/>
          </a:prstGeom>
        </p:spPr>
      </p:pic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921122" y="1019135"/>
            <a:ext cx="1111865" cy="40089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8560702" y="5561697"/>
            <a:ext cx="2144091" cy="42978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F7F4399-C55E-4170-9FE6-82DAE87825A9}"/>
              </a:ext>
            </a:extLst>
          </p:cNvPr>
          <p:cNvCxnSpPr>
            <a:cxnSpLocks/>
          </p:cNvCxnSpPr>
          <p:nvPr/>
        </p:nvCxnSpPr>
        <p:spPr>
          <a:xfrm flipH="1">
            <a:off x="10006807" y="4926073"/>
            <a:ext cx="497149" cy="5592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918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512607-78CF-4A8A-AAD3-78A7700D8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4" y="949911"/>
            <a:ext cx="10768614" cy="5227052"/>
          </a:xfrm>
        </p:spPr>
        <p:txBody>
          <a:bodyPr>
            <a:normAutofit/>
          </a:bodyPr>
          <a:lstStyle/>
          <a:p>
            <a:r>
              <a:rPr lang="it-IT" b="1" dirty="0"/>
              <a:t>Finalità del documento:</a:t>
            </a:r>
            <a:r>
              <a:rPr lang="it-IT" dirty="0"/>
              <a:t> Il presente documento ha l’obiettivo di fornire una guida chiara e dettagliata per il nuovo docente, illustrando le azioni da compiere, i doveri da ottemperare e le informazioni necessarie da acquisire prima dell’inizio dell’attività didattica presso il </a:t>
            </a:r>
            <a:r>
              <a:rPr lang="it-IT" dirty="0" err="1"/>
              <a:t>CdL</a:t>
            </a:r>
            <a:r>
              <a:rPr lang="it-IT" dirty="0"/>
              <a:t> Ostetrica.</a:t>
            </a:r>
          </a:p>
          <a:p>
            <a:endParaRPr lang="it-IT" dirty="0"/>
          </a:p>
          <a:p>
            <a:r>
              <a:rPr lang="it-IT" dirty="0"/>
              <a:t>L’intento è di rendere il processo di avvio dell’attività di docenza il più fluido e semplice possibile, affinché il docente possa concentrarsi pienamente sull’insegnamento e sulla sua attività accademica. Seguendo passo dopo passo le istruzioni contenute nel presente documento, il docente avrà tutte le informazioni e le indicazioni necessarie ad adempiere agli obblighi amministrativi e burocratici previsti dall’</a:t>
            </a:r>
            <a:r>
              <a:rPr lang="it-IT" dirty="0" err="1"/>
              <a:t>UniBo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4298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72" y="410245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personale- </a:t>
            </a:r>
            <a:r>
              <a:rPr lang="it-IT" sz="3600" i="1" u="sng" dirty="0"/>
              <a:t>Aula Virtuale</a:t>
            </a:r>
            <a:br>
              <a:rPr lang="it-IT" dirty="0"/>
            </a:b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9EA8B1D-70D6-40FB-9B56-8D8574700E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39" r="22087" b="6019"/>
          <a:stretch/>
        </p:blipFill>
        <p:spPr>
          <a:xfrm>
            <a:off x="46061" y="761098"/>
            <a:ext cx="9781520" cy="5921406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5639949" y="3937084"/>
            <a:ext cx="2144091" cy="42978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6723158" y="3244365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B7A506D-CAC2-431C-A5C3-B3B2374B545E}"/>
              </a:ext>
            </a:extLst>
          </p:cNvPr>
          <p:cNvSpPr txBox="1"/>
          <p:nvPr/>
        </p:nvSpPr>
        <p:spPr>
          <a:xfrm>
            <a:off x="9822033" y="3286240"/>
            <a:ext cx="23239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dirty="0"/>
              <a:t>Ricordarsi di attivare</a:t>
            </a:r>
          </a:p>
          <a:p>
            <a:pPr algn="ctr"/>
            <a:r>
              <a:rPr lang="it-IT" sz="2000" dirty="0"/>
              <a:t>Aula Virtuale </a:t>
            </a:r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9827581" y="2752078"/>
            <a:ext cx="2318358" cy="161478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498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72" y="241564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- </a:t>
            </a:r>
            <a:r>
              <a:rPr lang="it-IT" sz="3600" i="1" u="sng" dirty="0" err="1"/>
              <a:t>AlmaRegistri</a:t>
            </a:r>
            <a:br>
              <a:rPr lang="it-IT" dirty="0"/>
            </a:b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B7A506D-CAC2-431C-A5C3-B3B2374B545E}"/>
              </a:ext>
            </a:extLst>
          </p:cNvPr>
          <p:cNvSpPr txBox="1"/>
          <p:nvPr/>
        </p:nvSpPr>
        <p:spPr>
          <a:xfrm>
            <a:off x="159798" y="869426"/>
            <a:ext cx="12032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Ricordarsi di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registrare le lezioni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nell’applicativo </a:t>
            </a:r>
            <a:r>
              <a:rPr kumimoji="0" lang="it-IT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AlmaRegistri</a:t>
            </a:r>
            <a:endParaRPr kumimoji="0" lang="it-IT" sz="20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72A3F89-30CE-4BAC-9BBE-6342C60161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26" t="10227" r="15534" b="9256"/>
          <a:stretch/>
        </p:blipFill>
        <p:spPr>
          <a:xfrm>
            <a:off x="159798" y="1269536"/>
            <a:ext cx="8673483" cy="5521911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97655" y="3698368"/>
            <a:ext cx="2144091" cy="42978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1689519" y="1774477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DA23A46D-7E1C-4894-A449-3C134FF59CC8}"/>
              </a:ext>
            </a:extLst>
          </p:cNvPr>
          <p:cNvSpPr/>
          <p:nvPr/>
        </p:nvSpPr>
        <p:spPr>
          <a:xfrm>
            <a:off x="2416211" y="4516591"/>
            <a:ext cx="2144091" cy="42978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926BAD-E092-4DA5-A1F6-8E160A63AB49}"/>
              </a:ext>
            </a:extLst>
          </p:cNvPr>
          <p:cNvSpPr txBox="1"/>
          <p:nvPr/>
        </p:nvSpPr>
        <p:spPr>
          <a:xfrm>
            <a:off x="8957569" y="1535837"/>
            <a:ext cx="307463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prstClr val="black"/>
                </a:solidFill>
              </a:rPr>
              <a:t>1. </a:t>
            </a:r>
            <a:r>
              <a:rPr lang="it-IT" dirty="0">
                <a:solidFill>
                  <a:prstClr val="black"/>
                </a:solidFill>
              </a:rPr>
              <a:t>Andare sul sito </a:t>
            </a:r>
            <a:r>
              <a:rPr lang="it-IT" dirty="0" err="1">
                <a:solidFill>
                  <a:prstClr val="black"/>
                </a:solidFill>
              </a:rPr>
              <a:t>UniBo</a:t>
            </a:r>
            <a:r>
              <a:rPr lang="it-IT" dirty="0">
                <a:solidFill>
                  <a:prstClr val="black"/>
                </a:solidFill>
              </a:rPr>
              <a:t> «il mio portale»</a:t>
            </a:r>
            <a:endParaRPr lang="it-IT" dirty="0"/>
          </a:p>
          <a:p>
            <a:endParaRPr lang="it-IT" dirty="0"/>
          </a:p>
          <a:p>
            <a:r>
              <a:rPr lang="it-IT" dirty="0"/>
              <a:t>2. Nel menù a sinistra cliccare la sezione «Applicativi e servizi online»</a:t>
            </a:r>
          </a:p>
          <a:p>
            <a:endParaRPr lang="it-IT" dirty="0"/>
          </a:p>
          <a:p>
            <a:r>
              <a:rPr lang="it-IT" dirty="0"/>
              <a:t>3. Cliccare sul link «</a:t>
            </a:r>
            <a:r>
              <a:rPr lang="it-IT" dirty="0" err="1"/>
              <a:t>AlmaRegistri</a:t>
            </a:r>
            <a:r>
              <a:rPr lang="it-IT" dirty="0"/>
              <a:t>- Registri delle lezioni»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D5D0866-33B0-4F8F-ACA8-FEEFAE78C4D6}"/>
              </a:ext>
            </a:extLst>
          </p:cNvPr>
          <p:cNvSpPr txBox="1"/>
          <p:nvPr/>
        </p:nvSpPr>
        <p:spPr>
          <a:xfrm>
            <a:off x="1611433" y="320962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08479E2-5A75-4939-830D-AA177D7C870D}"/>
              </a:ext>
            </a:extLst>
          </p:cNvPr>
          <p:cNvSpPr txBox="1"/>
          <p:nvPr/>
        </p:nvSpPr>
        <p:spPr>
          <a:xfrm>
            <a:off x="2243227" y="1373421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F550925-BC1B-42BD-8C9A-387F32E6B71A}"/>
              </a:ext>
            </a:extLst>
          </p:cNvPr>
          <p:cNvSpPr txBox="1"/>
          <p:nvPr/>
        </p:nvSpPr>
        <p:spPr>
          <a:xfrm>
            <a:off x="4711224" y="4365197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74553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72" y="241564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Gestione sito web - </a:t>
            </a:r>
            <a:r>
              <a:rPr lang="it-IT" sz="3600" i="1" u="sng" dirty="0" err="1"/>
              <a:t>AlmaRegistri</a:t>
            </a:r>
            <a:br>
              <a:rPr lang="it-IT" dirty="0"/>
            </a:b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926BAD-E092-4DA5-A1F6-8E160A63AB49}"/>
              </a:ext>
            </a:extLst>
          </p:cNvPr>
          <p:cNvSpPr txBox="1"/>
          <p:nvPr/>
        </p:nvSpPr>
        <p:spPr>
          <a:xfrm>
            <a:off x="8575182" y="600546"/>
            <a:ext cx="307463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Cliccare sull’Insegnamento della lezione che vogliamo registrare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Compilare 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Data e ora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Argomenti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Durata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Presenza/distanza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Luogo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Tenuta da altri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</a:rPr>
              <a:t>3. Cliccare Salva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ED1D0EC-438D-4DE2-8183-489DE4697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11" r="38544" b="46924"/>
          <a:stretch/>
        </p:blipFill>
        <p:spPr>
          <a:xfrm>
            <a:off x="103025" y="689316"/>
            <a:ext cx="7788843" cy="3326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4CE0432-C962-4FE0-8764-FB6FCACA55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11" t="15744" r="1311" b="53527"/>
          <a:stretch/>
        </p:blipFill>
        <p:spPr>
          <a:xfrm>
            <a:off x="168559" y="4414748"/>
            <a:ext cx="11987209" cy="2375026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08479E2-5A75-4939-830D-AA177D7C870D}"/>
              </a:ext>
            </a:extLst>
          </p:cNvPr>
          <p:cNvSpPr txBox="1"/>
          <p:nvPr/>
        </p:nvSpPr>
        <p:spPr>
          <a:xfrm>
            <a:off x="4977570" y="1385485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1385676" y="1824943"/>
            <a:ext cx="5538907" cy="48325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5359121" y="1200850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D5D0866-33B0-4F8F-ACA8-FEEFAE78C4D6}"/>
              </a:ext>
            </a:extLst>
          </p:cNvPr>
          <p:cNvSpPr txBox="1"/>
          <p:nvPr/>
        </p:nvSpPr>
        <p:spPr>
          <a:xfrm rot="10649311" flipV="1">
            <a:off x="899474" y="5119041"/>
            <a:ext cx="478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DA23A46D-7E1C-4894-A449-3C134FF59CC8}"/>
              </a:ext>
            </a:extLst>
          </p:cNvPr>
          <p:cNvSpPr/>
          <p:nvPr/>
        </p:nvSpPr>
        <p:spPr>
          <a:xfrm>
            <a:off x="11833934" y="5890514"/>
            <a:ext cx="284661" cy="36694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F550925-BC1B-42BD-8C9A-387F32E6B71A}"/>
              </a:ext>
            </a:extLst>
          </p:cNvPr>
          <p:cNvSpPr txBox="1"/>
          <p:nvPr/>
        </p:nvSpPr>
        <p:spPr>
          <a:xfrm>
            <a:off x="11514346" y="5613964"/>
            <a:ext cx="452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</a:t>
            </a: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77B7276C-A1AF-4A04-85C5-DBDD21A6009E}"/>
              </a:ext>
            </a:extLst>
          </p:cNvPr>
          <p:cNvCxnSpPr>
            <a:cxnSpLocks/>
          </p:cNvCxnSpPr>
          <p:nvPr/>
        </p:nvCxnSpPr>
        <p:spPr>
          <a:xfrm flipH="1">
            <a:off x="2386581" y="4995353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AF940E44-F2EA-49B3-AADC-B8973556F5BF}"/>
              </a:ext>
            </a:extLst>
          </p:cNvPr>
          <p:cNvCxnSpPr>
            <a:cxnSpLocks/>
          </p:cNvCxnSpPr>
          <p:nvPr/>
        </p:nvCxnSpPr>
        <p:spPr>
          <a:xfrm flipH="1">
            <a:off x="9946770" y="4971004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23A976CF-4F9F-44DE-AFA7-558B41FAD6B8}"/>
              </a:ext>
            </a:extLst>
          </p:cNvPr>
          <p:cNvCxnSpPr>
            <a:cxnSpLocks/>
          </p:cNvCxnSpPr>
          <p:nvPr/>
        </p:nvCxnSpPr>
        <p:spPr>
          <a:xfrm flipH="1">
            <a:off x="10980885" y="4924103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BA1E2EF5-B6A6-4368-9BF0-0BA14A25F7D5}"/>
              </a:ext>
            </a:extLst>
          </p:cNvPr>
          <p:cNvCxnSpPr>
            <a:cxnSpLocks/>
          </p:cNvCxnSpPr>
          <p:nvPr/>
        </p:nvCxnSpPr>
        <p:spPr>
          <a:xfrm flipH="1">
            <a:off x="6597003" y="4901774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275B7FB7-0D9F-469E-8C3A-9550ABE10346}"/>
              </a:ext>
            </a:extLst>
          </p:cNvPr>
          <p:cNvCxnSpPr>
            <a:cxnSpLocks/>
          </p:cNvCxnSpPr>
          <p:nvPr/>
        </p:nvCxnSpPr>
        <p:spPr>
          <a:xfrm flipH="1">
            <a:off x="8344362" y="4924102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01C9C292-C7D6-499C-9C38-422739C5500F}"/>
              </a:ext>
            </a:extLst>
          </p:cNvPr>
          <p:cNvCxnSpPr>
            <a:cxnSpLocks/>
          </p:cNvCxnSpPr>
          <p:nvPr/>
        </p:nvCxnSpPr>
        <p:spPr>
          <a:xfrm flipH="1">
            <a:off x="4691229" y="4955008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802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9F29DD3-5125-4E37-83BA-1EA52F07CA58}"/>
              </a:ext>
            </a:extLst>
          </p:cNvPr>
          <p:cNvSpPr txBox="1"/>
          <p:nvPr/>
        </p:nvSpPr>
        <p:spPr>
          <a:xfrm>
            <a:off x="346226" y="984859"/>
            <a:ext cx="501588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 protocollo n. 0016573 del 12/12/2024 è stato registrato il decreto d’urgenza della Coordinatrice per l’approvazione delle commissioni d’esame dei corsi Integrati.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docenti del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CdL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hanno ricevuto questa comunicazione tramite mail in data 13/12/2024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Consultando il decreto, ogni docente può verificare il proprio ruolo nelle commissioni e identificare il responsabile didattico per ciascun insegnamento (verbalizzante).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procedere con la registrazione delle commissioni sull'applicativo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AlmaEsami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 invita a inserire la data del 12/12/2024.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4FAA22D-2DCC-48FB-AE9F-031DB0BA987E}"/>
              </a:ext>
            </a:extLst>
          </p:cNvPr>
          <p:cNvSpPr txBox="1"/>
          <p:nvPr/>
        </p:nvSpPr>
        <p:spPr>
          <a:xfrm>
            <a:off x="1233996" y="461639"/>
            <a:ext cx="8606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BD2B0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Commissioni verbalizzanti Corsi Integrati- </a:t>
            </a: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D2B0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AlmaEsami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BD2B0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5303863-F672-4CF8-B887-90B1190430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73" t="2977" r="15461" b="31004"/>
          <a:stretch/>
        </p:blipFill>
        <p:spPr>
          <a:xfrm>
            <a:off x="5362108" y="1734093"/>
            <a:ext cx="6773663" cy="3752307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08EA93A7-6163-49CB-8598-70B732D750D3}"/>
              </a:ext>
            </a:extLst>
          </p:cNvPr>
          <p:cNvSpPr/>
          <p:nvPr/>
        </p:nvSpPr>
        <p:spPr>
          <a:xfrm>
            <a:off x="10218198" y="2317073"/>
            <a:ext cx="1020932" cy="42612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636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53499E5-28E5-4EAA-A472-A403B69355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1440" y="265088"/>
            <a:ext cx="11233149" cy="648071"/>
          </a:xfrm>
        </p:spPr>
        <p:txBody>
          <a:bodyPr/>
          <a:lstStyle/>
          <a:p>
            <a:r>
              <a:rPr lang="it-IT" dirty="0" err="1"/>
              <a:t>AlmaEsami</a:t>
            </a:r>
            <a:r>
              <a:rPr lang="it-IT" dirty="0"/>
              <a:t>- manuale d’istruzioni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8B38FB-AA56-4543-B3BF-4F2AFE4602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1440" y="821724"/>
            <a:ext cx="7951124" cy="276450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Collegarsi alla seguente pagina:   https://starc.unibo.it/docs/ManualeOperativo_AlmaEsami.pdf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07BD1A0-9F51-4310-A08F-0FFFE83908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16" t="19517" r="29927" b="17829"/>
          <a:stretch/>
        </p:blipFill>
        <p:spPr>
          <a:xfrm>
            <a:off x="726799" y="1304153"/>
            <a:ext cx="9686708" cy="538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3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B322347-8B60-4A5B-A05C-DBDCA50B63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05" t="20971" r="19757" b="48738"/>
          <a:stretch/>
        </p:blipFill>
        <p:spPr>
          <a:xfrm>
            <a:off x="231745" y="818672"/>
            <a:ext cx="10875145" cy="2308194"/>
          </a:xfrm>
          <a:prstGeom prst="rect">
            <a:avLst/>
          </a:prstGeom>
        </p:spPr>
      </p:pic>
      <p:sp>
        <p:nvSpPr>
          <p:cNvPr id="5" name="Segnaposto testo 1">
            <a:extLst>
              <a:ext uri="{FF2B5EF4-FFF2-40B4-BE49-F238E27FC236}">
                <a16:creationId xmlns:a16="http://schemas.microsoft.com/office/drawing/2014/main" id="{15266F6A-EEFF-4021-9C69-0A1559061B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721" y="228993"/>
            <a:ext cx="11233150" cy="649288"/>
          </a:xfrm>
        </p:spPr>
        <p:txBody>
          <a:bodyPr/>
          <a:lstStyle/>
          <a:p>
            <a:r>
              <a:rPr lang="it-IT" dirty="0" err="1"/>
              <a:t>AlmaEsami</a:t>
            </a:r>
            <a:r>
              <a:rPr lang="it-IT" dirty="0"/>
              <a:t>- Deleghe/Sostituzioni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D582CEB-7940-4927-B059-19355CA27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90" t="30883" r="1725" b="48807"/>
          <a:stretch/>
        </p:blipFill>
        <p:spPr>
          <a:xfrm>
            <a:off x="0" y="3429000"/>
            <a:ext cx="12029243" cy="1844628"/>
          </a:xfrm>
          <a:prstGeom prst="rect">
            <a:avLst/>
          </a:prstGeom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755521A2-1486-4F2C-B0A5-8932C697707F}"/>
              </a:ext>
            </a:extLst>
          </p:cNvPr>
          <p:cNvSpPr/>
          <p:nvPr/>
        </p:nvSpPr>
        <p:spPr>
          <a:xfrm>
            <a:off x="109138" y="3447106"/>
            <a:ext cx="1076867" cy="31579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49124CA-4286-45B2-844B-369A2953BB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561" r="62209" b="70096"/>
          <a:stretch/>
        </p:blipFill>
        <p:spPr>
          <a:xfrm>
            <a:off x="109138" y="5575762"/>
            <a:ext cx="8174501" cy="77177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1AB9700-57D8-402C-9662-D72CA44C82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2765" y="5102207"/>
            <a:ext cx="571130" cy="35509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D8A91FD-1214-4F14-A3FC-8810A68FD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9214" y="5897779"/>
            <a:ext cx="1837679" cy="36933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F96FD87-2F1C-4D13-A076-966F9C7A7EE5}"/>
              </a:ext>
            </a:extLst>
          </p:cNvPr>
          <p:cNvSpPr txBox="1"/>
          <p:nvPr/>
        </p:nvSpPr>
        <p:spPr>
          <a:xfrm>
            <a:off x="11705361" y="481871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B13D321-1FB3-4056-89BA-5EE64F75D363}"/>
              </a:ext>
            </a:extLst>
          </p:cNvPr>
          <p:cNvSpPr txBox="1"/>
          <p:nvPr/>
        </p:nvSpPr>
        <p:spPr>
          <a:xfrm rot="10800000" flipV="1">
            <a:off x="3962269" y="5623839"/>
            <a:ext cx="478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80AE23A-C6CC-4785-A9BD-E3DCAB5E5A31}"/>
              </a:ext>
            </a:extLst>
          </p:cNvPr>
          <p:cNvSpPr txBox="1"/>
          <p:nvPr/>
        </p:nvSpPr>
        <p:spPr>
          <a:xfrm>
            <a:off x="5546055" y="6081666"/>
            <a:ext cx="66278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/>
              <a:t>Il Docente Delegato potrà accedere alla piattaforma </a:t>
            </a:r>
            <a:r>
              <a:rPr lang="it-IT" sz="1400" b="1" dirty="0" err="1"/>
              <a:t>AlmaRegistri</a:t>
            </a:r>
            <a:r>
              <a:rPr lang="it-IT" sz="1400" b="1" dirty="0"/>
              <a:t> e creare la sua prova.</a:t>
            </a:r>
          </a:p>
          <a:p>
            <a:r>
              <a:rPr lang="it-IT" sz="1400" b="1" dirty="0"/>
              <a:t>Gli esiti e tutte le informazioni possono essere visibile dal Docente Verbalizzante.</a:t>
            </a:r>
          </a:p>
        </p:txBody>
      </p:sp>
    </p:spTree>
    <p:extLst>
      <p:ext uri="{BB962C8B-B14F-4D97-AF65-F5344CB8AC3E}">
        <p14:creationId xmlns:p14="http://schemas.microsoft.com/office/powerpoint/2010/main" val="1249762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C9F71E-D4D2-4BBB-A525-DF279D703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748" y="205327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/>
              <a:t>Foglio firme presenze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E69034-50C4-4EF1-9C9A-749320EFD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089" y="2000835"/>
            <a:ext cx="10515600" cy="4351338"/>
          </a:xfrm>
        </p:spPr>
        <p:txBody>
          <a:bodyPr>
            <a:normAutofit/>
          </a:bodyPr>
          <a:lstStyle/>
          <a:p>
            <a:r>
              <a:rPr lang="it-IT" sz="2400" dirty="0"/>
              <a:t>Ogni Docente riceverà tramite mail dal </a:t>
            </a:r>
          </a:p>
          <a:p>
            <a:pPr marL="0" indent="0">
              <a:buNone/>
            </a:pPr>
            <a:r>
              <a:rPr lang="it-IT" sz="2400" dirty="0" err="1"/>
              <a:t>CdL</a:t>
            </a:r>
            <a:r>
              <a:rPr lang="it-IT" sz="2400" dirty="0"/>
              <a:t>, prima dell’inizio delle lezioni, il foglio </a:t>
            </a:r>
          </a:p>
          <a:p>
            <a:pPr marL="0" indent="0">
              <a:buNone/>
            </a:pPr>
            <a:r>
              <a:rPr lang="it-IT" sz="2400" dirty="0"/>
              <a:t>presenze con l’elenco degli/delle  </a:t>
            </a:r>
            <a:r>
              <a:rPr lang="it-IT" sz="2400" dirty="0" err="1"/>
              <a:t>student</a:t>
            </a:r>
            <a:r>
              <a:rPr lang="it-IT" sz="2400" dirty="0"/>
              <a:t>*.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Sarà cura del Docente verificare la frequenza</a:t>
            </a:r>
          </a:p>
          <a:p>
            <a:pPr marL="0" indent="0">
              <a:buNone/>
            </a:pPr>
            <a:r>
              <a:rPr lang="it-IT" sz="2400" dirty="0"/>
              <a:t> del 75% del totale delle ore di lezione </a:t>
            </a:r>
          </a:p>
          <a:p>
            <a:pPr marL="0" indent="0">
              <a:buNone/>
            </a:pPr>
            <a:r>
              <a:rPr lang="it-IT" sz="2400" dirty="0"/>
              <a:t>per ciascun </a:t>
            </a:r>
            <a:r>
              <a:rPr lang="it-IT" sz="2400" dirty="0" err="1"/>
              <a:t>student</a:t>
            </a:r>
            <a:r>
              <a:rPr lang="it-IT" sz="2400" dirty="0"/>
              <a:t>*.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F3A8817-3E0E-4C15-8B06-E107A64948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08" t="14369" r="30024" b="5324"/>
          <a:stretch/>
        </p:blipFill>
        <p:spPr>
          <a:xfrm>
            <a:off x="7013359" y="675272"/>
            <a:ext cx="5007006" cy="550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26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quarter" idx="10"/>
          </p:nvPr>
        </p:nvSpPr>
        <p:spPr>
          <a:xfrm>
            <a:off x="-779523" y="420447"/>
            <a:ext cx="8424862" cy="648071"/>
          </a:xfrm>
        </p:spPr>
        <p:txBody>
          <a:bodyPr/>
          <a:lstStyle/>
          <a:p>
            <a:pPr algn="ctr"/>
            <a:r>
              <a:rPr lang="it-IT" dirty="0">
                <a:latin typeface="+mn-lt"/>
              </a:rPr>
              <a:t>Modulo attestazione frequenza lezioni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/>
          </p:nvPr>
        </p:nvSpPr>
        <p:spPr>
          <a:xfrm>
            <a:off x="656948" y="1198484"/>
            <a:ext cx="5583316" cy="295059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+mn-lt"/>
              </a:rPr>
              <a:t>Da questo AA </a:t>
            </a:r>
            <a:r>
              <a:rPr lang="it-IT" dirty="0" err="1">
                <a:solidFill>
                  <a:srgbClr val="002060"/>
                </a:solidFill>
                <a:latin typeface="+mn-lt"/>
              </a:rPr>
              <a:t>Unibo</a:t>
            </a:r>
            <a:r>
              <a:rPr lang="it-IT" dirty="0">
                <a:solidFill>
                  <a:srgbClr val="002060"/>
                </a:solidFill>
                <a:latin typeface="+mn-lt"/>
              </a:rPr>
              <a:t> ha introdotto lo Status di </a:t>
            </a:r>
            <a:r>
              <a:rPr lang="it-IT" dirty="0" err="1">
                <a:solidFill>
                  <a:srgbClr val="002060"/>
                </a:solidFill>
                <a:latin typeface="+mn-lt"/>
              </a:rPr>
              <a:t>Student</a:t>
            </a:r>
            <a:r>
              <a:rPr lang="it-IT" dirty="0">
                <a:solidFill>
                  <a:srgbClr val="002060"/>
                </a:solidFill>
                <a:latin typeface="+mn-l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+mn-lt"/>
              </a:rPr>
              <a:t>lavorat</a:t>
            </a:r>
            <a:r>
              <a:rPr lang="it-IT" dirty="0">
                <a:solidFill>
                  <a:srgbClr val="002060"/>
                </a:solidFill>
                <a:latin typeface="+mn-lt"/>
              </a:rPr>
              <a:t> per venire incontro a questo tipo di necessità.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+mn-lt"/>
              </a:rPr>
              <a:t>Nel regolamento di Ateneo sono descritte le relative agevolazioni: 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002060"/>
                </a:solidFill>
              </a:rPr>
              <a:t>colloqui dedicati con il docente in modalità telematica;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002060"/>
                </a:solidFill>
              </a:rPr>
              <a:t>flessibilità nelle date degli esami, variabili sulla base delle caratteristiche organizzative del Corso di Studio. 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002060"/>
                </a:solidFill>
              </a:rPr>
              <a:t>servizi di tutorato dedicati per attività di supporto peer to peer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endParaRPr lang="it-IT" sz="6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+mn-lt"/>
              </a:rPr>
              <a:t>Nella documentazione per gli studenti (pubblicata sul sito web del CDS) è stato inserito il modulo di attestazione di frequenza alle lezioni, utile agli studenti lavoratori per il diritto allo studio.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35831" t="14700" r="34638" b="8301"/>
          <a:stretch/>
        </p:blipFill>
        <p:spPr>
          <a:xfrm>
            <a:off x="6427433" y="441555"/>
            <a:ext cx="4318508" cy="611157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86388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t="1694"/>
          <a:stretch/>
        </p:blipFill>
        <p:spPr>
          <a:xfrm>
            <a:off x="234458" y="125025"/>
            <a:ext cx="11359124" cy="5743853"/>
          </a:xfrm>
          <a:prstGeom prst="rect">
            <a:avLst/>
          </a:prstGeom>
        </p:spPr>
      </p:pic>
      <p:sp>
        <p:nvSpPr>
          <p:cNvPr id="7" name="Ovale 6"/>
          <p:cNvSpPr/>
          <p:nvPr/>
        </p:nvSpPr>
        <p:spPr>
          <a:xfrm>
            <a:off x="8024432" y="2996951"/>
            <a:ext cx="2664296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0676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0AD553-5D10-4E12-A31A-1E31CC475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62" y="152062"/>
            <a:ext cx="10515600" cy="1325563"/>
          </a:xfrm>
        </p:spPr>
        <p:txBody>
          <a:bodyPr>
            <a:normAutofit/>
          </a:bodyPr>
          <a:lstStyle/>
          <a:p>
            <a:r>
              <a:rPr lang="it-IT" sz="4000" dirty="0">
                <a:solidFill>
                  <a:srgbClr val="FF0000"/>
                </a:solidFill>
                <a:latin typeface="+mn-lt"/>
              </a:rPr>
              <a:t>Indagine sulle opinioni degli studenti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480FB-81E9-4244-BC51-4D0B4059B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38" y="1253331"/>
            <a:ext cx="11016449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Si ricorda inoltre che tutti i docenti hanno </a:t>
            </a:r>
            <a:r>
              <a:rPr lang="it-IT" b="1" dirty="0"/>
              <a:t>l’obbligo</a:t>
            </a:r>
            <a:r>
              <a:rPr lang="it-IT" dirty="0"/>
              <a:t> di somministrare l’indagine sulle opinioni degli </a:t>
            </a:r>
            <a:r>
              <a:rPr lang="it-IT" dirty="0" err="1"/>
              <a:t>student</a:t>
            </a:r>
            <a:r>
              <a:rPr lang="it-IT" dirty="0"/>
              <a:t>*</a:t>
            </a:r>
          </a:p>
          <a:p>
            <a:pPr marL="0" indent="0">
              <a:buNone/>
            </a:pPr>
            <a:r>
              <a:rPr lang="it-IT" dirty="0" err="1"/>
              <a:t>L’istruzioni</a:t>
            </a:r>
            <a:r>
              <a:rPr lang="it-IT" dirty="0"/>
              <a:t> sulle modalità </a:t>
            </a:r>
            <a:r>
              <a:rPr lang="it-IT" dirty="0">
                <a:solidFill>
                  <a:prstClr val="black"/>
                </a:solidFill>
              </a:rPr>
              <a:t>dell’applicativo </a:t>
            </a:r>
            <a:r>
              <a:rPr lang="it-IT" dirty="0" err="1">
                <a:solidFill>
                  <a:prstClr val="black"/>
                </a:solidFill>
              </a:rPr>
              <a:t>GestioneVal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/>
              <a:t>si trova al seguente indirizzo: </a:t>
            </a:r>
          </a:p>
          <a:p>
            <a:pPr marL="0" indent="0" algn="ctr">
              <a:buNone/>
            </a:pPr>
            <a:r>
              <a:rPr lang="it-IT" i="1" dirty="0"/>
              <a:t>https://gestioneval.unibo.it/rilevazioni-docenti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A09CCCB-FFE2-4924-B4F8-1A1645CDFD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96" r="58495" b="58333"/>
          <a:stretch/>
        </p:blipFill>
        <p:spPr>
          <a:xfrm>
            <a:off x="6412638" y="3799554"/>
            <a:ext cx="5486400" cy="283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58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715BED-A866-43FF-9CC5-77C93B07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i="1"/>
              <a:t>Indice:</a:t>
            </a:r>
            <a:endParaRPr lang="it-IT" sz="3200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E7F7F8-7B51-4764-AD87-CB4C5D156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it-IT" sz="1800" dirty="0"/>
              <a:t>Richiesta credenziali istituzionali: indirizzo posta elettronica @unibo.it, account e password (</a:t>
            </a:r>
            <a:r>
              <a:rPr lang="it-IT" sz="1800" dirty="0" err="1"/>
              <a:t>UniBo</a:t>
            </a:r>
            <a:r>
              <a:rPr lang="it-IT" sz="1800" dirty="0"/>
              <a:t>);</a:t>
            </a:r>
          </a:p>
          <a:p>
            <a:pPr>
              <a:buFontTx/>
              <a:buChar char="-"/>
            </a:pPr>
            <a:r>
              <a:rPr lang="it-IT" sz="1800" dirty="0"/>
              <a:t>Richiesta ed emissione della firma digitale remota;</a:t>
            </a:r>
          </a:p>
          <a:p>
            <a:pPr>
              <a:buFontTx/>
              <a:buChar char="-"/>
            </a:pPr>
            <a:r>
              <a:rPr lang="it-IT" sz="1800" dirty="0"/>
              <a:t>Firma contratto di docenza, diritti e doveri previsti dal contratto;</a:t>
            </a:r>
          </a:p>
          <a:p>
            <a:pPr>
              <a:buFontTx/>
              <a:buChar char="-"/>
            </a:pPr>
            <a:r>
              <a:rPr lang="it-IT" sz="1800" dirty="0"/>
              <a:t>Gestione sito web personale;</a:t>
            </a:r>
          </a:p>
          <a:p>
            <a:pPr>
              <a:buFontTx/>
              <a:buChar char="-"/>
            </a:pPr>
            <a:r>
              <a:rPr lang="it-IT" sz="1800" dirty="0"/>
              <a:t>Compilazione </a:t>
            </a:r>
            <a:r>
              <a:rPr lang="it-IT" sz="1800" dirty="0" err="1"/>
              <a:t>AlmaRegistri</a:t>
            </a:r>
            <a:r>
              <a:rPr lang="it-IT" sz="1800" dirty="0"/>
              <a:t>;</a:t>
            </a:r>
          </a:p>
          <a:p>
            <a:pPr lvl="0">
              <a:buFontTx/>
              <a:buChar char="-"/>
            </a:pPr>
            <a:r>
              <a:rPr lang="it-IT" sz="1800" dirty="0">
                <a:solidFill>
                  <a:prstClr val="black"/>
                </a:solidFill>
              </a:rPr>
              <a:t>Commissione d’esame Corso Integrato e Verbalizzante- </a:t>
            </a:r>
            <a:r>
              <a:rPr lang="it-IT" sz="1800" dirty="0" err="1">
                <a:solidFill>
                  <a:prstClr val="black"/>
                </a:solidFill>
              </a:rPr>
              <a:t>AlmaEsami</a:t>
            </a:r>
            <a:r>
              <a:rPr lang="it-IT" sz="1800" dirty="0">
                <a:solidFill>
                  <a:prstClr val="black"/>
                </a:solidFill>
              </a:rPr>
              <a:t>;</a:t>
            </a:r>
            <a:endParaRPr lang="it-IT" sz="1800" dirty="0"/>
          </a:p>
          <a:p>
            <a:pPr lvl="0">
              <a:buFontTx/>
              <a:buChar char="-"/>
            </a:pPr>
            <a:r>
              <a:rPr lang="it-IT" sz="1800" dirty="0"/>
              <a:t>Deleghe /Sostituzione verbalizzante</a:t>
            </a:r>
            <a:r>
              <a:rPr lang="it-IT" sz="1800" dirty="0">
                <a:solidFill>
                  <a:prstClr val="black"/>
                </a:solidFill>
              </a:rPr>
              <a:t>- </a:t>
            </a:r>
            <a:r>
              <a:rPr lang="it-IT" sz="1800" dirty="0" err="1">
                <a:solidFill>
                  <a:prstClr val="black"/>
                </a:solidFill>
              </a:rPr>
              <a:t>AlmaEsami</a:t>
            </a:r>
            <a:r>
              <a:rPr lang="it-IT" sz="1800" dirty="0">
                <a:solidFill>
                  <a:prstClr val="black"/>
                </a:solidFill>
              </a:rPr>
              <a:t>;</a:t>
            </a:r>
          </a:p>
          <a:p>
            <a:pPr>
              <a:buFontTx/>
              <a:buChar char="-"/>
            </a:pPr>
            <a:r>
              <a:rPr lang="it-IT" sz="1800" dirty="0"/>
              <a:t>Creazione Prova in Itinere</a:t>
            </a:r>
            <a:r>
              <a:rPr lang="it-IT" sz="1800" dirty="0">
                <a:solidFill>
                  <a:prstClr val="black"/>
                </a:solidFill>
              </a:rPr>
              <a:t>- </a:t>
            </a:r>
            <a:r>
              <a:rPr lang="it-IT" sz="1800" dirty="0" err="1">
                <a:solidFill>
                  <a:prstClr val="black"/>
                </a:solidFill>
              </a:rPr>
              <a:t>AlmaEsami</a:t>
            </a:r>
            <a:r>
              <a:rPr lang="it-IT" sz="1800" dirty="0">
                <a:solidFill>
                  <a:prstClr val="black"/>
                </a:solidFill>
              </a:rPr>
              <a:t>;</a:t>
            </a:r>
            <a:endParaRPr lang="it-IT" sz="1800" dirty="0"/>
          </a:p>
          <a:p>
            <a:pPr>
              <a:buFontTx/>
              <a:buChar char="-"/>
            </a:pPr>
            <a:r>
              <a:rPr lang="it-IT" sz="1800" dirty="0"/>
              <a:t>Istruzioni per l’utilizzo dell’applicativo </a:t>
            </a:r>
            <a:r>
              <a:rPr lang="it-IT" sz="1800" dirty="0" err="1"/>
              <a:t>GestioneVal</a:t>
            </a:r>
            <a:r>
              <a:rPr lang="it-IT" sz="1800" dirty="0"/>
              <a:t>: gestioneval.unibo.it. Rilevazione opinione degli studenti;</a:t>
            </a:r>
          </a:p>
          <a:p>
            <a:pPr>
              <a:buFontTx/>
              <a:buChar char="-"/>
            </a:pPr>
            <a:r>
              <a:rPr lang="it-IT" sz="1800" dirty="0"/>
              <a:t>Foglio firme </a:t>
            </a:r>
            <a:r>
              <a:rPr lang="it-IT" sz="1800" dirty="0" err="1"/>
              <a:t>student</a:t>
            </a:r>
            <a:r>
              <a:rPr lang="it-IT" sz="1800" dirty="0"/>
              <a:t>*;</a:t>
            </a:r>
          </a:p>
          <a:p>
            <a:pPr>
              <a:buFontTx/>
              <a:buChar char="-"/>
            </a:pPr>
            <a:r>
              <a:rPr lang="it-IT" sz="1800" dirty="0"/>
              <a:t>Foglio presenza </a:t>
            </a:r>
            <a:r>
              <a:rPr lang="it-IT" sz="1800" dirty="0" err="1"/>
              <a:t>student</a:t>
            </a:r>
            <a:r>
              <a:rPr lang="it-IT" sz="1800" dirty="0"/>
              <a:t>* lavoratore;</a:t>
            </a:r>
          </a:p>
          <a:p>
            <a:pPr>
              <a:buFontTx/>
              <a:buChar char="-"/>
            </a:pPr>
            <a:r>
              <a:rPr lang="it-IT" sz="1800" dirty="0"/>
              <a:t>Compilazione documenti per pagamento docenza;</a:t>
            </a:r>
          </a:p>
          <a:p>
            <a:pPr>
              <a:buFontTx/>
              <a:buChar char="-"/>
            </a:pPr>
            <a:endParaRPr lang="it-IT" sz="18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73F7ECA-DAB9-4322-8579-51CABB650925}"/>
              </a:ext>
            </a:extLst>
          </p:cNvPr>
          <p:cNvSpPr/>
          <p:nvPr/>
        </p:nvSpPr>
        <p:spPr>
          <a:xfrm>
            <a:off x="3418043" y="365125"/>
            <a:ext cx="28407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36627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53499E5-28E5-4EAA-A472-A403B69355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1440" y="265088"/>
            <a:ext cx="11233149" cy="648071"/>
          </a:xfrm>
        </p:spPr>
        <p:txBody>
          <a:bodyPr/>
          <a:lstStyle/>
          <a:p>
            <a:r>
              <a:rPr lang="it-IT" dirty="0"/>
              <a:t>Documenti pagamento docenza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8B38FB-AA56-4543-B3BF-4F2AFE4602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985345"/>
            <a:ext cx="11233149" cy="276450"/>
          </a:xfrm>
        </p:spPr>
        <p:txBody>
          <a:bodyPr>
            <a:noAutofit/>
          </a:bodyPr>
          <a:lstStyle/>
          <a:p>
            <a:r>
              <a:rPr lang="it-IT" sz="2000" dirty="0">
                <a:latin typeface="+mn-lt"/>
              </a:rPr>
              <a:t>Al termine dell’insegnamento, il Docente 8 è tenuto a compilare la seguente documentazione ed inviarla al seguente indirizza mail: </a:t>
            </a:r>
            <a:r>
              <a:rPr lang="it-IT" sz="2000" i="1" dirty="0">
                <a:latin typeface="+mn-lt"/>
                <a:hlinkClick r:id="rId2"/>
              </a:rPr>
              <a:t>seg.spirps@aosp.bo.it</a:t>
            </a:r>
            <a:endParaRPr lang="it-IT" sz="2000" i="1" dirty="0">
              <a:latin typeface="+mn-lt"/>
            </a:endParaRPr>
          </a:p>
          <a:p>
            <a:endParaRPr lang="it-IT" i="1" dirty="0">
              <a:latin typeface="+mn-lt"/>
            </a:endParaRPr>
          </a:p>
          <a:p>
            <a:r>
              <a:rPr lang="it-IT" i="1" dirty="0">
                <a:latin typeface="+mn-lt"/>
              </a:rPr>
              <a:t>I documenti sono i seguenti: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289107F-493B-4D65-AEE6-B303D1D234EF}"/>
              </a:ext>
            </a:extLst>
          </p:cNvPr>
          <p:cNvSpPr/>
          <p:nvPr/>
        </p:nvSpPr>
        <p:spPr>
          <a:xfrm>
            <a:off x="387411" y="2477233"/>
            <a:ext cx="112331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b="1" dirty="0" err="1">
                <a:solidFill>
                  <a:srgbClr val="000000"/>
                </a:solidFill>
              </a:rPr>
              <a:t>mod</a:t>
            </a:r>
            <a:r>
              <a:rPr lang="it-IT" b="1" dirty="0">
                <a:solidFill>
                  <a:srgbClr val="000000"/>
                </a:solidFill>
              </a:rPr>
              <a:t>. 1:</a:t>
            </a:r>
            <a:r>
              <a:rPr lang="it-IT" dirty="0">
                <a:solidFill>
                  <a:srgbClr val="000000"/>
                </a:solidFill>
              </a:rPr>
              <a:t>richiesta di pagamento docenza o rinuncia alla retribuzione  </a:t>
            </a:r>
            <a:br>
              <a:rPr lang="it-IT" dirty="0">
                <a:solidFill>
                  <a:srgbClr val="000000"/>
                </a:solidFill>
              </a:rPr>
            </a:br>
            <a:endParaRPr lang="it-IT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 err="1">
                <a:solidFill>
                  <a:srgbClr val="000000"/>
                </a:solidFill>
              </a:rPr>
              <a:t>mod</a:t>
            </a:r>
            <a:r>
              <a:rPr lang="it-IT" b="1" dirty="0">
                <a:solidFill>
                  <a:srgbClr val="000000"/>
                </a:solidFill>
              </a:rPr>
              <a:t>. 2</a:t>
            </a:r>
            <a:r>
              <a:rPr lang="it-IT" dirty="0">
                <a:solidFill>
                  <a:srgbClr val="000000"/>
                </a:solidFill>
              </a:rPr>
              <a:t> registro lezioni, </a:t>
            </a:r>
            <a:r>
              <a:rPr lang="it-IT" b="1" dirty="0">
                <a:solidFill>
                  <a:srgbClr val="000000"/>
                </a:solidFill>
              </a:rPr>
              <a:t>con indicazione del numero di matricola</a:t>
            </a:r>
            <a:r>
              <a:rPr lang="it-IT" dirty="0">
                <a:solidFill>
                  <a:srgbClr val="000000"/>
                </a:solidFill>
              </a:rPr>
              <a:t> </a:t>
            </a:r>
          </a:p>
          <a:p>
            <a:pPr>
              <a:buFont typeface="Arial" panose="020B0604020202020204" pitchFamily="34" charset="0"/>
              <a:buChar char="•"/>
            </a:pPr>
            <a:endParaRPr lang="it-IT" b="1" dirty="0">
              <a:solidFill>
                <a:srgbClr val="000000"/>
              </a:solidFill>
            </a:endParaRPr>
          </a:p>
          <a:p>
            <a:r>
              <a:rPr lang="it-IT" dirty="0">
                <a:solidFill>
                  <a:srgbClr val="000000"/>
                </a:solidFill>
              </a:rPr>
              <a:t>Per gli </a:t>
            </a:r>
            <a:r>
              <a:rPr lang="it-IT" u="sng" dirty="0">
                <a:solidFill>
                  <a:srgbClr val="000000"/>
                </a:solidFill>
              </a:rPr>
              <a:t>esterni</a:t>
            </a:r>
            <a:r>
              <a:rPr lang="it-IT" dirty="0">
                <a:solidFill>
                  <a:srgbClr val="000000"/>
                </a:solidFill>
              </a:rPr>
              <a:t> si aggiungono: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00000"/>
                </a:solidFill>
              </a:rPr>
              <a:t>mod.3</a:t>
            </a:r>
            <a:r>
              <a:rPr lang="it-IT" dirty="0">
                <a:solidFill>
                  <a:srgbClr val="000000"/>
                </a:solidFill>
              </a:rPr>
              <a:t>: anagrafica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00000"/>
                </a:solidFill>
              </a:rPr>
              <a:t>mod.4</a:t>
            </a:r>
            <a:r>
              <a:rPr lang="it-IT" dirty="0">
                <a:solidFill>
                  <a:srgbClr val="000000"/>
                </a:solidFill>
              </a:rPr>
              <a:t>: nota di prestazione occasionale, </a:t>
            </a:r>
            <a:r>
              <a:rPr lang="it-IT" b="1" dirty="0">
                <a:solidFill>
                  <a:srgbClr val="000000"/>
                </a:solidFill>
              </a:rPr>
              <a:t>compilata in tutti i campi a partire dall'oggetto </a:t>
            </a:r>
            <a:r>
              <a:rPr lang="it-IT" dirty="0">
                <a:solidFill>
                  <a:srgbClr val="000000"/>
                </a:solidFill>
              </a:rPr>
              <a:t>(ogni docenza una nota di debito), con marca da bollo da 2 euro (  nel caso in cui il compenso è superiore a € 77,47), da inviare </a:t>
            </a:r>
            <a:r>
              <a:rPr lang="it-IT" b="1" dirty="0">
                <a:solidFill>
                  <a:srgbClr val="000000"/>
                </a:solidFill>
              </a:rPr>
              <a:t>in originale</a:t>
            </a:r>
            <a:r>
              <a:rPr lang="it-IT" dirty="0">
                <a:solidFill>
                  <a:srgbClr val="000000"/>
                </a:solidFill>
              </a:rPr>
              <a:t> </a:t>
            </a:r>
            <a:r>
              <a:rPr lang="it-IT" b="1" dirty="0">
                <a:solidFill>
                  <a:srgbClr val="000000"/>
                </a:solidFill>
              </a:rPr>
              <a:t>da una </a:t>
            </a:r>
            <a:r>
              <a:rPr lang="it-IT" b="1" dirty="0" err="1">
                <a:solidFill>
                  <a:srgbClr val="000000"/>
                </a:solidFill>
              </a:rPr>
              <a:t>pec</a:t>
            </a:r>
            <a:r>
              <a:rPr lang="it-IT" dirty="0">
                <a:solidFill>
                  <a:srgbClr val="000000"/>
                </a:solidFill>
              </a:rPr>
              <a:t> alla </a:t>
            </a:r>
            <a:r>
              <a:rPr lang="it-IT" dirty="0" err="1">
                <a:solidFill>
                  <a:srgbClr val="000000"/>
                </a:solidFill>
              </a:rPr>
              <a:t>pec</a:t>
            </a:r>
            <a:r>
              <a:rPr lang="it-IT" dirty="0">
                <a:solidFill>
                  <a:srgbClr val="000000"/>
                </a:solidFill>
              </a:rPr>
              <a:t>: </a:t>
            </a:r>
            <a:r>
              <a:rPr lang="it-IT" dirty="0">
                <a:solidFill>
                  <a:srgbClr val="000000"/>
                </a:solidFill>
                <a:hlinkClick r:id="rId3" tooltip="mailto:direzione.risorse.econom.finan@pec.aosp.bo.i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direzione.risorse.econom.finan@pec.aosp.bo.it</a:t>
            </a:r>
            <a:r>
              <a:rPr lang="it-IT" dirty="0">
                <a:solidFill>
                  <a:srgbClr val="000000"/>
                </a:solidFill>
              </a:rPr>
              <a:t>  all'attenzione di Stefania Lentini e in conoscenza ad </a:t>
            </a:r>
          </a:p>
          <a:p>
            <a:r>
              <a:rPr lang="it-IT" dirty="0"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6D0E2FF-94BD-4377-A9FA-F2F26C81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411" y="4999893"/>
            <a:ext cx="30360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antonella.difronzo@aosp.bo.it</a:t>
            </a:r>
          </a:p>
        </p:txBody>
      </p:sp>
    </p:spTree>
    <p:extLst>
      <p:ext uri="{BB962C8B-B14F-4D97-AF65-F5344CB8AC3E}">
        <p14:creationId xmlns:p14="http://schemas.microsoft.com/office/powerpoint/2010/main" val="2268097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427C94A-CB37-4201-90B9-A3B8B50C0A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739898"/>
              </p:ext>
            </p:extLst>
          </p:nvPr>
        </p:nvGraphicFramePr>
        <p:xfrm>
          <a:off x="296262" y="1305017"/>
          <a:ext cx="4046538" cy="517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cument" r:id="rId3" imgW="6347514" imgH="8500052" progId="Word.Document.8">
                  <p:embed/>
                </p:oleObj>
              </mc:Choice>
              <mc:Fallback>
                <p:oleObj name="Document" r:id="rId3" imgW="6347514" imgH="8500052" progId="Word.Document.8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BD5F98B4-F062-4A88-9646-30A963B936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6262" y="1305017"/>
                        <a:ext cx="4046538" cy="517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5EF7AD09-5C5E-409E-8708-FD9901C2E87E}"/>
              </a:ext>
            </a:extLst>
          </p:cNvPr>
          <p:cNvSpPr/>
          <p:nvPr/>
        </p:nvSpPr>
        <p:spPr>
          <a:xfrm>
            <a:off x="296262" y="820275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>
                <a:solidFill>
                  <a:srgbClr val="000000"/>
                </a:solidFill>
              </a:rPr>
              <a:t>Mod</a:t>
            </a:r>
            <a:r>
              <a:rPr lang="it-IT" b="1" dirty="0">
                <a:solidFill>
                  <a:srgbClr val="000000"/>
                </a:solidFill>
              </a:rPr>
              <a:t>. 1</a:t>
            </a:r>
            <a:endParaRPr lang="it-IT" dirty="0"/>
          </a:p>
        </p:txBody>
      </p:sp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07C74C0A-D2BB-4A6B-ADC1-41DC4544D4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806734"/>
              </p:ext>
            </p:extLst>
          </p:nvPr>
        </p:nvGraphicFramePr>
        <p:xfrm>
          <a:off x="4834031" y="1606520"/>
          <a:ext cx="7357969" cy="4871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5" imgW="9637303" imgH="5628009" progId="Word.Document.8">
                  <p:embed/>
                </p:oleObj>
              </mc:Choice>
              <mc:Fallback>
                <p:oleObj name="Document" r:id="rId5" imgW="9637303" imgH="5628009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34031" y="1606520"/>
                        <a:ext cx="7357969" cy="48713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ttangolo 7">
            <a:extLst>
              <a:ext uri="{FF2B5EF4-FFF2-40B4-BE49-F238E27FC236}">
                <a16:creationId xmlns:a16="http://schemas.microsoft.com/office/drawing/2014/main" id="{22D92055-BE2A-49D6-887C-32D3D01C5D2A}"/>
              </a:ext>
            </a:extLst>
          </p:cNvPr>
          <p:cNvSpPr/>
          <p:nvPr/>
        </p:nvSpPr>
        <p:spPr>
          <a:xfrm>
            <a:off x="4834031" y="850437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>
                <a:solidFill>
                  <a:srgbClr val="000000"/>
                </a:solidFill>
              </a:rPr>
              <a:t>Mod</a:t>
            </a:r>
            <a:r>
              <a:rPr lang="it-IT" b="1" dirty="0">
                <a:solidFill>
                  <a:srgbClr val="000000"/>
                </a:solidFill>
              </a:rPr>
              <a:t>. 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2984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38A35729-08D3-4AC8-AA34-5970551154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0805675"/>
              </p:ext>
            </p:extLst>
          </p:nvPr>
        </p:nvGraphicFramePr>
        <p:xfrm>
          <a:off x="177553" y="877301"/>
          <a:ext cx="5193437" cy="5858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cument" r:id="rId3" imgW="6669939" imgH="8067174" progId="Word.Document.12">
                  <p:embed/>
                </p:oleObj>
              </mc:Choice>
              <mc:Fallback>
                <p:oleObj name="Document" r:id="rId3" imgW="6669939" imgH="80671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7553" y="877301"/>
                        <a:ext cx="5193437" cy="58583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703CDAFC-0BDC-43F1-A6E4-308FDA4F02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0472" y="877301"/>
            <a:ext cx="6062001" cy="5775953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5209C5E4-36CC-40E2-9ACB-5F7192EB30C3}"/>
              </a:ext>
            </a:extLst>
          </p:cNvPr>
          <p:cNvSpPr/>
          <p:nvPr/>
        </p:nvSpPr>
        <p:spPr>
          <a:xfrm>
            <a:off x="257452" y="362047"/>
            <a:ext cx="2594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>
                <a:solidFill>
                  <a:srgbClr val="000000"/>
                </a:solidFill>
              </a:rPr>
              <a:t>Mod</a:t>
            </a:r>
            <a:r>
              <a:rPr lang="it-IT" b="1" dirty="0">
                <a:solidFill>
                  <a:srgbClr val="000000"/>
                </a:solidFill>
              </a:rPr>
              <a:t>. 3- solo per ESTERNI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1190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0794A222-520D-405D-BD82-10653510A5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044323"/>
              </p:ext>
            </p:extLst>
          </p:nvPr>
        </p:nvGraphicFramePr>
        <p:xfrm>
          <a:off x="3062797" y="470564"/>
          <a:ext cx="4443290" cy="6279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Worksheet" r:id="rId3" imgW="6248459" imgH="8829616" progId="Excel.Sheet.12">
                  <p:embed/>
                </p:oleObj>
              </mc:Choice>
              <mc:Fallback>
                <p:oleObj name="Worksheet" r:id="rId3" imgW="6248459" imgH="882961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62797" y="470564"/>
                        <a:ext cx="4443290" cy="62794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id="{D1A75B8F-88EC-47F8-B3B2-282F48D5487D}"/>
              </a:ext>
            </a:extLst>
          </p:cNvPr>
          <p:cNvSpPr/>
          <p:nvPr/>
        </p:nvSpPr>
        <p:spPr>
          <a:xfrm>
            <a:off x="363983" y="470564"/>
            <a:ext cx="2594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>
                <a:solidFill>
                  <a:srgbClr val="000000"/>
                </a:solidFill>
              </a:rPr>
              <a:t>Mod</a:t>
            </a:r>
            <a:r>
              <a:rPr lang="it-IT" b="1" dirty="0">
                <a:solidFill>
                  <a:srgbClr val="000000"/>
                </a:solidFill>
              </a:rPr>
              <a:t>. 4- solo per ESTERNI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8768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5" y="626499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Richiesta credenziali istituzionali</a:t>
            </a:r>
            <a:br>
              <a:rPr lang="it-IT" sz="3600" dirty="0"/>
            </a:br>
            <a:br>
              <a:rPr lang="it-IT" sz="3600" dirty="0"/>
            </a:br>
            <a:r>
              <a:rPr lang="it-IT" sz="2000" dirty="0"/>
              <a:t>Inviare una mail di richiesta attivazione credenziali a: </a:t>
            </a:r>
            <a:r>
              <a:rPr lang="it-IT" sz="2000" dirty="0">
                <a:hlinkClick r:id="rId2"/>
              </a:rPr>
              <a:t>assistenza.cesia@unibo.it</a:t>
            </a:r>
            <a:br>
              <a:rPr lang="it-IT" sz="2000" dirty="0"/>
            </a:br>
            <a:r>
              <a:rPr lang="it-IT" sz="2000" dirty="0"/>
              <a:t>Una volta ricevute le credenziali andare sul Homepage del </a:t>
            </a:r>
            <a:r>
              <a:rPr lang="it-IT" sz="2000" dirty="0" err="1"/>
              <a:t>CdL</a:t>
            </a:r>
            <a:r>
              <a:rPr lang="it-IT" sz="2000" dirty="0"/>
              <a:t> Ostetricia</a:t>
            </a:r>
            <a:br>
              <a:rPr lang="it-IT" dirty="0"/>
            </a:b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C73CF7A-9C5B-4B6F-A170-6ECF75EAC1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657" r="2195" b="10153"/>
          <a:stretch/>
        </p:blipFill>
        <p:spPr>
          <a:xfrm>
            <a:off x="217115" y="1660125"/>
            <a:ext cx="10191640" cy="5051966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7495710" y="1833195"/>
            <a:ext cx="1118586" cy="33735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>
            <a:off x="6859842" y="1430076"/>
            <a:ext cx="1195161" cy="2870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22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5" y="403404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Firma digitale remota</a:t>
            </a:r>
            <a:br>
              <a:rPr lang="it-IT" sz="3600" dirty="0"/>
            </a:br>
            <a:r>
              <a:rPr lang="it-IT" sz="2000" dirty="0"/>
              <a:t>Una volta ricevute le credenziali andare sul Homepage del </a:t>
            </a:r>
            <a:r>
              <a:rPr lang="it-IT" sz="2000" dirty="0" err="1"/>
              <a:t>CdL</a:t>
            </a:r>
            <a:r>
              <a:rPr lang="it-IT" sz="2000" dirty="0"/>
              <a:t> Ostetricia</a:t>
            </a:r>
            <a:br>
              <a:rPr lang="it-IT" dirty="0"/>
            </a:br>
            <a:endParaRPr lang="it-IT" dirty="0"/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5202315" y="929639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id="{257F1A19-1312-49B7-81A2-D248043C1C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68" t="1998" r="22322" b="35923"/>
          <a:stretch/>
        </p:blipFill>
        <p:spPr>
          <a:xfrm>
            <a:off x="4438835" y="2197223"/>
            <a:ext cx="7474998" cy="4257373"/>
          </a:xfrm>
          <a:prstGeom prst="rect">
            <a:avLst/>
          </a:prstGeom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C73CF7A-9C5B-4B6F-A170-6ECF75EAC1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657" r="2195" b="10153"/>
          <a:stretch/>
        </p:blipFill>
        <p:spPr>
          <a:xfrm>
            <a:off x="124287" y="1298908"/>
            <a:ext cx="7293394" cy="3862358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4650246" y="1419832"/>
            <a:ext cx="878890" cy="2458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>
            <a:off x="10610308" y="2529101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10058237" y="2965144"/>
            <a:ext cx="985583" cy="2999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66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3" y="236891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Firma digitale remota</a:t>
            </a:r>
            <a:br>
              <a:rPr lang="it-IT" dirty="0"/>
            </a:br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52F56164-8CF1-455B-A135-8AF3375BE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8306" t="9482" r="1882" b="33458"/>
          <a:stretch/>
        </p:blipFill>
        <p:spPr>
          <a:xfrm>
            <a:off x="79903" y="810506"/>
            <a:ext cx="2592278" cy="3346882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292965" y="1258258"/>
            <a:ext cx="2379216" cy="8955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2095133" y="806066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Immagine 10">
            <a:extLst>
              <a:ext uri="{FF2B5EF4-FFF2-40B4-BE49-F238E27FC236}">
                <a16:creationId xmlns:a16="http://schemas.microsoft.com/office/drawing/2014/main" id="{D957671A-D7DD-485B-AE32-22795D0CF2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32" t="10681" r="15169" b="48608"/>
          <a:stretch/>
        </p:blipFill>
        <p:spPr>
          <a:xfrm>
            <a:off x="3067158" y="618294"/>
            <a:ext cx="8948691" cy="2792027"/>
          </a:xfrm>
          <a:prstGeom prst="rect">
            <a:avLst/>
          </a:prstGeom>
        </p:spPr>
      </p:pic>
      <p:sp>
        <p:nvSpPr>
          <p:cNvPr id="14" name="Ovale 13">
            <a:extLst>
              <a:ext uri="{FF2B5EF4-FFF2-40B4-BE49-F238E27FC236}">
                <a16:creationId xmlns:a16="http://schemas.microsoft.com/office/drawing/2014/main" id="{0E927354-7F4D-4566-8D2A-EC6E37E0329F}"/>
              </a:ext>
            </a:extLst>
          </p:cNvPr>
          <p:cNvSpPr/>
          <p:nvPr/>
        </p:nvSpPr>
        <p:spPr>
          <a:xfrm>
            <a:off x="3812717" y="1420434"/>
            <a:ext cx="1145382" cy="3948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848033D-D835-4C9E-B803-1585044ACC97}"/>
              </a:ext>
            </a:extLst>
          </p:cNvPr>
          <p:cNvSpPr txBox="1"/>
          <p:nvPr/>
        </p:nvSpPr>
        <p:spPr>
          <a:xfrm>
            <a:off x="1649763" y="91519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1.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F078ED-2D75-402B-A931-90E42065C729}"/>
              </a:ext>
            </a:extLst>
          </p:cNvPr>
          <p:cNvSpPr txBox="1"/>
          <p:nvPr/>
        </p:nvSpPr>
        <p:spPr>
          <a:xfrm>
            <a:off x="4310031" y="229844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2</a:t>
            </a:r>
            <a:r>
              <a:rPr lang="it-IT" dirty="0"/>
              <a:t>.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D400E7F8-8E67-46FD-981F-67B717D2F8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10" t="10745" r="15461" b="28983"/>
          <a:stretch/>
        </p:blipFill>
        <p:spPr>
          <a:xfrm>
            <a:off x="3502162" y="2483947"/>
            <a:ext cx="8513687" cy="4133456"/>
          </a:xfrm>
          <a:prstGeom prst="rect">
            <a:avLst/>
          </a:prstGeom>
        </p:spPr>
      </p:pic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F7F4399-C55E-4170-9FE6-82DAE87825A9}"/>
              </a:ext>
            </a:extLst>
          </p:cNvPr>
          <p:cNvCxnSpPr>
            <a:cxnSpLocks/>
          </p:cNvCxnSpPr>
          <p:nvPr/>
        </p:nvCxnSpPr>
        <p:spPr>
          <a:xfrm flipH="1">
            <a:off x="4316530" y="739718"/>
            <a:ext cx="497149" cy="5592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>
            <a:off x="7980862" y="5101495"/>
            <a:ext cx="497149" cy="5592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5504155" y="5403333"/>
            <a:ext cx="4092606" cy="64236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372DF85-0988-473B-8D96-A6789720C252}"/>
              </a:ext>
            </a:extLst>
          </p:cNvPr>
          <p:cNvSpPr txBox="1"/>
          <p:nvPr/>
        </p:nvSpPr>
        <p:spPr>
          <a:xfrm>
            <a:off x="8327254" y="453993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3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5034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376" y="229622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Firma digitale remota</a:t>
            </a:r>
            <a:br>
              <a:rPr lang="it-IT" dirty="0"/>
            </a:br>
            <a:endParaRPr lang="it-IT" dirty="0"/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9188391" y="812306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id="{70D68FA0-AC32-4D4D-90F5-81744F7D6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463" t="9447" r="31857" b="11863"/>
          <a:stretch/>
        </p:blipFill>
        <p:spPr>
          <a:xfrm>
            <a:off x="126506" y="902710"/>
            <a:ext cx="4694070" cy="3424103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2024110" y="3213715"/>
            <a:ext cx="1438182" cy="8303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5F7F4399-C55E-4170-9FE6-82DAE87825A9}"/>
              </a:ext>
            </a:extLst>
          </p:cNvPr>
          <p:cNvCxnSpPr>
            <a:cxnSpLocks/>
          </p:cNvCxnSpPr>
          <p:nvPr/>
        </p:nvCxnSpPr>
        <p:spPr>
          <a:xfrm flipH="1">
            <a:off x="2931849" y="2837298"/>
            <a:ext cx="370644" cy="3808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A8BC7B74-DF4E-4FE2-8895-A21628E7CFB0}"/>
              </a:ext>
            </a:extLst>
          </p:cNvPr>
          <p:cNvSpPr txBox="1"/>
          <p:nvPr/>
        </p:nvSpPr>
        <p:spPr>
          <a:xfrm>
            <a:off x="3293614" y="2574519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1.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838FC0F8-04AF-4695-8608-852F24567B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08" t="10097" r="33519" b="3454"/>
          <a:stretch/>
        </p:blipFill>
        <p:spPr>
          <a:xfrm>
            <a:off x="5359896" y="812306"/>
            <a:ext cx="6312025" cy="5928651"/>
          </a:xfrm>
          <a:prstGeom prst="rect">
            <a:avLst/>
          </a:prstGeom>
        </p:spPr>
      </p:pic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7368465" y="4110971"/>
            <a:ext cx="3781887" cy="64236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>
            <a:off x="6846896" y="3861786"/>
            <a:ext cx="459432" cy="40010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8E6660B-3235-43F4-872B-F0E685E93598}"/>
              </a:ext>
            </a:extLst>
          </p:cNvPr>
          <p:cNvSpPr txBox="1"/>
          <p:nvPr/>
        </p:nvSpPr>
        <p:spPr>
          <a:xfrm>
            <a:off x="6428917" y="349928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139638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5" y="422966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Firma Contratto di docenza</a:t>
            </a:r>
            <a:br>
              <a:rPr lang="it-IT" sz="3600" dirty="0"/>
            </a:br>
            <a:br>
              <a:rPr lang="it-IT" sz="3600" dirty="0"/>
            </a:br>
            <a:r>
              <a:rPr lang="it-IT" sz="2000" b="1" dirty="0"/>
              <a:t>1. </a:t>
            </a:r>
            <a:r>
              <a:rPr lang="it-IT" sz="2000" dirty="0"/>
              <a:t>andare sulla pagina web «il mio portale»</a:t>
            </a:r>
            <a:br>
              <a:rPr lang="it-IT" dirty="0"/>
            </a:b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48E2F610-C16F-4878-953E-3BDE9D6D7F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29029"/>
          <a:stretch/>
        </p:blipFill>
        <p:spPr>
          <a:xfrm>
            <a:off x="55839" y="1181575"/>
            <a:ext cx="6040161" cy="4139543"/>
          </a:xfrm>
          <a:prstGeom prst="rect">
            <a:avLst/>
          </a:prstGeom>
        </p:spPr>
      </p:pic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55839" y="3576132"/>
            <a:ext cx="1719696" cy="369332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1544715" y="3162215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8E6660B-3235-43F4-872B-F0E685E93598}"/>
              </a:ext>
            </a:extLst>
          </p:cNvPr>
          <p:cNvSpPr txBox="1"/>
          <p:nvPr/>
        </p:nvSpPr>
        <p:spPr>
          <a:xfrm>
            <a:off x="1775534" y="2747028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BEBFC0A-6A93-4B82-B5DD-96A5B646EE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63" t="11544" r="32645" b="9418"/>
          <a:stretch/>
        </p:blipFill>
        <p:spPr>
          <a:xfrm>
            <a:off x="5699850" y="1319482"/>
            <a:ext cx="6436311" cy="5420447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4868266D-0AB8-4F2C-8842-04635096BBCC}"/>
              </a:ext>
            </a:extLst>
          </p:cNvPr>
          <p:cNvSpPr/>
          <p:nvPr/>
        </p:nvSpPr>
        <p:spPr>
          <a:xfrm>
            <a:off x="7590411" y="6197606"/>
            <a:ext cx="4465469" cy="60712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>
            <a:off x="7130979" y="5871487"/>
            <a:ext cx="459432" cy="40010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A8BC7B74-DF4E-4FE2-8895-A21628E7CFB0}"/>
              </a:ext>
            </a:extLst>
          </p:cNvPr>
          <p:cNvSpPr txBox="1"/>
          <p:nvPr/>
        </p:nvSpPr>
        <p:spPr>
          <a:xfrm>
            <a:off x="6811678" y="5482650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/>
              </a:rPr>
              <a:t>3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8825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10992-6B8C-433B-B6BB-7357E5B9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5" y="387454"/>
            <a:ext cx="10515600" cy="89550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Firma Contratto di docenza</a:t>
            </a:r>
            <a:br>
              <a:rPr lang="it-IT" sz="3600" dirty="0"/>
            </a:br>
            <a:endParaRPr lang="it-IT" dirty="0"/>
          </a:p>
        </p:txBody>
      </p:sp>
      <p:sp>
        <p:nvSpPr>
          <p:cNvPr id="15" name="Segnaposto contenuto 3">
            <a:extLst>
              <a:ext uri="{FF2B5EF4-FFF2-40B4-BE49-F238E27FC236}">
                <a16:creationId xmlns:a16="http://schemas.microsoft.com/office/drawing/2014/main" id="{C521835B-7C2A-4105-BD41-8CFC9660CB4B}"/>
              </a:ext>
            </a:extLst>
          </p:cNvPr>
          <p:cNvSpPr txBox="1">
            <a:spLocks/>
          </p:cNvSpPr>
          <p:nvPr/>
        </p:nvSpPr>
        <p:spPr>
          <a:xfrm>
            <a:off x="627002" y="16661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E6784F8-AC43-4523-9626-1AEAC8C62C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04" t="5649" r="19247" b="54176"/>
          <a:stretch/>
        </p:blipFill>
        <p:spPr>
          <a:xfrm>
            <a:off x="204185" y="1037548"/>
            <a:ext cx="8637973" cy="2755241"/>
          </a:xfrm>
          <a:prstGeom prst="rect">
            <a:avLst/>
          </a:prstGeom>
        </p:spPr>
      </p:pic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CEAA05E-7223-4BAA-A9EE-07A481ABDA5E}"/>
              </a:ext>
            </a:extLst>
          </p:cNvPr>
          <p:cNvCxnSpPr>
            <a:cxnSpLocks/>
          </p:cNvCxnSpPr>
          <p:nvPr/>
        </p:nvCxnSpPr>
        <p:spPr>
          <a:xfrm flipH="1">
            <a:off x="3973061" y="1841404"/>
            <a:ext cx="461639" cy="36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Ovale 13">
            <a:extLst>
              <a:ext uri="{FF2B5EF4-FFF2-40B4-BE49-F238E27FC236}">
                <a16:creationId xmlns:a16="http://schemas.microsoft.com/office/drawing/2014/main" id="{78DDA5A5-E4D2-496E-B4F6-F01CC1601938}"/>
              </a:ext>
            </a:extLst>
          </p:cNvPr>
          <p:cNvSpPr/>
          <p:nvPr/>
        </p:nvSpPr>
        <p:spPr>
          <a:xfrm>
            <a:off x="2157273" y="2272819"/>
            <a:ext cx="2374970" cy="819257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89F422E-69DE-4D4F-B082-16D086043B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07" t="6546" r="42144" b="62720"/>
          <a:stretch/>
        </p:blipFill>
        <p:spPr>
          <a:xfrm>
            <a:off x="4024503" y="4012007"/>
            <a:ext cx="6004379" cy="2107771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A8BC7B74-DF4E-4FE2-8895-A21628E7CFB0}"/>
              </a:ext>
            </a:extLst>
          </p:cNvPr>
          <p:cNvSpPr txBox="1"/>
          <p:nvPr/>
        </p:nvSpPr>
        <p:spPr>
          <a:xfrm>
            <a:off x="4343682" y="1239113"/>
            <a:ext cx="36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8E6660B-3235-43F4-872B-F0E685E93598}"/>
              </a:ext>
            </a:extLst>
          </p:cNvPr>
          <p:cNvSpPr txBox="1"/>
          <p:nvPr/>
        </p:nvSpPr>
        <p:spPr>
          <a:xfrm flipH="1">
            <a:off x="9601267" y="4208625"/>
            <a:ext cx="64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344F673-862F-4C96-9787-E55C05F58583}"/>
              </a:ext>
            </a:extLst>
          </p:cNvPr>
          <p:cNvCxnSpPr>
            <a:cxnSpLocks/>
          </p:cNvCxnSpPr>
          <p:nvPr/>
        </p:nvCxnSpPr>
        <p:spPr>
          <a:xfrm flipH="1">
            <a:off x="9560974" y="4652557"/>
            <a:ext cx="266607" cy="49577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Ovale 19">
            <a:extLst>
              <a:ext uri="{FF2B5EF4-FFF2-40B4-BE49-F238E27FC236}">
                <a16:creationId xmlns:a16="http://schemas.microsoft.com/office/drawing/2014/main" id="{1E537D29-DA3A-482E-85ED-40B8E8D0EE85}"/>
              </a:ext>
            </a:extLst>
          </p:cNvPr>
          <p:cNvSpPr/>
          <p:nvPr/>
        </p:nvSpPr>
        <p:spPr>
          <a:xfrm>
            <a:off x="8318375" y="4961149"/>
            <a:ext cx="1363481" cy="97801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2904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APOSITI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1277</Words>
  <Application>Microsoft Office PowerPoint</Application>
  <PresentationFormat>Widescreen</PresentationFormat>
  <Paragraphs>170</Paragraphs>
  <Slides>33</Slides>
  <Notes>6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33</vt:i4>
      </vt:variant>
    </vt:vector>
  </HeadingPairs>
  <TitlesOfParts>
    <vt:vector size="44" baseType="lpstr">
      <vt:lpstr>Arial</vt:lpstr>
      <vt:lpstr>Calibri</vt:lpstr>
      <vt:lpstr>Calibri Light</vt:lpstr>
      <vt:lpstr>Century Gothic</vt:lpstr>
      <vt:lpstr>Times New Roman</vt:lpstr>
      <vt:lpstr>Wingdings</vt:lpstr>
      <vt:lpstr>Tema di Office</vt:lpstr>
      <vt:lpstr>DIAPOSITIVE</vt:lpstr>
      <vt:lpstr>Documento di Microsoft Word 97 - 2003</vt:lpstr>
      <vt:lpstr>Documento di Microsoft Word</vt:lpstr>
      <vt:lpstr>Foglio di lavoro di Microsoft Excel</vt:lpstr>
      <vt:lpstr>ISTRUZIONI OPERATIVE PER IL NUOVO DOCENTE</vt:lpstr>
      <vt:lpstr>Presentazione standard di PowerPoint</vt:lpstr>
      <vt:lpstr>Indice:</vt:lpstr>
      <vt:lpstr>Richiesta credenziali istituzionali  Inviare una mail di richiesta attivazione credenziali a: assistenza.cesia@unibo.it Una volta ricevute le credenziali andare sul Homepage del CdL Ostetricia </vt:lpstr>
      <vt:lpstr>Firma digitale remota Una volta ricevute le credenziali andare sul Homepage del CdL Ostetricia </vt:lpstr>
      <vt:lpstr>Firma digitale remota </vt:lpstr>
      <vt:lpstr>Firma digitale remota </vt:lpstr>
      <vt:lpstr>Firma Contratto di docenza  1. andare sulla pagina web «il mio portale» </vt:lpstr>
      <vt:lpstr>Firma Contratto di docenza </vt:lpstr>
      <vt:lpstr>Contratto di docenza </vt:lpstr>
      <vt:lpstr>Gestione sito web personale Una volta ricevute le credenziali andare sul Homepage del CdL Ostetricia </vt:lpstr>
      <vt:lpstr>Gestione sito web personale </vt:lpstr>
      <vt:lpstr>Gestione sito web personale </vt:lpstr>
      <vt:lpstr>Gestione sito web personale- Didattica </vt:lpstr>
      <vt:lpstr>Gestione sito web personale- Programma didattico </vt:lpstr>
      <vt:lpstr>Gestione sito web personale- Didattica </vt:lpstr>
      <vt:lpstr>Gestione sito web personale- Virtuale </vt:lpstr>
      <vt:lpstr>Gestione sito web personale- Virtuale </vt:lpstr>
      <vt:lpstr>Gestione sito web personale- Aula Virtuale </vt:lpstr>
      <vt:lpstr>Gestione sito web personale- Aula Virtuale </vt:lpstr>
      <vt:lpstr>Gestione sito web - AlmaRegistri </vt:lpstr>
      <vt:lpstr>Gestione sito web - AlmaRegistri </vt:lpstr>
      <vt:lpstr>Presentazione standard di PowerPoint</vt:lpstr>
      <vt:lpstr>Presentazione standard di PowerPoint</vt:lpstr>
      <vt:lpstr>Presentazione standard di PowerPoint</vt:lpstr>
      <vt:lpstr>Foglio firme presenze</vt:lpstr>
      <vt:lpstr>Presentazione standard di PowerPoint</vt:lpstr>
      <vt:lpstr>Presentazione standard di PowerPoint</vt:lpstr>
      <vt:lpstr>Indagine sulle opinioni degli studenti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ISTRUZIONI OPERATIVE PER IL NUOVO DOCENTE</dc:title>
  <dc:creator>Sara Daidone</dc:creator>
  <cp:lastModifiedBy>Sara Daidone</cp:lastModifiedBy>
  <cp:revision>69</cp:revision>
  <cp:lastPrinted>2025-04-23T09:17:43Z</cp:lastPrinted>
  <dcterms:created xsi:type="dcterms:W3CDTF">2025-03-11T14:32:53Z</dcterms:created>
  <dcterms:modified xsi:type="dcterms:W3CDTF">2025-07-22T08:05:45Z</dcterms:modified>
</cp:coreProperties>
</file>