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93" r:id="rId2"/>
    <p:sldId id="268" r:id="rId3"/>
    <p:sldId id="292" r:id="rId4"/>
    <p:sldId id="278" r:id="rId5"/>
    <p:sldId id="279" r:id="rId6"/>
    <p:sldId id="291" r:id="rId7"/>
    <p:sldId id="277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90" r:id="rId16"/>
    <p:sldId id="294" r:id="rId17"/>
    <p:sldId id="288" r:id="rId18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7E4C4-DBB4-4C79-9851-C1039138D199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F7038A-7F25-4D63-8542-D9C5D01B63F6}">
      <dgm:prSet custT="1"/>
      <dgm:spPr>
        <a:xfrm>
          <a:off x="7" y="0"/>
          <a:ext cx="2658002" cy="4680520"/>
        </a:xfrm>
        <a:solidFill>
          <a:srgbClr val="7F7F7F">
            <a:hueOff val="0"/>
            <a:satOff val="0"/>
            <a:lumOff val="0"/>
            <a:alphaOff val="0"/>
          </a:srgbClr>
        </a:solidFill>
        <a:ln w="282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/>
          <a:endParaRPr lang="en-US" sz="20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 rtl="0"/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Web architect </a:t>
          </a:r>
          <a:b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definisce</a:t>
          </a: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la </a:t>
          </a: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struttura</a:t>
          </a: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  <a:p>
          <a:pPr algn="ctr" rtl="0"/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dei </a:t>
          </a: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contenuti</a:t>
          </a: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  <a:p>
          <a:pPr algn="ctr" rtl="0"/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del </a:t>
          </a: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sito</a:t>
          </a: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  <a:p>
          <a:pPr algn="ctr" rtl="0"/>
          <a:endParaRPr lang="en-US" sz="18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 rtl="0"/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GB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FD2832-9D49-40B9-B9DF-859260DC302D}" type="parTrans" cxnId="{D15BFCBF-0872-468E-9336-4C07C3E9B215}">
      <dgm:prSet/>
      <dgm:spPr/>
      <dgm:t>
        <a:bodyPr/>
        <a:lstStyle/>
        <a:p>
          <a:endParaRPr lang="en-GB"/>
        </a:p>
      </dgm:t>
    </dgm:pt>
    <dgm:pt modelId="{496B5E82-75E0-4158-9A31-577C8E5B7D63}" type="sibTrans" cxnId="{D15BFCBF-0872-468E-9336-4C07C3E9B215}">
      <dgm:prSet/>
      <dgm:spPr/>
      <dgm:t>
        <a:bodyPr/>
        <a:lstStyle/>
        <a:p>
          <a:endParaRPr lang="en-GB"/>
        </a:p>
      </dgm:t>
    </dgm:pt>
    <dgm:pt modelId="{1124F482-B579-4E80-8539-081274AE2BE1}">
      <dgm:prSet custT="1"/>
      <dgm:spPr>
        <a:xfrm>
          <a:off x="2739450" y="0"/>
          <a:ext cx="2658002" cy="4680520"/>
        </a:xfrm>
        <a:solidFill>
          <a:srgbClr val="7F7F7F">
            <a:hueOff val="0"/>
            <a:satOff val="0"/>
            <a:lumOff val="0"/>
            <a:alphaOff val="0"/>
          </a:srgbClr>
        </a:solidFill>
        <a:ln w="282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/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Web designer </a:t>
          </a:r>
          <a:b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progetta</a:t>
          </a: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la </a:t>
          </a: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navigazione</a:t>
          </a: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e la </a:t>
          </a: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grafica</a:t>
          </a:r>
          <a:endParaRPr lang="en-US" sz="18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 rtl="0"/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</a:t>
          </a:r>
        </a:p>
        <a:p>
          <a:pPr algn="ctr" rtl="0"/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                                                                                     </a:t>
          </a:r>
          <a:b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en-US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GB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8490506-5893-4EC1-B42E-6A504306E29B}" type="parTrans" cxnId="{5B336741-1277-4DF2-BC77-C82397A45AA2}">
      <dgm:prSet/>
      <dgm:spPr/>
      <dgm:t>
        <a:bodyPr/>
        <a:lstStyle/>
        <a:p>
          <a:endParaRPr lang="en-GB"/>
        </a:p>
      </dgm:t>
    </dgm:pt>
    <dgm:pt modelId="{D806D92C-E20C-419E-BEB9-2DEFCC4151B3}" type="sibTrans" cxnId="{5B336741-1277-4DF2-BC77-C82397A45AA2}">
      <dgm:prSet/>
      <dgm:spPr/>
      <dgm:t>
        <a:bodyPr/>
        <a:lstStyle/>
        <a:p>
          <a:endParaRPr lang="en-GB"/>
        </a:p>
      </dgm:t>
    </dgm:pt>
    <dgm:pt modelId="{F17E8F87-BF28-4F91-98A7-5FD4E5EBBB7C}">
      <dgm:prSet custT="1"/>
      <dgm:spPr>
        <a:xfrm>
          <a:off x="5477193" y="0"/>
          <a:ext cx="2658002" cy="4680520"/>
        </a:xfrm>
        <a:solidFill>
          <a:srgbClr val="7F7F7F">
            <a:hueOff val="0"/>
            <a:satOff val="0"/>
            <a:lumOff val="0"/>
            <a:alphaOff val="0"/>
          </a:srgbClr>
        </a:solidFill>
        <a:ln w="282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/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Web developer </a:t>
          </a:r>
          <a:b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sviluppa</a:t>
          </a: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il</a:t>
          </a: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sito</a:t>
          </a: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US" sz="18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 rtl="0"/>
          <a:endParaRPr lang="en-US" sz="18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 rtl="0"/>
          <a:endParaRPr lang="en-US" sz="18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 rtl="0"/>
          <a:endParaRPr lang="en-US" sz="18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 rtl="0"/>
          <a:endParaRPr lang="en-US" sz="18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3DAB88C-6B01-4A49-8337-4A81994C115E}" type="parTrans" cxnId="{A243AED1-F074-4A76-A35C-85A69F5CF849}">
      <dgm:prSet/>
      <dgm:spPr/>
      <dgm:t>
        <a:bodyPr/>
        <a:lstStyle/>
        <a:p>
          <a:endParaRPr lang="en-GB"/>
        </a:p>
      </dgm:t>
    </dgm:pt>
    <dgm:pt modelId="{20D49094-5E9B-42E7-8999-1C49C7192016}" type="sibTrans" cxnId="{A243AED1-F074-4A76-A35C-85A69F5CF849}">
      <dgm:prSet/>
      <dgm:spPr/>
      <dgm:t>
        <a:bodyPr/>
        <a:lstStyle/>
        <a:p>
          <a:endParaRPr lang="en-GB"/>
        </a:p>
      </dgm:t>
    </dgm:pt>
    <dgm:pt modelId="{A1A74CD4-1CB7-4A1C-AD5F-6EF40B26D0AB}" type="pres">
      <dgm:prSet presAssocID="{D7A7E4C4-DBB4-4C79-9851-C1039138D1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A96439-EC06-455B-9C05-C35020A368CC}" type="pres">
      <dgm:prSet presAssocID="{D7A7E4C4-DBB4-4C79-9851-C1039138D199}" presName="fgShape" presStyleLbl="fgShp" presStyleIdx="0" presStyleCnt="1" custScaleX="108696" custScaleY="99999"/>
      <dgm:spPr>
        <a:xfrm>
          <a:off x="-13" y="3744419"/>
          <a:ext cx="8136930" cy="702070"/>
        </a:xfrm>
        <a:prstGeom prst="flowChartProcess">
          <a:avLst/>
        </a:prstGeom>
        <a:solidFill>
          <a:srgbClr val="7F7F7F">
            <a:tint val="60000"/>
            <a:hueOff val="0"/>
            <a:satOff val="0"/>
            <a:lumOff val="0"/>
            <a:alphaOff val="0"/>
          </a:srgbClr>
        </a:solidFill>
        <a:ln w="282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3C0C48D2-120E-4C26-9B9C-B4B018A7386D}" type="pres">
      <dgm:prSet presAssocID="{D7A7E4C4-DBB4-4C79-9851-C1039138D199}" presName="linComp" presStyleCnt="0"/>
      <dgm:spPr/>
      <dgm:t>
        <a:bodyPr/>
        <a:lstStyle/>
        <a:p>
          <a:endParaRPr lang="en-GB"/>
        </a:p>
      </dgm:t>
    </dgm:pt>
    <dgm:pt modelId="{D4BE683C-0823-48D0-850F-3DAD12BD0F7E}" type="pres">
      <dgm:prSet presAssocID="{F4F7038A-7F25-4D63-8542-D9C5D01B63F6}" presName="compNode" presStyleCnt="0"/>
      <dgm:spPr/>
      <dgm:t>
        <a:bodyPr/>
        <a:lstStyle/>
        <a:p>
          <a:endParaRPr lang="en-GB"/>
        </a:p>
      </dgm:t>
    </dgm:pt>
    <dgm:pt modelId="{F6CDC4D6-DBF7-4AF6-8101-29A9366194FF}" type="pres">
      <dgm:prSet presAssocID="{F4F7038A-7F25-4D63-8542-D9C5D01B63F6}" presName="bkgdShape" presStyleLbl="node1" presStyleIdx="0" presStyleCnt="3" custLinFactNeighborX="-64" custLinFactNeighborY="1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90058EBB-83E8-4358-A8D9-E6C6EA18E319}" type="pres">
      <dgm:prSet presAssocID="{F4F7038A-7F25-4D63-8542-D9C5D01B63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2AB69D-C3CC-48CB-8CF2-DB7984A7A114}" type="pres">
      <dgm:prSet presAssocID="{F4F7038A-7F25-4D63-8542-D9C5D01B63F6}" presName="invisiNode" presStyleLbl="node1" presStyleIdx="0" presStyleCnt="3"/>
      <dgm:spPr/>
      <dgm:t>
        <a:bodyPr/>
        <a:lstStyle/>
        <a:p>
          <a:endParaRPr lang="en-GB"/>
        </a:p>
      </dgm:t>
    </dgm:pt>
    <dgm:pt modelId="{47AC8BCA-610E-4E0E-9F22-AFF6788F0C03}" type="pres">
      <dgm:prSet presAssocID="{F4F7038A-7F25-4D63-8542-D9C5D01B63F6}" presName="imagNode" presStyleLbl="fgImgPlace1" presStyleIdx="0" presStyleCnt="3" custLinFactNeighborY="-13350"/>
      <dgm:spPr>
        <a:xfrm>
          <a:off x="551403" y="72756"/>
          <a:ext cx="1558613" cy="15586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2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E8217A67-9A4B-4656-A660-AC397B1FF5EF}" type="pres">
      <dgm:prSet presAssocID="{496B5E82-75E0-4158-9A31-577C8E5B7D6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3DC4AA8-E336-4E45-A12F-9F943133F287}" type="pres">
      <dgm:prSet presAssocID="{1124F482-B579-4E80-8539-081274AE2BE1}" presName="compNode" presStyleCnt="0"/>
      <dgm:spPr/>
      <dgm:t>
        <a:bodyPr/>
        <a:lstStyle/>
        <a:p>
          <a:endParaRPr lang="en-GB"/>
        </a:p>
      </dgm:t>
    </dgm:pt>
    <dgm:pt modelId="{89DAA1D0-C38A-4815-B5CC-9C2DA6D79F2E}" type="pres">
      <dgm:prSet presAssocID="{1124F482-B579-4E80-8539-081274AE2BE1}" presName="bkgdShape" presStyleLbl="node1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0CD840F6-C90F-4C9A-9EBE-D42F9822D980}" type="pres">
      <dgm:prSet presAssocID="{1124F482-B579-4E80-8539-081274AE2BE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8DA225-805C-4574-8613-772680891360}" type="pres">
      <dgm:prSet presAssocID="{1124F482-B579-4E80-8539-081274AE2BE1}" presName="invisiNode" presStyleLbl="node1" presStyleIdx="1" presStyleCnt="3"/>
      <dgm:spPr/>
      <dgm:t>
        <a:bodyPr/>
        <a:lstStyle/>
        <a:p>
          <a:endParaRPr lang="en-GB"/>
        </a:p>
      </dgm:t>
    </dgm:pt>
    <dgm:pt modelId="{24742507-8B95-483B-8784-D8F97DEF266D}" type="pres">
      <dgm:prSet presAssocID="{1124F482-B579-4E80-8539-081274AE2BE1}" presName="imagNode" presStyleLbl="fgImgPlace1" presStyleIdx="1" presStyleCnt="3" custLinFactNeighborX="-6930" custLinFactNeighborY="-13398"/>
      <dgm:spPr>
        <a:xfrm>
          <a:off x="3181133" y="72008"/>
          <a:ext cx="1558613" cy="15586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2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6A80650F-4414-4686-BD46-49F791A175F9}" type="pres">
      <dgm:prSet presAssocID="{D806D92C-E20C-419E-BEB9-2DEFCC4151B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1882374-142B-421E-B228-6A680F7C2A33}" type="pres">
      <dgm:prSet presAssocID="{F17E8F87-BF28-4F91-98A7-5FD4E5EBBB7C}" presName="compNode" presStyleCnt="0"/>
      <dgm:spPr/>
      <dgm:t>
        <a:bodyPr/>
        <a:lstStyle/>
        <a:p>
          <a:endParaRPr lang="en-GB"/>
        </a:p>
      </dgm:t>
    </dgm:pt>
    <dgm:pt modelId="{03404F8D-0412-4BA0-A829-28CEDA97C422}" type="pres">
      <dgm:prSet presAssocID="{F17E8F87-BF28-4F91-98A7-5FD4E5EBBB7C}" presName="bkgdShape" presStyleLbl="node1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4DF33C1C-A114-48AF-8A79-B6BDE02BD367}" type="pres">
      <dgm:prSet presAssocID="{F17E8F87-BF28-4F91-98A7-5FD4E5EBBB7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705530-16A8-488B-8389-F31CDE9BBA22}" type="pres">
      <dgm:prSet presAssocID="{F17E8F87-BF28-4F91-98A7-5FD4E5EBBB7C}" presName="invisiNode" presStyleLbl="node1" presStyleIdx="2" presStyleCnt="3"/>
      <dgm:spPr/>
      <dgm:t>
        <a:bodyPr/>
        <a:lstStyle/>
        <a:p>
          <a:endParaRPr lang="en-GB"/>
        </a:p>
      </dgm:t>
    </dgm:pt>
    <dgm:pt modelId="{5BF3BC3C-739C-4A1A-8FC4-355D714FDD13}" type="pres">
      <dgm:prSet presAssocID="{F17E8F87-BF28-4F91-98A7-5FD4E5EBBB7C}" presName="imagNode" presStyleLbl="fgImgPlace1" presStyleIdx="2" presStyleCnt="3" custLinFactNeighborX="2218" custLinFactNeighborY="-13398"/>
      <dgm:spPr>
        <a:xfrm>
          <a:off x="6061457" y="72008"/>
          <a:ext cx="1558613" cy="15586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2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/>
        </a:p>
      </dgm:t>
    </dgm:pt>
  </dgm:ptLst>
  <dgm:cxnLst>
    <dgm:cxn modelId="{5B336741-1277-4DF2-BC77-C82397A45AA2}" srcId="{D7A7E4C4-DBB4-4C79-9851-C1039138D199}" destId="{1124F482-B579-4E80-8539-081274AE2BE1}" srcOrd="1" destOrd="0" parTransId="{A8490506-5893-4EC1-B42E-6A504306E29B}" sibTransId="{D806D92C-E20C-419E-BEB9-2DEFCC4151B3}"/>
    <dgm:cxn modelId="{8D2D91B2-23EF-453D-8FDB-7CC1DF936F9B}" type="presOf" srcId="{496B5E82-75E0-4158-9A31-577C8E5B7D63}" destId="{E8217A67-9A4B-4656-A660-AC397B1FF5EF}" srcOrd="0" destOrd="0" presId="urn:microsoft.com/office/officeart/2005/8/layout/hList7"/>
    <dgm:cxn modelId="{D15BFCBF-0872-468E-9336-4C07C3E9B215}" srcId="{D7A7E4C4-DBB4-4C79-9851-C1039138D199}" destId="{F4F7038A-7F25-4D63-8542-D9C5D01B63F6}" srcOrd="0" destOrd="0" parTransId="{64FD2832-9D49-40B9-B9DF-859260DC302D}" sibTransId="{496B5E82-75E0-4158-9A31-577C8E5B7D63}"/>
    <dgm:cxn modelId="{D8862ABC-9E3C-4811-B440-66FFDBF3FF93}" type="presOf" srcId="{F4F7038A-7F25-4D63-8542-D9C5D01B63F6}" destId="{F6CDC4D6-DBF7-4AF6-8101-29A9366194FF}" srcOrd="0" destOrd="0" presId="urn:microsoft.com/office/officeart/2005/8/layout/hList7"/>
    <dgm:cxn modelId="{468F8BA4-D7CC-4CA5-9AA2-59288A63FC1E}" type="presOf" srcId="{D806D92C-E20C-419E-BEB9-2DEFCC4151B3}" destId="{6A80650F-4414-4686-BD46-49F791A175F9}" srcOrd="0" destOrd="0" presId="urn:microsoft.com/office/officeart/2005/8/layout/hList7"/>
    <dgm:cxn modelId="{3ACAFBD6-4291-42CC-8170-2AA290B02C9D}" type="presOf" srcId="{D7A7E4C4-DBB4-4C79-9851-C1039138D199}" destId="{A1A74CD4-1CB7-4A1C-AD5F-6EF40B26D0AB}" srcOrd="0" destOrd="0" presId="urn:microsoft.com/office/officeart/2005/8/layout/hList7"/>
    <dgm:cxn modelId="{A243AED1-F074-4A76-A35C-85A69F5CF849}" srcId="{D7A7E4C4-DBB4-4C79-9851-C1039138D199}" destId="{F17E8F87-BF28-4F91-98A7-5FD4E5EBBB7C}" srcOrd="2" destOrd="0" parTransId="{33DAB88C-6B01-4A49-8337-4A81994C115E}" sibTransId="{20D49094-5E9B-42E7-8999-1C49C7192016}"/>
    <dgm:cxn modelId="{A66832F2-8CDF-4CC3-8C94-7751F889F490}" type="presOf" srcId="{F4F7038A-7F25-4D63-8542-D9C5D01B63F6}" destId="{90058EBB-83E8-4358-A8D9-E6C6EA18E319}" srcOrd="1" destOrd="0" presId="urn:microsoft.com/office/officeart/2005/8/layout/hList7"/>
    <dgm:cxn modelId="{21AC0F16-8AF1-41C0-8E92-570F8447CA51}" type="presOf" srcId="{F17E8F87-BF28-4F91-98A7-5FD4E5EBBB7C}" destId="{4DF33C1C-A114-48AF-8A79-B6BDE02BD367}" srcOrd="1" destOrd="0" presId="urn:microsoft.com/office/officeart/2005/8/layout/hList7"/>
    <dgm:cxn modelId="{A1288636-E19C-44BE-BCD2-82FDAEFD5275}" type="presOf" srcId="{F17E8F87-BF28-4F91-98A7-5FD4E5EBBB7C}" destId="{03404F8D-0412-4BA0-A829-28CEDA97C422}" srcOrd="0" destOrd="0" presId="urn:microsoft.com/office/officeart/2005/8/layout/hList7"/>
    <dgm:cxn modelId="{6ABBF37F-E1D4-4FCF-B924-420247D09B08}" type="presOf" srcId="{1124F482-B579-4E80-8539-081274AE2BE1}" destId="{0CD840F6-C90F-4C9A-9EBE-D42F9822D980}" srcOrd="1" destOrd="0" presId="urn:microsoft.com/office/officeart/2005/8/layout/hList7"/>
    <dgm:cxn modelId="{49EEBFC7-FB17-4B49-8AE1-3E974C5B1680}" type="presOf" srcId="{1124F482-B579-4E80-8539-081274AE2BE1}" destId="{89DAA1D0-C38A-4815-B5CC-9C2DA6D79F2E}" srcOrd="0" destOrd="0" presId="urn:microsoft.com/office/officeart/2005/8/layout/hList7"/>
    <dgm:cxn modelId="{1A223CBC-5A7D-497B-8392-4F2016D7C8AB}" type="presParOf" srcId="{A1A74CD4-1CB7-4A1C-AD5F-6EF40B26D0AB}" destId="{5DA96439-EC06-455B-9C05-C35020A368CC}" srcOrd="0" destOrd="0" presId="urn:microsoft.com/office/officeart/2005/8/layout/hList7"/>
    <dgm:cxn modelId="{763268E9-1C6B-42F3-B263-CAB129A345C9}" type="presParOf" srcId="{A1A74CD4-1CB7-4A1C-AD5F-6EF40B26D0AB}" destId="{3C0C48D2-120E-4C26-9B9C-B4B018A7386D}" srcOrd="1" destOrd="0" presId="urn:microsoft.com/office/officeart/2005/8/layout/hList7"/>
    <dgm:cxn modelId="{18EFA774-2531-414D-B2C2-AF4BBA9723FD}" type="presParOf" srcId="{3C0C48D2-120E-4C26-9B9C-B4B018A7386D}" destId="{D4BE683C-0823-48D0-850F-3DAD12BD0F7E}" srcOrd="0" destOrd="0" presId="urn:microsoft.com/office/officeart/2005/8/layout/hList7"/>
    <dgm:cxn modelId="{4B4CEA86-6B53-47F8-9D25-617C72A09B8D}" type="presParOf" srcId="{D4BE683C-0823-48D0-850F-3DAD12BD0F7E}" destId="{F6CDC4D6-DBF7-4AF6-8101-29A9366194FF}" srcOrd="0" destOrd="0" presId="urn:microsoft.com/office/officeart/2005/8/layout/hList7"/>
    <dgm:cxn modelId="{2823E6C1-359F-403D-ABE5-9B1FE91F63A7}" type="presParOf" srcId="{D4BE683C-0823-48D0-850F-3DAD12BD0F7E}" destId="{90058EBB-83E8-4358-A8D9-E6C6EA18E319}" srcOrd="1" destOrd="0" presId="urn:microsoft.com/office/officeart/2005/8/layout/hList7"/>
    <dgm:cxn modelId="{978FA52C-FACC-44A6-9245-CB285662A1BD}" type="presParOf" srcId="{D4BE683C-0823-48D0-850F-3DAD12BD0F7E}" destId="{E52AB69D-C3CC-48CB-8CF2-DB7984A7A114}" srcOrd="2" destOrd="0" presId="urn:microsoft.com/office/officeart/2005/8/layout/hList7"/>
    <dgm:cxn modelId="{A2097D22-BAC2-443D-B0BB-7D57A3024DAB}" type="presParOf" srcId="{D4BE683C-0823-48D0-850F-3DAD12BD0F7E}" destId="{47AC8BCA-610E-4E0E-9F22-AFF6788F0C03}" srcOrd="3" destOrd="0" presId="urn:microsoft.com/office/officeart/2005/8/layout/hList7"/>
    <dgm:cxn modelId="{CD62F02B-25FA-4D1D-8338-7C2B2928AE45}" type="presParOf" srcId="{3C0C48D2-120E-4C26-9B9C-B4B018A7386D}" destId="{E8217A67-9A4B-4656-A660-AC397B1FF5EF}" srcOrd="1" destOrd="0" presId="urn:microsoft.com/office/officeart/2005/8/layout/hList7"/>
    <dgm:cxn modelId="{4C7CF7DE-46C6-42A0-93F6-F578B25F3B49}" type="presParOf" srcId="{3C0C48D2-120E-4C26-9B9C-B4B018A7386D}" destId="{23DC4AA8-E336-4E45-A12F-9F943133F287}" srcOrd="2" destOrd="0" presId="urn:microsoft.com/office/officeart/2005/8/layout/hList7"/>
    <dgm:cxn modelId="{4E5EF4BA-35D3-4CEF-9710-0EFA3F870BB6}" type="presParOf" srcId="{23DC4AA8-E336-4E45-A12F-9F943133F287}" destId="{89DAA1D0-C38A-4815-B5CC-9C2DA6D79F2E}" srcOrd="0" destOrd="0" presId="urn:microsoft.com/office/officeart/2005/8/layout/hList7"/>
    <dgm:cxn modelId="{CA25F17C-44CB-4B39-A5D9-1AC78AE7AF55}" type="presParOf" srcId="{23DC4AA8-E336-4E45-A12F-9F943133F287}" destId="{0CD840F6-C90F-4C9A-9EBE-D42F9822D980}" srcOrd="1" destOrd="0" presId="urn:microsoft.com/office/officeart/2005/8/layout/hList7"/>
    <dgm:cxn modelId="{6C40C835-CE8A-4A4C-ABE1-9EA57B09B74E}" type="presParOf" srcId="{23DC4AA8-E336-4E45-A12F-9F943133F287}" destId="{418DA225-805C-4574-8613-772680891360}" srcOrd="2" destOrd="0" presId="urn:microsoft.com/office/officeart/2005/8/layout/hList7"/>
    <dgm:cxn modelId="{BCA9B1D4-40DE-47C3-A55B-17516D8F4FB1}" type="presParOf" srcId="{23DC4AA8-E336-4E45-A12F-9F943133F287}" destId="{24742507-8B95-483B-8784-D8F97DEF266D}" srcOrd="3" destOrd="0" presId="urn:microsoft.com/office/officeart/2005/8/layout/hList7"/>
    <dgm:cxn modelId="{26003759-A8CA-42E2-A64B-B1059235E6FF}" type="presParOf" srcId="{3C0C48D2-120E-4C26-9B9C-B4B018A7386D}" destId="{6A80650F-4414-4686-BD46-49F791A175F9}" srcOrd="3" destOrd="0" presId="urn:microsoft.com/office/officeart/2005/8/layout/hList7"/>
    <dgm:cxn modelId="{D6891E9D-F732-473B-ACF9-35D3B11AFBE4}" type="presParOf" srcId="{3C0C48D2-120E-4C26-9B9C-B4B018A7386D}" destId="{61882374-142B-421E-B228-6A680F7C2A33}" srcOrd="4" destOrd="0" presId="urn:microsoft.com/office/officeart/2005/8/layout/hList7"/>
    <dgm:cxn modelId="{D2EF9BC9-84CE-407D-A7D5-1D5979C8287C}" type="presParOf" srcId="{61882374-142B-421E-B228-6A680F7C2A33}" destId="{03404F8D-0412-4BA0-A829-28CEDA97C422}" srcOrd="0" destOrd="0" presId="urn:microsoft.com/office/officeart/2005/8/layout/hList7"/>
    <dgm:cxn modelId="{BBBE9036-046E-4EE3-B761-6CE3CF913538}" type="presParOf" srcId="{61882374-142B-421E-B228-6A680F7C2A33}" destId="{4DF33C1C-A114-48AF-8A79-B6BDE02BD367}" srcOrd="1" destOrd="0" presId="urn:microsoft.com/office/officeart/2005/8/layout/hList7"/>
    <dgm:cxn modelId="{CED53ED5-BCBB-4D77-A752-A4C1F6CC2130}" type="presParOf" srcId="{61882374-142B-421E-B228-6A680F7C2A33}" destId="{26705530-16A8-488B-8389-F31CDE9BBA22}" srcOrd="2" destOrd="0" presId="urn:microsoft.com/office/officeart/2005/8/layout/hList7"/>
    <dgm:cxn modelId="{6B1ED0ED-1DC0-4F10-924E-BDCB9BF98AA4}" type="presParOf" srcId="{61882374-142B-421E-B228-6A680F7C2A33}" destId="{5BF3BC3C-739C-4A1A-8FC4-355D714FDD1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DC4D6-DBF7-4AF6-8101-29A9366194FF}">
      <dsp:nvSpPr>
        <dsp:cNvPr id="0" name=""/>
        <dsp:cNvSpPr/>
      </dsp:nvSpPr>
      <dsp:spPr>
        <a:xfrm>
          <a:off x="7" y="0"/>
          <a:ext cx="2658002" cy="4680520"/>
        </a:xfrm>
        <a:prstGeom prst="roundRect">
          <a:avLst>
            <a:gd name="adj" fmla="val 10000"/>
          </a:avLst>
        </a:prstGeom>
        <a:solidFill>
          <a:srgbClr val="7F7F7F">
            <a:hueOff val="0"/>
            <a:satOff val="0"/>
            <a:lumOff val="0"/>
            <a:alphaOff val="0"/>
          </a:srgbClr>
        </a:solidFill>
        <a:ln w="282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Web architect </a:t>
          </a:r>
          <a:b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definisce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la </a:t>
          </a: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struttura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dei </a:t>
          </a: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contenuti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del </a:t>
          </a: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sito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GB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" y="1872208"/>
        <a:ext cx="2658002" cy="1872208"/>
      </dsp:txXfrm>
    </dsp:sp>
    <dsp:sp modelId="{47AC8BCA-610E-4E0E-9F22-AFF6788F0C03}">
      <dsp:nvSpPr>
        <dsp:cNvPr id="0" name=""/>
        <dsp:cNvSpPr/>
      </dsp:nvSpPr>
      <dsp:spPr>
        <a:xfrm>
          <a:off x="551403" y="72756"/>
          <a:ext cx="1558613" cy="15586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2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AA1D0-C38A-4815-B5CC-9C2DA6D79F2E}">
      <dsp:nvSpPr>
        <dsp:cNvPr id="0" name=""/>
        <dsp:cNvSpPr/>
      </dsp:nvSpPr>
      <dsp:spPr>
        <a:xfrm>
          <a:off x="2739450" y="0"/>
          <a:ext cx="2658002" cy="4680520"/>
        </a:xfrm>
        <a:prstGeom prst="roundRect">
          <a:avLst>
            <a:gd name="adj" fmla="val 10000"/>
          </a:avLst>
        </a:prstGeom>
        <a:solidFill>
          <a:srgbClr val="7F7F7F">
            <a:hueOff val="0"/>
            <a:satOff val="0"/>
            <a:lumOff val="0"/>
            <a:alphaOff val="0"/>
          </a:srgbClr>
        </a:solidFill>
        <a:ln w="282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Web designer </a:t>
          </a:r>
          <a:b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progetta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la </a:t>
          </a: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navigazione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e la </a:t>
          </a: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grafica</a:t>
          </a:r>
          <a:endParaRPr lang="en-US" sz="18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                                                                                     </a:t>
          </a:r>
          <a:b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GB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39450" y="1872208"/>
        <a:ext cx="2658002" cy="1872208"/>
      </dsp:txXfrm>
    </dsp:sp>
    <dsp:sp modelId="{24742507-8B95-483B-8784-D8F97DEF266D}">
      <dsp:nvSpPr>
        <dsp:cNvPr id="0" name=""/>
        <dsp:cNvSpPr/>
      </dsp:nvSpPr>
      <dsp:spPr>
        <a:xfrm>
          <a:off x="3181133" y="72008"/>
          <a:ext cx="1558613" cy="15586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2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04F8D-0412-4BA0-A829-28CEDA97C422}">
      <dsp:nvSpPr>
        <dsp:cNvPr id="0" name=""/>
        <dsp:cNvSpPr/>
      </dsp:nvSpPr>
      <dsp:spPr>
        <a:xfrm>
          <a:off x="5477193" y="0"/>
          <a:ext cx="2658002" cy="4680520"/>
        </a:xfrm>
        <a:prstGeom prst="roundRect">
          <a:avLst>
            <a:gd name="adj" fmla="val 10000"/>
          </a:avLst>
        </a:prstGeom>
        <a:solidFill>
          <a:srgbClr val="7F7F7F">
            <a:hueOff val="0"/>
            <a:satOff val="0"/>
            <a:lumOff val="0"/>
            <a:alphaOff val="0"/>
          </a:srgbClr>
        </a:solidFill>
        <a:ln w="282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Web developer </a:t>
          </a:r>
          <a:b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sviluppa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il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sito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US" sz="18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77193" y="1872208"/>
        <a:ext cx="2658002" cy="1872208"/>
      </dsp:txXfrm>
    </dsp:sp>
    <dsp:sp modelId="{5BF3BC3C-739C-4A1A-8FC4-355D714FDD13}">
      <dsp:nvSpPr>
        <dsp:cNvPr id="0" name=""/>
        <dsp:cNvSpPr/>
      </dsp:nvSpPr>
      <dsp:spPr>
        <a:xfrm>
          <a:off x="6061457" y="72008"/>
          <a:ext cx="1558613" cy="15586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2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96439-EC06-455B-9C05-C35020A368CC}">
      <dsp:nvSpPr>
        <dsp:cNvPr id="0" name=""/>
        <dsp:cNvSpPr/>
      </dsp:nvSpPr>
      <dsp:spPr>
        <a:xfrm>
          <a:off x="-13" y="3744419"/>
          <a:ext cx="8136930" cy="702070"/>
        </a:xfrm>
        <a:prstGeom prst="flowChartProcess">
          <a:avLst/>
        </a:prstGeom>
        <a:solidFill>
          <a:srgbClr val="7F7F7F">
            <a:tint val="60000"/>
            <a:hueOff val="0"/>
            <a:satOff val="0"/>
            <a:lumOff val="0"/>
            <a:alphaOff val="0"/>
          </a:srgbClr>
        </a:solidFill>
        <a:ln w="282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3AC521-EBD0-4489-A776-89FA3141A853}" type="datetimeFigureOut">
              <a:rPr lang="it-IT"/>
              <a:pPr>
                <a:defRPr/>
              </a:pPr>
              <a:t>15/06/2016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2CF436-2234-45AF-A20B-CEED86C847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249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7EFA92-3827-457D-86D5-DEAD0F682D1C}" type="slidenum">
              <a:rPr lang="it-IT" altLang="it-IT" smtClean="0"/>
              <a:pPr eaLnBrk="1" hangingPunct="1">
                <a:spcBef>
                  <a:spcPct val="0"/>
                </a:spcBef>
              </a:pPr>
              <a:t>1</a:t>
            </a:fld>
            <a:endParaRPr lang="it-IT" altLang="it-IT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4" tIns="46347" rIns="92694" bIns="46347" anchor="b"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Times New Roman" pitchFamily="18" charset="0"/>
              <a:buNone/>
            </a:pPr>
            <a:fld id="{6CDE9948-9FBF-4186-9E68-046EBA4F17F8}" type="slidenum">
              <a:rPr lang="it-IT" altLang="it-IT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 typeface="Times New Roman" pitchFamily="18" charset="0"/>
                <a:buNone/>
              </a:pPr>
              <a:t>2</a:t>
            </a:fld>
            <a:endParaRPr lang="it-IT" alt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714875"/>
            <a:ext cx="543242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94" tIns="46347" rIns="92694" bIns="46347" numCol="1" anchor="t" anchorCtr="0" compatLnSpc="1">
            <a:prstTxWarp prst="textNoShape">
              <a:avLst/>
            </a:prstTxWarp>
          </a:bodyPr>
          <a:lstStyle/>
          <a:p>
            <a:pPr defTabSz="925513"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1AE8B3-CA03-40D8-8C7E-110EEBBEED80}" type="slidenum">
              <a:rPr lang="it-IT" altLang="it-IT" sz="1200">
                <a:latin typeface="Times New Roman" pitchFamily="18" charset="0"/>
              </a:rPr>
              <a:pPr eaLnBrk="1" hangingPunct="1"/>
              <a:t>6</a:t>
            </a:fld>
            <a:endParaRPr lang="it-IT" altLang="it-IT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690" y="2130426"/>
            <a:ext cx="777262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380" y="3886200"/>
            <a:ext cx="64012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59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61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8338" y="273050"/>
            <a:ext cx="2055606" cy="58562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127" y="273050"/>
            <a:ext cx="6030556" cy="58562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5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3046" y="76200"/>
            <a:ext cx="7877908" cy="685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33046" y="1143000"/>
            <a:ext cx="3868615" cy="4953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2339" y="1143000"/>
            <a:ext cx="3868615" cy="4953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306766" y="6272213"/>
            <a:ext cx="3921369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Alma Mater Studiorum, Università di Bologna</a:t>
            </a:r>
          </a:p>
          <a:p>
            <a:pPr>
              <a:defRPr/>
            </a:pPr>
            <a:r>
              <a:rPr lang="it-IT" altLang="it-IT"/>
              <a:t>© </a:t>
            </a:r>
            <a:r>
              <a:rPr lang="it-IT" altLang="it-IT" sz="1200"/>
              <a:t>▪</a:t>
            </a:r>
            <a:r>
              <a:rPr lang="it-IT" altLang="it-IT"/>
              <a:t> Materiale riservato e strettamente confidenziale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6469" y="6272213"/>
            <a:ext cx="1957754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CFC9-4BF7-4B14-A13F-D9C56DA437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641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68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20" y="4406901"/>
            <a:ext cx="777261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20" y="2906713"/>
            <a:ext cx="777261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445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127" y="1604964"/>
            <a:ext cx="4042349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130" y="1604964"/>
            <a:ext cx="40438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39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27" y="274638"/>
            <a:ext cx="822974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27" y="1535113"/>
            <a:ext cx="40408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127" y="2174875"/>
            <a:ext cx="40408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25" y="1535113"/>
            <a:ext cx="40423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25" y="2174875"/>
            <a:ext cx="40423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02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50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4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27" y="273050"/>
            <a:ext cx="30079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965" y="273051"/>
            <a:ext cx="51119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127" y="1435101"/>
            <a:ext cx="3007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1118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879" y="4800600"/>
            <a:ext cx="548698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879" y="612775"/>
            <a:ext cx="54869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879" y="5367338"/>
            <a:ext cx="548698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73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3"/>
            <a:ext cx="91424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88900"/>
            <a:ext cx="84613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8215313" y="6438900"/>
            <a:ext cx="1587" cy="352425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-1588" y="0"/>
            <a:ext cx="254001" cy="1196975"/>
          </a:xfrm>
          <a:prstGeom prst="rect">
            <a:avLst/>
          </a:prstGeom>
          <a:solidFill>
            <a:srgbClr val="A50021"/>
          </a:solidFill>
          <a:ln>
            <a:noFill/>
          </a:ln>
          <a:extLst/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altLang="it-IT" u="sng" smtClean="0">
              <a:solidFill>
                <a:srgbClr val="FFFFCC"/>
              </a:solidFill>
            </a:endParaRPr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0" y="1187450"/>
            <a:ext cx="8958263" cy="1588"/>
          </a:xfrm>
          <a:prstGeom prst="line">
            <a:avLst/>
          </a:prstGeom>
          <a:noFill/>
          <a:ln w="19080">
            <a:solidFill>
              <a:srgbClr val="A6A6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 titolo</a:t>
            </a: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rmez.it/notizie/online-il-vademecum-pubblica-amministrazione-e-social-media.html" TargetMode="External"/><Relationship Id="rId3" Type="http://schemas.openxmlformats.org/officeDocument/2006/relationships/hyperlink" Target="http://www.agid.gov.it/" TargetMode="External"/><Relationship Id="rId7" Type="http://schemas.openxmlformats.org/officeDocument/2006/relationships/hyperlink" Target="http://archivio.digitpa.gov.it/sites/default/files/linee_guida_siti_web_delle_pa_2011.pdf" TargetMode="External"/><Relationship Id="rId2" Type="http://schemas.openxmlformats.org/officeDocument/2006/relationships/hyperlink" Target="http://www.iwa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gid.gov.it/agenda-digitale/pubblica-amministrazione/accessibilita/normativa" TargetMode="External"/><Relationship Id="rId5" Type="http://schemas.openxmlformats.org/officeDocument/2006/relationships/hyperlink" Target="http://www.camera.it/parlam/leggi/04004l.htm" TargetMode="External"/><Relationship Id="rId4" Type="http://schemas.openxmlformats.org/officeDocument/2006/relationships/hyperlink" Target="http://design.italia.it/" TargetMode="External"/><Relationship Id="rId9" Type="http://schemas.openxmlformats.org/officeDocument/2006/relationships/hyperlink" Target="http://www.architecta.it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ilvia.matteucci@unibo.i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0" y="2565400"/>
            <a:ext cx="91440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4400" u="none" dirty="0" smtClean="0"/>
              <a:t>Lavorare nel web: unibo.it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2000" u="none" dirty="0" smtClean="0"/>
              <a:t>Bologna, 15 giugno 2016</a:t>
            </a:r>
            <a:r>
              <a:rPr lang="it-IT" altLang="it-IT" sz="4800" u="none" dirty="0"/>
              <a:t/>
            </a:r>
            <a:br>
              <a:rPr lang="it-IT" altLang="it-IT" sz="4800" u="none" dirty="0"/>
            </a:br>
            <a:endParaRPr lang="it-IT" altLang="it-IT" sz="4800" u="none" dirty="0"/>
          </a:p>
        </p:txBody>
      </p:sp>
    </p:spTree>
    <p:extLst>
      <p:ext uri="{BB962C8B-B14F-4D97-AF65-F5344CB8AC3E}">
        <p14:creationId xmlns:p14="http://schemas.microsoft.com/office/powerpoint/2010/main" val="42524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2771775" y="1852613"/>
            <a:ext cx="5837238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37931725" indent="-3747452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Architettura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informativa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 (Card Sorting) </a:t>
            </a:r>
            <a:endParaRPr lang="en-US" altLang="en-US" sz="2000" dirty="0">
              <a:solidFill>
                <a:srgbClr val="404040"/>
              </a:solidFill>
              <a:latin typeface="Calibri" pitchFamily="34" charset="0"/>
              <a:ea typeface="Microsoft YaHei" pitchFamily="34" charset="-122"/>
            </a:endParaRPr>
          </a:p>
          <a:p>
            <a:pPr eaLnBrk="1" hangingPunct="1">
              <a:spcBef>
                <a:spcPts val="70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Disegno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della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navigazione</a:t>
            </a:r>
            <a:endParaRPr lang="en-US" altLang="en-US" sz="2000" dirty="0">
              <a:solidFill>
                <a:srgbClr val="404040"/>
              </a:solidFill>
              <a:latin typeface="Calibri" pitchFamily="34" charset="0"/>
              <a:ea typeface="Microsoft YaHei" pitchFamily="34" charset="-122"/>
            </a:endParaRPr>
          </a:p>
          <a:p>
            <a:pPr eaLnBrk="1" hangingPunct="1">
              <a:spcBef>
                <a:spcPts val="70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Disegno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delle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interfacce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</a:t>
            </a:r>
            <a:endParaRPr lang="en-US" altLang="en-US" sz="1800" dirty="0">
              <a:solidFill>
                <a:srgbClr val="404040"/>
              </a:solidFill>
              <a:latin typeface="Calibri" pitchFamily="34" charset="0"/>
              <a:ea typeface="Microsoft YaHei" pitchFamily="34" charset="-122"/>
            </a:endParaRPr>
          </a:p>
          <a:p>
            <a:pPr eaLnBrk="1" hangingPunct="1">
              <a:spcBef>
                <a:spcPts val="70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Formalizzazione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del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documento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</a:t>
            </a:r>
          </a:p>
          <a:p>
            <a:pPr marL="0" indent="0" eaLnBrk="1" hangingPunct="1">
              <a:spcBef>
                <a:spcPts val="700"/>
              </a:spcBef>
              <a:buClrTx/>
              <a:buSzTx/>
            </a:pP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di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specifiche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per gli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sviluppatori</a:t>
            </a:r>
            <a:endParaRPr lang="en-US" altLang="en-US" sz="2000" dirty="0">
              <a:solidFill>
                <a:srgbClr val="404040"/>
              </a:solidFill>
              <a:latin typeface="Calibri" pitchFamily="34" charset="0"/>
              <a:ea typeface="Microsoft YaHei" pitchFamily="34" charset="-122"/>
            </a:endParaRPr>
          </a:p>
        </p:txBody>
      </p:sp>
      <p:pic>
        <p:nvPicPr>
          <p:cNvPr id="9219" name="Picture 11" descr="https://encrypted-tbn1.gstatic.com/images?q=tbn:ANd9GcR-EqwXCgSCUUqvTXAKiGBvuUbqOqba-rcc-Nm90-JaNRpThqrc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2636838"/>
            <a:ext cx="19716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2" descr="\\Fsunibo.personale.dir.unibo.it\spazicesia\DSAW\PROGETTI_IN_CORSO\Prog_NuoviPortali\WireFrame\wireframe\archivio\home+attualitaT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3836988"/>
            <a:ext cx="1616075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23850" y="1484313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Analysis</a:t>
            </a:r>
          </a:p>
        </p:txBody>
      </p:sp>
      <p:sp>
        <p:nvSpPr>
          <p:cNvPr id="9222" name="AutoShape 3"/>
          <p:cNvSpPr>
            <a:spLocks noChangeArrowheads="1"/>
          </p:cNvSpPr>
          <p:nvPr/>
        </p:nvSpPr>
        <p:spPr bwMode="auto">
          <a:xfrm>
            <a:off x="323850" y="2376488"/>
            <a:ext cx="2052638" cy="642937"/>
          </a:xfrm>
          <a:prstGeom prst="roundRect">
            <a:avLst>
              <a:gd name="adj" fmla="val 245"/>
            </a:avLst>
          </a:prstGeom>
          <a:solidFill>
            <a:srgbClr val="C00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Progettazione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850" y="3268663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Sviluppo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23850" y="4125913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Test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323850" y="4981575"/>
            <a:ext cx="2052638" cy="642938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Contenuti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971550" y="4445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defRPr/>
            </a:pPr>
            <a:r>
              <a:rPr lang="fr-CA" altLang="en-US" sz="36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Attività</a:t>
            </a:r>
            <a:r>
              <a:rPr lang="fr-CA" altLang="en-US" sz="3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fr-CA" altLang="en-US" sz="36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progetto</a:t>
            </a:r>
            <a:r>
              <a:rPr lang="fr-CA" altLang="en-US" sz="3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: Progettazione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57188" y="1484313"/>
            <a:ext cx="5713412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37931725" indent="-3747452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404040"/>
              </a:buClr>
              <a:buSzTx/>
              <a:buFont typeface="Arial" charset="0"/>
              <a:buChar char="•"/>
            </a:pPr>
            <a:r>
              <a:rPr lang="en-US" altLang="en-US" sz="28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Architettura</a:t>
            </a:r>
            <a:r>
              <a:rPr lang="en-US" altLang="en-US" sz="28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US" altLang="en-US" sz="28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delle</a:t>
            </a:r>
            <a:r>
              <a:rPr lang="en-US" altLang="en-US" sz="28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US" altLang="en-US" sz="28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informazioni</a:t>
            </a:r>
            <a:endParaRPr lang="en-US" altLang="en-US" sz="2800" dirty="0">
              <a:solidFill>
                <a:srgbClr val="404040"/>
              </a:solidFill>
              <a:latin typeface="Calibri" pitchFamily="34" charset="0"/>
              <a:ea typeface="Microsoft YaHei" pitchFamily="34" charset="-122"/>
            </a:endParaRPr>
          </a:p>
          <a:p>
            <a:pPr eaLnBrk="1" hangingPunct="1">
              <a:buClrTx/>
              <a:buSzTx/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Layout </a:t>
            </a:r>
            <a:r>
              <a:rPr lang="en-US" altLang="en-US" sz="28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grafico</a:t>
            </a:r>
            <a:endParaRPr lang="en-US" altLang="en-US" sz="2800" dirty="0">
              <a:solidFill>
                <a:srgbClr val="404040"/>
              </a:solidFill>
              <a:latin typeface="Calibri" pitchFamily="34" charset="0"/>
              <a:ea typeface="Microsoft YaHei" pitchFamily="34" charset="-122"/>
            </a:endParaRPr>
          </a:p>
          <a:p>
            <a:pPr eaLnBrk="1" hangingPunct="1">
              <a:buClrTx/>
              <a:buSzTx/>
              <a:buFont typeface="Arial" charset="0"/>
              <a:buChar char="•"/>
            </a:pPr>
            <a:r>
              <a:rPr lang="it-IT" altLang="en-US" sz="28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Data messa online</a:t>
            </a:r>
            <a:endParaRPr lang="fr-FR" altLang="en-US" sz="2800" dirty="0">
              <a:solidFill>
                <a:srgbClr val="404040"/>
              </a:solidFill>
              <a:latin typeface="Calibri" pitchFamily="34" charset="0"/>
              <a:ea typeface="Microsoft YaHei" pitchFamily="34" charset="-122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3683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971550" y="4445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defRPr/>
            </a:pPr>
            <a:r>
              <a:rPr lang="fr-CA" altLang="en-US" sz="3600" dirty="0" err="1">
                <a:solidFill>
                  <a:srgbClr val="000000"/>
                </a:solidFill>
              </a:rPr>
              <a:t>Milestone</a:t>
            </a:r>
            <a:r>
              <a:rPr lang="fr-CA" altLang="en-US" sz="3600" dirty="0">
                <a:solidFill>
                  <a:srgbClr val="000000"/>
                </a:solidFill>
              </a:rPr>
              <a:t>: </a:t>
            </a:r>
            <a:r>
              <a:rPr lang="fr-CA" altLang="en-US" sz="3600" dirty="0" err="1" smtClean="0">
                <a:solidFill>
                  <a:srgbClr val="000000"/>
                </a:solidFill>
              </a:rPr>
              <a:t>approvazione</a:t>
            </a:r>
            <a:r>
              <a:rPr lang="fr-CA" altLang="en-US" sz="3600" dirty="0" smtClean="0">
                <a:solidFill>
                  <a:srgbClr val="000000"/>
                </a:solidFill>
              </a:rPr>
              <a:t> del </a:t>
            </a:r>
            <a:r>
              <a:rPr lang="fr-CA" altLang="en-US" sz="3600" dirty="0" err="1" smtClean="0">
                <a:solidFill>
                  <a:srgbClr val="000000"/>
                </a:solidFill>
              </a:rPr>
              <a:t>committente</a:t>
            </a:r>
            <a:endParaRPr lang="fr-CA" altLang="en-US" sz="360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2700338" y="2100264"/>
            <a:ext cx="597535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37931725" indent="-3747452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 typeface="Arial" charset="0"/>
              <a:buChar char="•"/>
            </a:pP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Creazione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del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sito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sulla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base del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documento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</a:t>
            </a:r>
          </a:p>
          <a:p>
            <a:pPr marL="0" indent="0" eaLnBrk="1" hangingPunct="1">
              <a:buClrTx/>
              <a:buSzTx/>
            </a:pP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di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specifiche</a:t>
            </a:r>
            <a:endParaRPr lang="en-US" altLang="en-US" sz="2000" dirty="0">
              <a:solidFill>
                <a:srgbClr val="404040"/>
              </a:solidFill>
              <a:latin typeface="Calibri" pitchFamily="34" charset="0"/>
              <a:ea typeface="Microsoft YaHei" pitchFamily="34" charset="-122"/>
            </a:endParaRPr>
          </a:p>
        </p:txBody>
      </p:sp>
      <p:pic>
        <p:nvPicPr>
          <p:cNvPr id="11267" name="Picture 13" descr="C:\Users\annamaria.violi3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617913"/>
            <a:ext cx="14208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23850" y="1484313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Analisi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23850" y="2376488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Design</a:t>
            </a:r>
          </a:p>
        </p:txBody>
      </p:sp>
      <p:sp>
        <p:nvSpPr>
          <p:cNvPr id="11270" name="AutoShape 4"/>
          <p:cNvSpPr>
            <a:spLocks noChangeArrowheads="1"/>
          </p:cNvSpPr>
          <p:nvPr/>
        </p:nvSpPr>
        <p:spPr bwMode="auto">
          <a:xfrm>
            <a:off x="323850" y="3268663"/>
            <a:ext cx="2052638" cy="642937"/>
          </a:xfrm>
          <a:prstGeom prst="roundRect">
            <a:avLst>
              <a:gd name="adj" fmla="val 245"/>
            </a:avLst>
          </a:prstGeom>
          <a:solidFill>
            <a:srgbClr val="C00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Sviluppo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850" y="4125913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Test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23850" y="4981575"/>
            <a:ext cx="2052638" cy="642938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Contenuti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971550" y="4445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defRPr/>
            </a:pPr>
            <a:r>
              <a:rPr lang="fr-CA" altLang="en-US" sz="36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Attività</a:t>
            </a:r>
            <a:r>
              <a:rPr lang="fr-CA" altLang="en-US" sz="3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fr-CA" altLang="en-US" sz="36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progetto</a:t>
            </a:r>
            <a:r>
              <a:rPr lang="fr-CA" altLang="en-US" sz="3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fr-CA" altLang="en-US" sz="36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Sviluppo</a:t>
            </a:r>
            <a:endParaRPr lang="fr-CA" altLang="en-US" sz="360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2700338" y="1852613"/>
            <a:ext cx="60118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37931725" indent="-3747452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 typeface="Arial" charset="0"/>
              <a:buNone/>
            </a:pPr>
            <a:endParaRPr lang="it-IT" altLang="en-US" sz="2000" b="1" dirty="0">
              <a:solidFill>
                <a:srgbClr val="404040"/>
              </a:solidFill>
              <a:latin typeface="Calibri" pitchFamily="34" charset="0"/>
              <a:ea typeface="Microsoft YaHei" pitchFamily="34" charset="-122"/>
            </a:endParaRPr>
          </a:p>
          <a:p>
            <a:pPr eaLnBrk="1" hangingPunct="1">
              <a:spcBef>
                <a:spcPts val="70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Check: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funziona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tutto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? Il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sito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è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accessibile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e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navigabile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sui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diversi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browser e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dispositivi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?</a:t>
            </a:r>
            <a:endParaRPr lang="en-US" altLang="en-US" sz="2000" dirty="0">
              <a:solidFill>
                <a:srgbClr val="404040"/>
              </a:solidFill>
              <a:latin typeface="Calibri" pitchFamily="34" charset="0"/>
              <a:ea typeface="Microsoft YaHei" pitchFamily="34" charset="-122"/>
            </a:endParaRPr>
          </a:p>
        </p:txBody>
      </p:sp>
      <p:pic>
        <p:nvPicPr>
          <p:cNvPr id="12291" name="Picture 10" descr="https://encrypted-tbn1.gstatic.com/images?q=tbn:ANd9GcSPADNZe5d4Y9aopJMP_wrMpVZjiTf98pp0PwEdyDQadRSMKd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302125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23850" y="1484313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Analisi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23850" y="2376488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Design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23850" y="3268663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Sviluppo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2295" name="AutoShape 5"/>
          <p:cNvSpPr>
            <a:spLocks noChangeArrowheads="1"/>
          </p:cNvSpPr>
          <p:nvPr/>
        </p:nvSpPr>
        <p:spPr bwMode="auto">
          <a:xfrm>
            <a:off x="323850" y="4125913"/>
            <a:ext cx="2052638" cy="642937"/>
          </a:xfrm>
          <a:prstGeom prst="roundRect">
            <a:avLst>
              <a:gd name="adj" fmla="val 245"/>
            </a:avLst>
          </a:prstGeom>
          <a:solidFill>
            <a:srgbClr val="C00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60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Test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23850" y="4981575"/>
            <a:ext cx="2052638" cy="642938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Contenuti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971550" y="4445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defRPr/>
            </a:pPr>
            <a:r>
              <a:rPr lang="fr-CA" altLang="en-US" sz="36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Attività</a:t>
            </a:r>
            <a:r>
              <a:rPr lang="fr-CA" altLang="en-US" sz="3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fr-CA" altLang="en-US" sz="36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progetto</a:t>
            </a:r>
            <a:r>
              <a:rPr lang="fr-CA" altLang="en-US" sz="3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: Test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2700338" y="1852613"/>
            <a:ext cx="51117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37931725" indent="-3747452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 typeface="Arial" charset="0"/>
              <a:buNone/>
            </a:pPr>
            <a:endParaRPr lang="it-IT" altLang="en-US" sz="2000" b="1" dirty="0">
              <a:solidFill>
                <a:srgbClr val="404040"/>
              </a:solidFill>
              <a:latin typeface="Calibri" pitchFamily="34" charset="0"/>
              <a:ea typeface="Microsoft YaHei" pitchFamily="34" charset="-122"/>
            </a:endParaRPr>
          </a:p>
          <a:p>
            <a:pPr eaLnBrk="1" hangingPunct="1">
              <a:spcBef>
                <a:spcPts val="70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Popolamento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del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sito</a:t>
            </a:r>
            <a:r>
              <a:rPr lang="en-US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con </a:t>
            </a:r>
            <a:r>
              <a:rPr lang="en-US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contenuti</a:t>
            </a:r>
            <a:endParaRPr lang="en-US" altLang="en-US" sz="2000" dirty="0">
              <a:solidFill>
                <a:srgbClr val="404040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3315" name="AutoShape 12" descr="data:image/jpeg;base64,/9j/4AAQSkZJRgABAQAAAQABAAD/2wCEAAkGBxQTEhAUExQWExUWFxcWFhYYGBQWFBwVFxQYGBcWFRkYHDQgGBsmHRYaJDEhJTUrLjouFx8zODQtNygtLisBCgoKDgwOGRAQGywgHSQsLCwsLCwsLCwsLCwsLCwsLCwsLCwrLCssLCwsLCwsNyssLCwsLCsrNywsLCw3KywrK//AABEIAIYAhgMBIgACEQEDEQH/xAAbAAEAAgMBAQAAAAAAAAAAAAAABQYDBAcCAf/EAEAQAAEDAgMECAEJBgcBAAAAAAEAAgMEEQUSIQYxQVEHEyJhcYGRobEUMkJSYnKiwdEjM0OCsuEWU5LC0vDxFf/EABgBAQADAQAAAAAAAAAAAAAAAAABAgME/8QAIBEBAQACAgMAAwEAAAAAAAAAAAECEQMxEiFBEzJRBP/aAAwDAQACEQMRAD8A7iiIgIiICIiAiIgLWxGsbDFJK++VjS42FzYchxK2VXOkCbLQz/ayt/ED8Apk3dDWpOkSgf8Axsn32ub+SmaTaClk+ZURO7s7b+hN1Vdndh6OaipnSwgvdGHOcC5rru13g96w1vRLSuv1cssZ78r2+hAPurWY7R7dCab7tV9XJndFtVFc09WB4dZEfwkrw7D8dp/myOlA5PY/+vVPGfKbdcRcq2M23rJ6uCCTI4Oc8POWxDWMLibg77gDzXVVW42Ul2IiKEiIiAiIg+XXwOCwSnVfGqdJ02kXhjl7UIFSelee1Ixv132/Cf1V2XPuks56jDYPryC/nIxo/NX4/wBkXpd8MhyQws+qxo9GhbSIqJFG7SVnU0tTJ9SJ5H3spyj1spJU3pXq8lA9vGR7G+QOY/0qZN1FU/oao81VPKf4cWUeMjrn2aF2Jc/6GKPLRyy/5srrfdYA345l0BTnd5GPQiIqpEREBEXlxQY3hYi5ZpFo1Eqss2myLKJNyhBVrZoZ88gA3NFz8Ah8Sq59jn7XHKNnCNjSfECR/wDxXQVSNrth3VExqYZzHLYdk6Nu0WGVze03d3phZtSruvq5QNo8Tw8htTGZY/rOuWkfZlbuP3r+CtWDbf0s1g93UuPB9sv+saetlNwsNrauWdNlbYU8fIPkPs0fmuoRyBwBaQ4HcQQR5ELjPSEflOKshGvbhgHhcF3u4px9mTpuxNB1FBSR2sRGC77z+273cVOLzG0AADcBYeAXpUSIiIC8yPsCTwF/Rel4mIyuzGwsbk6AC2pKCHw3aWOZ4YGubfQE2sT+SmXNuFznDrE5mG4NnNI9iF0Ollzsa7mB68Vty8cx1YrjdtGrkdGNdW/W/VRNViDbb1JY3SNlyh7cwbcgXNrkcRxUXTYBAb6OB+++w8rrOLxXsRxjKdFKYHj7QzLGAXnVxde5PhyCgKzDHU8uR3HUPNrFvO50HetHaaWlbTzmKuhFS1uZrY3tD78WfaJHhw1WuHhO5tFl0vMmLSuuM9u5th/dV/FsNlkJcJXuJ1yucbeXJcnwrEpYn52vdmJ1JJuTyJOvr7ro2GbTtnjdFKerc5paHt4XBF7cx3ey6sbh/GVlZaHaCopj1biJGbnRyHMLdx3/APdyhsRgiqq+FkDPkzZSxpAAsHG5c624r1VbCuy5oXiQWuDob+BCqk+ZoMZBY5rr8Q4EfBUyx+w2v02CYlh5LoS6SMakxXcP5oz+S0dig6qxeKR+rmCSd+lu1bINOGr/AMK8bH9IVXFJFDNaeJxy3P7xo5h3G3eut4bVwSOLow1sh+doA/zPELDLyku4tNJNECLBcREQFQukzGsobTg2Dhmltvy/RZ52JPgOavq5RtZhpqcVjgcSGyOBcRv6trdbeQI80G9sZVtfAH2AsS3dpYHSyvGCTh7HW+i4j2B/NQu09I2GIZGhjAwMAAsBl+b7E+iw9HE73xTlzSBnFiQQD2dbX38F0Z2Xjik7WOoGpUdWThqkXuBc6xB52INlDYnFc2Cxas0ginjyvyyM4jiP0VA2k6MInftKNwzcY3kW/lNvYqcrMJniIkY1xB0ytuT6BY5xWgRyMhexzb5gG3uBqCW7/wDxXwt6LGngPRbCA11TI57tOwwhrB3EkXd7LJtb0fsETDRNax0YddriSX33AvLt44X9Qt+m2saR22Oa4bwP7rVxTb7qnNHyWWW+5wbcHuvf2VtZxXeLmuG7WTUj7N7IDrSROu5txoQLm7fjrxV2pHUmKXeB1c4b2hvFgd/DNbdrY8+CjMR2akxGVszaVtE21jn0Lje+dzBqTrxVq2Z2Ujoy54e6SRwykmwaBvsxo3LfDy+s8tI+DZFrJmSlzexuaxpaCbWu7M48+FlIztsbjQjcRvUtOVHVI8l0amtKVuYbtQ9lmyjO3630x+qttBXRzNzRuDhx5juI4Ln1FQOnJ6oZwDYuBGUHkT+itOz+z7oH53P1tbK3drzJ3ri58eOddr42rCiIuZoKjbcROp6qkr2tLmRnJKBwadL+hPmAryvE0Qc0tcA5pFiDqCDwIQYaWqjmYHsIe1wuOPryKrmL1znSvjBysZ2bDQE2uSfVYp9jXRuLqOYxA6mN+ZzP5XA5mrUGHzQ/vQMztSWl7hfnd2vJbcEly9q5dNyiqDGdBod4W66oaSHDUfBaEURO4FZm0BPAjvvZb8vHMvezHLSX/wDpsA3rWGOAnKwZj3fE8lF1TIIxeV4P2cxKy4Uxzw+RrOqiIytaRYutrn8NbLC4am9r+T4/ZmKomM7nOadLtbZouOJNrrdq6Ex6tuWepHjzHevWDSHtN+N1NAKMeXLGouKsumaBckAcyQAoeu2np2aB3WO5M1U9j2yEFS7M4vY61uy6zT4t3ellR6/CPk0jo7DTcQLXFl1Ycsz6ZZTRU7QTyfu4xGOb9Xei94JgElZJaSR7mDV53NA5AcytQrpmyVEI6aPTV/bd4u3egso5s/HExm6kMPoY4Y2xxNDGN3Ae5PM962URcLUREQEREBYqiAPFiFlUXW4/BHoX5ncm668r7r929BWNoPlMRf1TDIGjM4N0cGX3gbnHuGuirP8AiIOmjD5ZfkzmEmQNIdm17OU34i11e6uSrqWObG35Oxwtmdo8g8r6j0CpkezDzUGmfYlgaRY2aRqbk7wFr+XKomMbAwiaqje+liMEWUlssvbqJSBujF7MHeLK90UT200IfcvDGh1/nXAtqtOioKmmY1sZbIxv0CfZpO7zNllG0jWkNnY6F32hp5E6HyuqW29p6eKCXK46HfyKmIn3OgNrcQR8VlieHAOGoIBB7juK9KNp2+EKg7ZG8hPeB6NV6qpwxpJ8hzK5vtFUZpLXvbf4neuj/Pj7tZcl+Idy61hc7XRRZSD2G7iOQXKI2Fxs0EngALn0Cs2C7Mzkhzj1Ivcbi/yHDzWnPMbPdRhtfQi+MFgOPevq4moiIgIiIMVSDldl+dY28baKvbIYKYQ90keVxPZLiHvt4jRo3WA5Kyop2CrtML4nP3RNHwP+5WMquUUDhiM7rtLXRjS5zgjKNRuAs0W8VEFiWridE2aMsc1rgdbOF2+a20Qa9DCWRsabXaLaCzdNwA5Be6mXK0u32WVfCEFOxCvkmcWwtMjt1x8xvmdF8w/YwntTv8Ws/NxVxYwAWAAHIaL6tbzXWp6V8J9atBhsUItGwN7+J8SdSttEWXawiIgIiICIiAiIgLyGC5NhfnxREHpERAREQEREBERAREQEREH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37931725" indent="-3747452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solidFill>
                <a:schemeClr val="bg1"/>
              </a:solidFill>
              <a:ea typeface="Microsoft YaHei" pitchFamily="34" charset="-122"/>
            </a:endParaRPr>
          </a:p>
        </p:txBody>
      </p:sp>
      <p:pic>
        <p:nvPicPr>
          <p:cNvPr id="13316" name="Picture 18" descr="https://encrypted-tbn1.gstatic.com/images?q=tbn:ANd9GcREiUJzf-HLpbe0TyCQKS3ITSHtxOMMB4C28ZPk6kK0EUT6Lm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754438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23850" y="1484313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Analisi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23850" y="2376488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Design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850" y="3268663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 err="1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Develop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23850" y="4125913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Test</a:t>
            </a:r>
          </a:p>
        </p:txBody>
      </p:sp>
      <p:sp>
        <p:nvSpPr>
          <p:cNvPr id="13321" name="AutoShape 6"/>
          <p:cNvSpPr>
            <a:spLocks noChangeArrowheads="1"/>
          </p:cNvSpPr>
          <p:nvPr/>
        </p:nvSpPr>
        <p:spPr bwMode="auto">
          <a:xfrm>
            <a:off x="323850" y="4981575"/>
            <a:ext cx="2052638" cy="642938"/>
          </a:xfrm>
          <a:prstGeom prst="roundRect">
            <a:avLst>
              <a:gd name="adj" fmla="val 245"/>
            </a:avLst>
          </a:prstGeom>
          <a:solidFill>
            <a:srgbClr val="C00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Contenuti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971550" y="4445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defRPr/>
            </a:pPr>
            <a:r>
              <a:rPr lang="fr-CA" altLang="en-US" sz="3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Project </a:t>
            </a:r>
            <a:r>
              <a:rPr lang="fr-CA" altLang="en-US" sz="36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activities</a:t>
            </a:r>
            <a:r>
              <a:rPr lang="fr-CA" altLang="en-US" sz="3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: Contents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attrezzi del mestiere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it-IT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/>
              <a:t>Sapersi interfacciare con professionalità di ambiti diversi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/>
              <a:t>Redigere reportistica chiara e dettagliata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/>
              <a:t>Pianificazione delle attività (attività, tempi, risorse, </a:t>
            </a:r>
            <a:r>
              <a:rPr lang="it-IT" sz="2000" dirty="0" err="1" smtClean="0"/>
              <a:t>milestone</a:t>
            </a:r>
            <a:r>
              <a:rPr lang="it-IT" sz="20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/>
              <a:t>Essere aggiornati sulle nuove opportunità del web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/>
              <a:t>Monitorare scenario in cui si opera (competitor, best </a:t>
            </a:r>
            <a:r>
              <a:rPr lang="it-IT" sz="2000" dirty="0" err="1" smtClean="0"/>
              <a:t>practice</a:t>
            </a:r>
            <a:r>
              <a:rPr lang="it-IT" sz="2000" dirty="0" smtClean="0"/>
              <a:t>, normative)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/>
              <a:t>Saper scrivere adattando il registro all’utente e al contesto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/>
              <a:t>Motivare le proprie scelte con informazioni di supporto (risultati di interviste, focus </a:t>
            </a:r>
            <a:r>
              <a:rPr lang="it-IT" sz="2000" dirty="0" err="1" smtClean="0"/>
              <a:t>group</a:t>
            </a:r>
            <a:r>
              <a:rPr lang="it-IT" sz="2000" dirty="0" smtClean="0"/>
              <a:t>, analisi statistiche)</a:t>
            </a:r>
          </a:p>
          <a:p>
            <a:pPr marL="0" indent="0"/>
            <a:endParaRPr lang="it-IT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61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Alcuni siti di riferimento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6425" cy="4524375"/>
          </a:xfrm>
        </p:spPr>
        <p:txBody>
          <a:bodyPr/>
          <a:lstStyle/>
          <a:p>
            <a:pPr marL="0" indent="0"/>
            <a:r>
              <a:rPr lang="it-IT" sz="1600" b="1" dirty="0" smtClean="0">
                <a:solidFill>
                  <a:schemeClr val="tx1"/>
                </a:solidFill>
              </a:rPr>
              <a:t>Associazione internazionale per le professionalità del web</a:t>
            </a:r>
          </a:p>
          <a:p>
            <a:r>
              <a:rPr lang="it-IT" sz="1600" dirty="0" smtClean="0">
                <a:hlinkClick r:id="rId2"/>
              </a:rPr>
              <a:t>http</a:t>
            </a:r>
            <a:r>
              <a:rPr lang="it-IT" sz="1600" dirty="0">
                <a:hlinkClick r:id="rId2"/>
              </a:rPr>
              <a:t>://www.iwa.it</a:t>
            </a:r>
            <a:r>
              <a:rPr lang="it-IT" sz="1600" dirty="0" smtClean="0">
                <a:hlinkClick r:id="rId2"/>
              </a:rPr>
              <a:t>/</a:t>
            </a:r>
            <a:endParaRPr lang="it-IT" sz="1600" dirty="0" smtClean="0"/>
          </a:p>
          <a:p>
            <a:r>
              <a:rPr lang="it-IT" sz="1600" b="1" dirty="0" smtClean="0"/>
              <a:t>Agenzia per l’Italia Digitale </a:t>
            </a:r>
            <a:r>
              <a:rPr lang="it-IT" sz="1600" dirty="0" smtClean="0">
                <a:hlinkClick r:id="rId3"/>
              </a:rPr>
              <a:t>http</a:t>
            </a:r>
            <a:r>
              <a:rPr lang="it-IT" sz="1600" dirty="0">
                <a:hlinkClick r:id="rId3"/>
              </a:rPr>
              <a:t>://www.agid.gov.it</a:t>
            </a:r>
            <a:r>
              <a:rPr lang="it-IT" sz="1600" dirty="0" smtClean="0">
                <a:hlinkClick r:id="rId3"/>
              </a:rPr>
              <a:t>/</a:t>
            </a:r>
            <a:r>
              <a:rPr lang="it-IT" sz="1600" dirty="0" smtClean="0"/>
              <a:t> (Codice per la PA Digitale)</a:t>
            </a:r>
          </a:p>
          <a:p>
            <a:r>
              <a:rPr lang="it-IT" sz="1600" dirty="0" smtClean="0"/>
              <a:t>.</a:t>
            </a:r>
            <a:r>
              <a:rPr lang="it-IT" sz="1600" b="1" dirty="0" err="1" smtClean="0"/>
              <a:t>it</a:t>
            </a:r>
            <a:r>
              <a:rPr lang="it-IT" sz="1600" b="1" dirty="0" smtClean="0"/>
              <a:t> – linee guida di design per i siti web della PA </a:t>
            </a:r>
            <a:r>
              <a:rPr lang="it-IT" sz="1600" dirty="0" smtClean="0"/>
              <a:t>- </a:t>
            </a:r>
            <a:r>
              <a:rPr lang="it-IT" sz="1600" dirty="0" smtClean="0">
                <a:hlinkClick r:id="rId4"/>
              </a:rPr>
              <a:t>http</a:t>
            </a:r>
            <a:r>
              <a:rPr lang="it-IT" sz="1600" dirty="0">
                <a:hlinkClick r:id="rId4"/>
              </a:rPr>
              <a:t>://design.italia.it</a:t>
            </a:r>
            <a:r>
              <a:rPr lang="it-IT" sz="1600" dirty="0" smtClean="0">
                <a:hlinkClick r:id="rId4"/>
              </a:rPr>
              <a:t>/</a:t>
            </a:r>
            <a:r>
              <a:rPr lang="it-IT" sz="1600" dirty="0" smtClean="0"/>
              <a:t>(Protocollo </a:t>
            </a:r>
            <a:r>
              <a:rPr lang="it-IT" sz="1600" dirty="0" err="1" smtClean="0"/>
              <a:t>eGLU</a:t>
            </a:r>
            <a:r>
              <a:rPr lang="it-IT" sz="1600" dirty="0" smtClean="0"/>
              <a:t>)</a:t>
            </a:r>
          </a:p>
          <a:p>
            <a:r>
              <a:rPr lang="it-IT" sz="1600" dirty="0" smtClean="0"/>
              <a:t>Legge </a:t>
            </a:r>
            <a:r>
              <a:rPr lang="it-IT" sz="1600" dirty="0"/>
              <a:t>Stanca – Accessibilità </a:t>
            </a:r>
            <a:r>
              <a:rPr lang="it-IT" sz="1600" dirty="0" smtClean="0"/>
              <a:t>dei siti web della PA </a:t>
            </a:r>
            <a:r>
              <a:rPr lang="it-IT" sz="1600" dirty="0">
                <a:hlinkClick r:id="rId5"/>
              </a:rPr>
              <a:t>http://</a:t>
            </a:r>
            <a:r>
              <a:rPr lang="it-IT" sz="1600" dirty="0" smtClean="0">
                <a:hlinkClick r:id="rId5"/>
              </a:rPr>
              <a:t>www.camera.it/parlam/leggi/04004l.htm</a:t>
            </a:r>
            <a:r>
              <a:rPr lang="it-IT" sz="1600" dirty="0"/>
              <a:t> </a:t>
            </a:r>
            <a:r>
              <a:rPr lang="it-IT" sz="1600" dirty="0">
                <a:hlinkClick r:id="rId6"/>
              </a:rPr>
              <a:t>http://</a:t>
            </a:r>
            <a:r>
              <a:rPr lang="it-IT" sz="1600" dirty="0" smtClean="0">
                <a:hlinkClick r:id="rId6"/>
              </a:rPr>
              <a:t>www.agid.gov.it/agenda-digitale/pubblica-amministrazione/accessibilita/normativa</a:t>
            </a:r>
            <a:endParaRPr lang="it-IT" sz="1600" dirty="0" smtClean="0"/>
          </a:p>
          <a:p>
            <a:r>
              <a:rPr lang="it-IT" sz="1600" b="1" dirty="0" smtClean="0"/>
              <a:t>Linee guida per i siti web della PA</a:t>
            </a:r>
            <a:endParaRPr lang="it-IT" sz="1600" b="1" dirty="0"/>
          </a:p>
          <a:p>
            <a:r>
              <a:rPr lang="it-IT" sz="1600" dirty="0">
                <a:hlinkClick r:id="rId7"/>
              </a:rPr>
              <a:t>http://archivio.digitpa.gov.it/sites/default/files//</a:t>
            </a:r>
            <a:r>
              <a:rPr lang="it-IT" sz="1600" dirty="0" smtClean="0">
                <a:hlinkClick r:id="rId7"/>
              </a:rPr>
              <a:t>linee_guida_siti_web_delle_pa_2011.pdf</a:t>
            </a:r>
            <a:endParaRPr lang="it-IT" sz="1600" dirty="0" smtClean="0"/>
          </a:p>
          <a:p>
            <a:r>
              <a:rPr lang="it-IT" sz="1600" b="1" dirty="0" smtClean="0"/>
              <a:t>Vademecum - Pubblica amministrazione e social media</a:t>
            </a:r>
            <a:endParaRPr lang="it-IT" sz="1600" b="1" dirty="0"/>
          </a:p>
          <a:p>
            <a:r>
              <a:rPr lang="it-IT" sz="1600" dirty="0">
                <a:hlinkClick r:id="rId8"/>
              </a:rPr>
              <a:t>http://</a:t>
            </a:r>
            <a:r>
              <a:rPr lang="it-IT" sz="1600" dirty="0" smtClean="0">
                <a:hlinkClick r:id="rId8"/>
              </a:rPr>
              <a:t>www.formez.it/notizie/online-il-vademecum-pubblica-amministrazione-e-social-media.html</a:t>
            </a:r>
            <a:endParaRPr lang="it-IT" sz="1600" dirty="0" smtClean="0"/>
          </a:p>
          <a:p>
            <a:r>
              <a:rPr lang="it-IT" sz="1600" dirty="0" smtClean="0"/>
              <a:t>Società Italiana di Architettura dell’Informazione</a:t>
            </a:r>
          </a:p>
          <a:p>
            <a:r>
              <a:rPr lang="it-IT" sz="1600" dirty="0">
                <a:hlinkClick r:id="rId9"/>
              </a:rPr>
              <a:t>http://www.architecta.it</a:t>
            </a:r>
            <a:r>
              <a:rPr lang="it-IT" sz="1600" dirty="0" smtClean="0">
                <a:hlinkClick r:id="rId9"/>
              </a:rPr>
              <a:t>/</a:t>
            </a:r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83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0825" y="1295400"/>
            <a:ext cx="864235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tabLst>
                <a:tab pos="5807075" algn="l"/>
              </a:tabLst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06400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5807075" algn="l"/>
              </a:tabLst>
              <a:defRPr>
                <a:solidFill>
                  <a:srgbClr val="333333"/>
                </a:solidFill>
                <a:latin typeface="+mn-lt"/>
              </a:defRPr>
            </a:lvl2pPr>
            <a:lvl3pPr marL="701675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Char char="+"/>
              <a:tabLst>
                <a:tab pos="5807075" algn="l"/>
              </a:tabLst>
              <a:defRPr>
                <a:solidFill>
                  <a:srgbClr val="333333"/>
                </a:solidFill>
                <a:latin typeface="+mn-lt"/>
              </a:defRPr>
            </a:lvl3pPr>
            <a:lvl4pPr marL="1006475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tabLst>
                <a:tab pos="5807075" algn="l"/>
              </a:tabLst>
              <a:defRPr>
                <a:solidFill>
                  <a:srgbClr val="333333"/>
                </a:solidFill>
                <a:latin typeface="+mn-lt"/>
              </a:defRPr>
            </a:lvl4pPr>
            <a:lvl5pPr marL="1311275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+"/>
              <a:tabLst>
                <a:tab pos="5807075" algn="l"/>
              </a:tabLst>
              <a:defRPr>
                <a:solidFill>
                  <a:srgbClr val="333333"/>
                </a:solidFill>
                <a:latin typeface="+mn-lt"/>
              </a:defRPr>
            </a:lvl5pPr>
            <a:lvl6pPr marL="1768475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+"/>
              <a:tabLst>
                <a:tab pos="5807075" algn="l"/>
              </a:tabLst>
              <a:defRPr>
                <a:solidFill>
                  <a:srgbClr val="333333"/>
                </a:solidFill>
                <a:latin typeface="+mn-lt"/>
              </a:defRPr>
            </a:lvl6pPr>
            <a:lvl7pPr marL="2225675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+"/>
              <a:tabLst>
                <a:tab pos="5807075" algn="l"/>
              </a:tabLst>
              <a:defRPr>
                <a:solidFill>
                  <a:srgbClr val="333333"/>
                </a:solidFill>
                <a:latin typeface="+mn-lt"/>
              </a:defRPr>
            </a:lvl7pPr>
            <a:lvl8pPr marL="2682875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+"/>
              <a:tabLst>
                <a:tab pos="5807075" algn="l"/>
              </a:tabLst>
              <a:defRPr>
                <a:solidFill>
                  <a:srgbClr val="333333"/>
                </a:solidFill>
                <a:latin typeface="+mn-lt"/>
              </a:defRPr>
            </a:lvl8pPr>
            <a:lvl9pPr marL="3140075" indent="-114300" algn="just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+"/>
              <a:tabLst>
                <a:tab pos="5807075" algn="l"/>
              </a:tabLst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defRPr/>
            </a:pPr>
            <a:endParaRPr lang="en-US" altLang="en-US" sz="2800" kern="0" dirty="0" smtClean="0"/>
          </a:p>
          <a:p>
            <a:pPr algn="ctr">
              <a:lnSpc>
                <a:spcPct val="90000"/>
              </a:lnSpc>
              <a:defRPr/>
            </a:pPr>
            <a:endParaRPr lang="en-US" altLang="en-US" sz="2800" kern="0" dirty="0" smtClean="0"/>
          </a:p>
          <a:p>
            <a:pPr algn="ctr">
              <a:lnSpc>
                <a:spcPct val="90000"/>
              </a:lnSpc>
              <a:defRPr/>
            </a:pPr>
            <a:r>
              <a:rPr lang="en-US" altLang="en-US" sz="3200" kern="0" dirty="0" smtClean="0">
                <a:solidFill>
                  <a:srgbClr val="BE0000"/>
                </a:solidFill>
              </a:rPr>
              <a:t>Grazie per </a:t>
            </a:r>
            <a:r>
              <a:rPr lang="en-US" altLang="en-US" sz="3200" kern="0" dirty="0" err="1" smtClean="0">
                <a:solidFill>
                  <a:srgbClr val="BE0000"/>
                </a:solidFill>
              </a:rPr>
              <a:t>l’attenzione</a:t>
            </a:r>
            <a:r>
              <a:rPr lang="en-US" altLang="en-US" sz="3200" kern="0" dirty="0" smtClean="0">
                <a:solidFill>
                  <a:srgbClr val="BE0000"/>
                </a:solidFill>
              </a:rPr>
              <a:t>.</a:t>
            </a:r>
          </a:p>
          <a:p>
            <a:pPr algn="ctr">
              <a:lnSpc>
                <a:spcPct val="90000"/>
              </a:lnSpc>
              <a:defRPr/>
            </a:pPr>
            <a:endParaRPr lang="en-US" altLang="en-US" sz="2800" kern="0" dirty="0" smtClean="0">
              <a:solidFill>
                <a:srgbClr val="BE0000"/>
              </a:solidFill>
            </a:endParaRPr>
          </a:p>
          <a:p>
            <a:pPr algn="l">
              <a:lnSpc>
                <a:spcPct val="90000"/>
              </a:lnSpc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en-US" altLang="en-US" kern="0" dirty="0" smtClean="0"/>
          </a:p>
          <a:p>
            <a:pPr algn="l">
              <a:lnSpc>
                <a:spcPct val="90000"/>
              </a:lnSpc>
              <a:defRPr/>
            </a:pPr>
            <a:r>
              <a:rPr lang="en-US" altLang="en-US" b="1" kern="0" dirty="0" smtClean="0"/>
              <a:t>Silvia Matteucci </a:t>
            </a:r>
          </a:p>
          <a:p>
            <a:pPr algn="l">
              <a:lnSpc>
                <a:spcPct val="9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Responsabile Settore Portale di </a:t>
            </a:r>
            <a:r>
              <a:rPr lang="en-GB" altLang="en-US" dirty="0" err="1" smtClean="0">
                <a:solidFill>
                  <a:schemeClr val="tx1"/>
                </a:solidFill>
              </a:rPr>
              <a:t>Ateneo</a:t>
            </a:r>
            <a:endParaRPr lang="en-GB" altLang="en-US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  <a:hlinkClick r:id="rId2"/>
              </a:rPr>
              <a:t>silvia.matteucci@unibo.it</a:t>
            </a:r>
            <a:r>
              <a:rPr lang="en-GB" altLang="en-US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90000"/>
              </a:lnSpc>
              <a:defRPr/>
            </a:pPr>
            <a:endParaRPr lang="en-GB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184150" y="2743200"/>
            <a:ext cx="8775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000" b="1" dirty="0" err="1" smtClean="0">
                <a:solidFill>
                  <a:schemeClr val="tx1"/>
                </a:solidFill>
              </a:rPr>
              <a:t>Lavorare</a:t>
            </a:r>
            <a:r>
              <a:rPr lang="en-GB" altLang="en-US" sz="4000" b="1" dirty="0" smtClean="0">
                <a:solidFill>
                  <a:schemeClr val="tx1"/>
                </a:solidFill>
              </a:rPr>
              <a:t> </a:t>
            </a:r>
            <a:r>
              <a:rPr lang="en-GB" altLang="en-US" sz="4000" b="1" dirty="0" err="1" smtClean="0">
                <a:solidFill>
                  <a:schemeClr val="tx1"/>
                </a:solidFill>
              </a:rPr>
              <a:t>nel</a:t>
            </a:r>
            <a:r>
              <a:rPr lang="en-GB" altLang="en-US" sz="4000" b="1" dirty="0" smtClean="0">
                <a:solidFill>
                  <a:schemeClr val="tx1"/>
                </a:solidFill>
              </a:rPr>
              <a:t> web: unibo.it</a:t>
            </a:r>
            <a:r>
              <a:rPr lang="en-GB" altLang="en-US" sz="4000" b="1" dirty="0">
                <a:solidFill>
                  <a:schemeClr val="tx1"/>
                </a:solidFill>
              </a:rPr>
              <a:t/>
            </a:r>
            <a:br>
              <a:rPr lang="en-GB" altLang="en-US" sz="4000" b="1" dirty="0">
                <a:solidFill>
                  <a:schemeClr val="tx1"/>
                </a:solidFill>
              </a:rPr>
            </a:br>
            <a:r>
              <a:rPr lang="en-GB" altLang="en-US" sz="4000" b="1" dirty="0">
                <a:solidFill>
                  <a:schemeClr val="tx1"/>
                </a:solidFill>
              </a:rPr>
              <a:t/>
            </a:r>
            <a:br>
              <a:rPr lang="en-GB" altLang="en-US" sz="4000" b="1" dirty="0">
                <a:solidFill>
                  <a:schemeClr val="tx1"/>
                </a:solidFill>
              </a:rPr>
            </a:br>
            <a:r>
              <a:rPr lang="en-GB" altLang="en-US" sz="2800" dirty="0" smtClean="0">
                <a:solidFill>
                  <a:schemeClr val="tx1"/>
                </a:solidFill>
              </a:rPr>
              <a:t>Bologna, 15 </a:t>
            </a:r>
            <a:r>
              <a:rPr lang="en-GB" altLang="en-US" sz="2800" dirty="0" err="1" smtClean="0">
                <a:solidFill>
                  <a:schemeClr val="tx1"/>
                </a:solidFill>
              </a:rPr>
              <a:t>giugno</a:t>
            </a:r>
            <a:r>
              <a:rPr lang="en-GB" altLang="en-US" sz="2800" dirty="0" smtClean="0">
                <a:solidFill>
                  <a:schemeClr val="tx1"/>
                </a:solidFill>
              </a:rPr>
              <a:t> 2016</a:t>
            </a:r>
            <a:endParaRPr lang="en-GB" alt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980728"/>
            <a:ext cx="9180513" cy="532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9552" y="1399501"/>
            <a:ext cx="4752528" cy="4093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b="1" dirty="0" smtClean="0"/>
              <a:t>I numeri:</a:t>
            </a:r>
          </a:p>
          <a:p>
            <a:endParaRPr lang="it-IT" sz="2000" b="1" dirty="0" smtClean="0"/>
          </a:p>
          <a:p>
            <a:r>
              <a:rPr lang="it-IT" sz="2000" b="1" dirty="0" smtClean="0"/>
              <a:t>84.744</a:t>
            </a:r>
            <a:r>
              <a:rPr lang="it-IT" sz="2000" dirty="0" smtClean="0"/>
              <a:t> </a:t>
            </a:r>
            <a:r>
              <a:rPr lang="it-IT" sz="2000" dirty="0"/>
              <a:t>studenti</a:t>
            </a:r>
          </a:p>
          <a:p>
            <a:r>
              <a:rPr lang="it-IT" sz="2000" b="1" dirty="0"/>
              <a:t>33</a:t>
            </a:r>
            <a:r>
              <a:rPr lang="it-IT" sz="2000" dirty="0"/>
              <a:t> Dipartimenti dell’Università di Bologna.</a:t>
            </a:r>
          </a:p>
          <a:p>
            <a:r>
              <a:rPr lang="it-IT" sz="2000" b="1" dirty="0" smtClean="0"/>
              <a:t>11 </a:t>
            </a:r>
            <a:r>
              <a:rPr lang="it-IT" sz="2000" dirty="0" smtClean="0"/>
              <a:t>Scuole </a:t>
            </a:r>
            <a:r>
              <a:rPr lang="it-IT" sz="2000" dirty="0"/>
              <a:t>dell’Università di </a:t>
            </a:r>
            <a:r>
              <a:rPr lang="it-IT" sz="2000" dirty="0" smtClean="0"/>
              <a:t>Bologna</a:t>
            </a:r>
            <a:endParaRPr lang="it-IT" sz="2000" dirty="0"/>
          </a:p>
          <a:p>
            <a:r>
              <a:rPr lang="it-IT" sz="2000" b="1" dirty="0"/>
              <a:t>4 Campus </a:t>
            </a:r>
            <a:endParaRPr lang="it-IT" sz="2000" dirty="0"/>
          </a:p>
          <a:p>
            <a:r>
              <a:rPr lang="it-IT" sz="2000" b="1" dirty="0"/>
              <a:t>209</a:t>
            </a:r>
            <a:r>
              <a:rPr lang="it-IT" sz="2000" dirty="0"/>
              <a:t>: Corsi di </a:t>
            </a:r>
            <a:r>
              <a:rPr lang="it-IT" sz="2000" dirty="0" smtClean="0"/>
              <a:t>Laurea </a:t>
            </a:r>
            <a:endParaRPr lang="it-IT" sz="2000" dirty="0"/>
          </a:p>
          <a:p>
            <a:r>
              <a:rPr lang="it-IT" sz="2000" b="1" dirty="0"/>
              <a:t>43</a:t>
            </a:r>
            <a:r>
              <a:rPr lang="it-IT" sz="2000" dirty="0"/>
              <a:t>: Corsi di Dottorato di ricerca </a:t>
            </a:r>
            <a:r>
              <a:rPr lang="it-IT" sz="2000" b="1" dirty="0" smtClean="0"/>
              <a:t>37</a:t>
            </a:r>
            <a:r>
              <a:rPr lang="it-IT" sz="2000" dirty="0"/>
              <a:t> scuole di </a:t>
            </a:r>
            <a:r>
              <a:rPr lang="it-IT" sz="2000" dirty="0" smtClean="0"/>
              <a:t>specializzazione</a:t>
            </a:r>
            <a:r>
              <a:rPr lang="it-IT" sz="2000" dirty="0"/>
              <a:t> </a:t>
            </a:r>
            <a:endParaRPr lang="it-IT" sz="2000" dirty="0" smtClean="0"/>
          </a:p>
          <a:p>
            <a:r>
              <a:rPr lang="it-IT" sz="2000" b="1" dirty="0" smtClean="0"/>
              <a:t>65</a:t>
            </a:r>
            <a:r>
              <a:rPr lang="it-IT" sz="2000" dirty="0"/>
              <a:t> master </a:t>
            </a:r>
            <a:endParaRPr lang="it-IT" sz="2000" dirty="0" smtClean="0"/>
          </a:p>
          <a:p>
            <a:r>
              <a:rPr lang="it-IT" sz="2000" b="1" dirty="0" smtClean="0"/>
              <a:t>5.853</a:t>
            </a:r>
            <a:r>
              <a:rPr lang="it-IT" sz="2000" dirty="0"/>
              <a:t> docenti e personale </a:t>
            </a:r>
            <a:r>
              <a:rPr lang="it-IT" sz="2000" dirty="0" smtClean="0"/>
              <a:t>tecnico-amministrativo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88640"/>
            <a:ext cx="4878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L’Università di Bologna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971550" y="44450"/>
            <a:ext cx="7712075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dirty="0" err="1" smtClean="0"/>
              <a:t>L’organizzazione</a:t>
            </a:r>
            <a:r>
              <a:rPr lang="en-US" altLang="en-US" sz="3200" dirty="0" smtClean="0"/>
              <a:t> del web</a:t>
            </a:r>
            <a:endParaRPr lang="en-GB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12153" r="14397" b="36632"/>
          <a:stretch/>
        </p:blipFill>
        <p:spPr bwMode="auto">
          <a:xfrm>
            <a:off x="179512" y="1628800"/>
            <a:ext cx="8640306" cy="345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8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971550" y="44450"/>
            <a:ext cx="7712075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dirty="0"/>
              <a:t>Il web di </a:t>
            </a:r>
            <a:r>
              <a:rPr lang="en-US" altLang="en-US" sz="3200" dirty="0" err="1"/>
              <a:t>unibo</a:t>
            </a:r>
            <a:r>
              <a:rPr lang="en-US" altLang="en-US" sz="3200" dirty="0"/>
              <a:t> – Sistema </a:t>
            </a:r>
            <a:r>
              <a:rPr lang="en-US" altLang="en-US" sz="3200" dirty="0" err="1"/>
              <a:t>federato</a:t>
            </a:r>
            <a:r>
              <a:rPr lang="en-US" altLang="en-US" sz="3200" dirty="0"/>
              <a:t> di </a:t>
            </a:r>
            <a:r>
              <a:rPr lang="en-US" altLang="en-US" sz="3200" dirty="0" err="1"/>
              <a:t>siti</a:t>
            </a:r>
            <a:endParaRPr lang="en-GB" altLang="en-US" sz="3200" dirty="0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468313" y="1169988"/>
            <a:ext cx="8351837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 smtClean="0"/>
              <a:t>Il web di </a:t>
            </a:r>
            <a:r>
              <a:rPr lang="en-US" altLang="en-US" sz="2400" dirty="0" err="1" smtClean="0"/>
              <a:t>unibo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consiste</a:t>
            </a:r>
            <a:r>
              <a:rPr lang="en-US" altLang="en-US" sz="2400" dirty="0" smtClean="0"/>
              <a:t> in un </a:t>
            </a:r>
            <a:r>
              <a:rPr lang="en-US" altLang="en-US" sz="2400" dirty="0" err="1" smtClean="0"/>
              <a:t>sistema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federato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siti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che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condividono</a:t>
            </a:r>
            <a:r>
              <a:rPr lang="en-US" altLang="en-US" sz="2400" dirty="0" smtClean="0"/>
              <a:t>:</a:t>
            </a:r>
          </a:p>
          <a:p>
            <a:pPr>
              <a:defRPr/>
            </a:pPr>
            <a:endParaRPr lang="en-US" alt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 smtClean="0"/>
              <a:t>Stesso</a:t>
            </a:r>
            <a:r>
              <a:rPr lang="en-US" altLang="en-US" sz="2400" dirty="0" smtClean="0"/>
              <a:t> Content management system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servizi </a:t>
            </a:r>
            <a:r>
              <a:rPr lang="en-US" altLang="en-US" sz="2400" dirty="0" err="1" smtClean="0"/>
              <a:t>comuni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Rubrica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motore</a:t>
            </a:r>
            <a:r>
              <a:rPr lang="en-US" altLang="en-US" sz="2400" dirty="0" smtClean="0"/>
              <a:t> di </a:t>
            </a:r>
            <a:r>
              <a:rPr lang="en-US" altLang="en-US" sz="2400" dirty="0" err="1" smtClean="0"/>
              <a:t>ricerca</a:t>
            </a:r>
            <a:r>
              <a:rPr lang="en-US" altLang="en-US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 smtClean="0"/>
              <a:t>Modelli</a:t>
            </a:r>
            <a:r>
              <a:rPr lang="en-US" altLang="en-US" sz="2400" dirty="0" smtClean="0"/>
              <a:t> di </a:t>
            </a:r>
            <a:r>
              <a:rPr lang="en-US" altLang="en-US" sz="2400" dirty="0" err="1" smtClean="0"/>
              <a:t>sito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 smtClean="0"/>
              <a:t>Identità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grafica</a:t>
            </a:r>
            <a:endParaRPr lang="en-US" alt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Progettazione </a:t>
            </a:r>
            <a:r>
              <a:rPr lang="en-US" altLang="en-US" sz="2400" dirty="0" err="1" smtClean="0"/>
              <a:t>che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garantisca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accessibilità</a:t>
            </a:r>
            <a:r>
              <a:rPr lang="en-US" altLang="en-US" sz="2400" dirty="0" smtClean="0"/>
              <a:t> e </a:t>
            </a:r>
            <a:r>
              <a:rPr lang="en-US" altLang="en-US" sz="2400" dirty="0" err="1" smtClean="0"/>
              <a:t>usabilità</a:t>
            </a:r>
            <a:r>
              <a:rPr lang="en-US" altLang="en-US" sz="2400" dirty="0" smtClean="0"/>
              <a:t> dei </a:t>
            </a:r>
            <a:r>
              <a:rPr lang="en-US" altLang="en-US" sz="2400" dirty="0" err="1" smtClean="0"/>
              <a:t>siti</a:t>
            </a:r>
            <a:endParaRPr lang="en-US" alt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 smtClean="0"/>
              <a:t>Linee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guida</a:t>
            </a:r>
            <a:r>
              <a:rPr lang="en-US" altLang="en-US" sz="2400" dirty="0" smtClean="0"/>
              <a:t> e </a:t>
            </a:r>
            <a:r>
              <a:rPr lang="en-US" altLang="en-US" sz="2400" dirty="0" err="1" smtClean="0"/>
              <a:t>manuali</a:t>
            </a:r>
            <a:endParaRPr lang="en-US" alt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Formazione e </a:t>
            </a:r>
            <a:r>
              <a:rPr lang="en-US" altLang="en-US" sz="2400" dirty="0" err="1" smtClean="0"/>
              <a:t>supporto</a:t>
            </a:r>
            <a:endParaRPr lang="en-US" altLang="en-US" sz="2400" dirty="0" smtClean="0"/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607"/>
          <a:stretch/>
        </p:blipFill>
        <p:spPr bwMode="auto">
          <a:xfrm>
            <a:off x="4170536" y="1169442"/>
            <a:ext cx="4903788" cy="30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971550" y="44450"/>
            <a:ext cx="771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2800" dirty="0" smtClean="0"/>
              <a:t>Il web di </a:t>
            </a:r>
            <a:r>
              <a:rPr lang="en-US" altLang="en-US" sz="2800" dirty="0" err="1" smtClean="0"/>
              <a:t>unibo</a:t>
            </a:r>
            <a:endParaRPr lang="en-GB" altLang="en-US" sz="2800" kern="0" dirty="0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t="10416" r="13519" b="18924"/>
          <a:stretch/>
        </p:blipFill>
        <p:spPr bwMode="auto">
          <a:xfrm>
            <a:off x="323528" y="2060848"/>
            <a:ext cx="5364959" cy="283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3" t="10938" r="6754" b="27430"/>
          <a:stretch/>
        </p:blipFill>
        <p:spPr bwMode="auto">
          <a:xfrm>
            <a:off x="1005757" y="2924944"/>
            <a:ext cx="6444208" cy="34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9896" r="4245" b="26246"/>
          <a:stretch/>
        </p:blipFill>
        <p:spPr bwMode="auto">
          <a:xfrm>
            <a:off x="2463974" y="4005064"/>
            <a:ext cx="6449025" cy="24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piè di pagina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900">
                <a:solidFill>
                  <a:srgbClr val="5F5F5F"/>
                </a:solidFill>
                <a:latin typeface="Georgia" pitchFamily="18" charset="0"/>
              </a:rPr>
              <a:t>Alma Mater Studiorum, Università di Bologna</a:t>
            </a:r>
          </a:p>
          <a:p>
            <a:r>
              <a:rPr lang="it-IT" altLang="it-IT" sz="900">
                <a:solidFill>
                  <a:srgbClr val="5F5F5F"/>
                </a:solidFill>
                <a:latin typeface="Georgia" pitchFamily="18" charset="0"/>
              </a:rPr>
              <a:t>© </a:t>
            </a:r>
            <a:r>
              <a:rPr lang="it-IT" altLang="it-IT" sz="1200">
                <a:solidFill>
                  <a:srgbClr val="5F5F5F"/>
                </a:solidFill>
                <a:latin typeface="Georgia" pitchFamily="18" charset="0"/>
              </a:rPr>
              <a:t>▪</a:t>
            </a:r>
            <a:r>
              <a:rPr lang="it-IT" altLang="it-IT" sz="900">
                <a:solidFill>
                  <a:srgbClr val="5F5F5F"/>
                </a:solidFill>
                <a:latin typeface="Georgia" pitchFamily="18" charset="0"/>
              </a:rPr>
              <a:t> Materiale riservato e strettamente confidenziale</a:t>
            </a:r>
          </a:p>
        </p:txBody>
      </p:sp>
      <p:sp>
        <p:nvSpPr>
          <p:cNvPr id="10243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A51648-DB84-4312-8B78-94DA6B1EF08C}" type="slidenum">
              <a:rPr lang="it-IT" altLang="it-IT" sz="1200">
                <a:solidFill>
                  <a:srgbClr val="5F5F5F"/>
                </a:solidFill>
                <a:latin typeface="Georgia" pitchFamily="18" charset="0"/>
              </a:rPr>
              <a:pPr eaLnBrk="1" hangingPunct="1"/>
              <a:t>6</a:t>
            </a:fld>
            <a:endParaRPr lang="it-IT" altLang="it-IT" sz="1200">
              <a:solidFill>
                <a:srgbClr val="5F5F5F"/>
              </a:solidFill>
              <a:latin typeface="Georgia" pitchFamily="18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639" y="333375"/>
            <a:ext cx="8774723" cy="685800"/>
          </a:xfrm>
        </p:spPr>
        <p:txBody>
          <a:bodyPr/>
          <a:lstStyle/>
          <a:p>
            <a:pPr eaLnBrk="1" hangingPunct="1"/>
            <a:r>
              <a:rPr lang="it-IT" altLang="it-IT" sz="3600" dirty="0" smtClean="0">
                <a:solidFill>
                  <a:schemeClr val="tx1"/>
                </a:solidFill>
              </a:rPr>
              <a:t>Il web di </a:t>
            </a:r>
            <a:r>
              <a:rPr lang="it-IT" altLang="it-IT" sz="3600" dirty="0" err="1" smtClean="0">
                <a:solidFill>
                  <a:schemeClr val="tx1"/>
                </a:solidFill>
              </a:rPr>
              <a:t>unibo</a:t>
            </a:r>
            <a:r>
              <a:rPr lang="it-IT" altLang="it-IT" sz="3600" dirty="0" smtClean="0">
                <a:solidFill>
                  <a:schemeClr val="tx1"/>
                </a:solidFill>
              </a:rPr>
              <a:t> – Modelli e regole comuni </a:t>
            </a:r>
          </a:p>
        </p:txBody>
      </p:sp>
      <p:sp>
        <p:nvSpPr>
          <p:cNvPr id="10245" name="AutoShape 3"/>
          <p:cNvSpPr>
            <a:spLocks noChangeArrowheads="1"/>
          </p:cNvSpPr>
          <p:nvPr/>
        </p:nvSpPr>
        <p:spPr bwMode="auto">
          <a:xfrm>
            <a:off x="6498981" y="1268414"/>
            <a:ext cx="1529862" cy="720725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it-IT" altLang="it-IT"/>
          </a:p>
        </p:txBody>
      </p:sp>
      <p:sp>
        <p:nvSpPr>
          <p:cNvPr id="10246" name="AutoShape 4"/>
          <p:cNvSpPr>
            <a:spLocks noChangeArrowheads="1"/>
          </p:cNvSpPr>
          <p:nvPr/>
        </p:nvSpPr>
        <p:spPr bwMode="auto">
          <a:xfrm>
            <a:off x="6632331" y="1125538"/>
            <a:ext cx="1197220" cy="8636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it-IT" altLang="it-IT" sz="2400" b="1"/>
          </a:p>
        </p:txBody>
      </p:sp>
      <p:sp>
        <p:nvSpPr>
          <p:cNvPr id="10247" name="AutoShape 5"/>
          <p:cNvSpPr>
            <a:spLocks noChangeArrowheads="1"/>
          </p:cNvSpPr>
          <p:nvPr/>
        </p:nvSpPr>
        <p:spPr bwMode="auto">
          <a:xfrm>
            <a:off x="5835162" y="1844676"/>
            <a:ext cx="1329104" cy="576263"/>
          </a:xfrm>
          <a:prstGeom prst="wedgeEllipseCallout">
            <a:avLst>
              <a:gd name="adj1" fmla="val -28722"/>
              <a:gd name="adj2" fmla="val 326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it-IT" altLang="it-IT"/>
          </a:p>
        </p:txBody>
      </p:sp>
      <p:sp>
        <p:nvSpPr>
          <p:cNvPr id="10248" name="AutoShape 6"/>
          <p:cNvSpPr>
            <a:spLocks noChangeArrowheads="1"/>
          </p:cNvSpPr>
          <p:nvPr/>
        </p:nvSpPr>
        <p:spPr bwMode="auto">
          <a:xfrm>
            <a:off x="5968512" y="1844675"/>
            <a:ext cx="1395046" cy="504825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it-IT" altLang="it-IT"/>
          </a:p>
        </p:txBody>
      </p:sp>
      <p:grpSp>
        <p:nvGrpSpPr>
          <p:cNvPr id="10249" name="Group 29"/>
          <p:cNvGrpSpPr>
            <a:grpSpLocks/>
          </p:cNvGrpSpPr>
          <p:nvPr/>
        </p:nvGrpSpPr>
        <p:grpSpPr bwMode="auto">
          <a:xfrm>
            <a:off x="383931" y="1916113"/>
            <a:ext cx="2526323" cy="2005012"/>
            <a:chOff x="353" y="663"/>
            <a:chExt cx="1724" cy="1263"/>
          </a:xfrm>
        </p:grpSpPr>
        <p:pic>
          <p:nvPicPr>
            <p:cNvPr id="1027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6" t="31187" b="11942"/>
            <a:stretch>
              <a:fillRect/>
            </a:stretch>
          </p:blipFill>
          <p:spPr bwMode="auto">
            <a:xfrm>
              <a:off x="353" y="935"/>
              <a:ext cx="1043" cy="99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81320" dir="3080412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271" name="Text Box 12"/>
            <p:cNvSpPr txBox="1">
              <a:spLocks noChangeArrowheads="1"/>
            </p:cNvSpPr>
            <p:nvPr/>
          </p:nvSpPr>
          <p:spPr bwMode="auto">
            <a:xfrm>
              <a:off x="353" y="663"/>
              <a:ext cx="17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4D4D4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1320" dir="3080412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600" b="1" dirty="0" smtClean="0"/>
                <a:t>Pagine</a:t>
              </a:r>
              <a:endParaRPr lang="it-IT" altLang="it-IT" sz="1600" b="1" dirty="0"/>
            </a:p>
          </p:txBody>
        </p:sp>
      </p:grpSp>
      <p:sp>
        <p:nvSpPr>
          <p:cNvPr id="10269" name="Text Box 13"/>
          <p:cNvSpPr txBox="1">
            <a:spLocks noChangeArrowheads="1"/>
          </p:cNvSpPr>
          <p:nvPr/>
        </p:nvSpPr>
        <p:spPr bwMode="auto">
          <a:xfrm>
            <a:off x="2497131" y="1916113"/>
            <a:ext cx="279302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 b="1" dirty="0" smtClean="0"/>
              <a:t>Sito</a:t>
            </a:r>
            <a:endParaRPr lang="it-IT" altLang="it-IT" sz="1600" b="1" dirty="0"/>
          </a:p>
        </p:txBody>
      </p:sp>
      <p:grpSp>
        <p:nvGrpSpPr>
          <p:cNvPr id="10251" name="Group 28"/>
          <p:cNvGrpSpPr>
            <a:grpSpLocks/>
          </p:cNvGrpSpPr>
          <p:nvPr/>
        </p:nvGrpSpPr>
        <p:grpSpPr bwMode="auto">
          <a:xfrm>
            <a:off x="5635869" y="2125410"/>
            <a:ext cx="2990850" cy="1531533"/>
            <a:chOff x="1850" y="2689"/>
            <a:chExt cx="2041" cy="1160"/>
          </a:xfrm>
        </p:grpSpPr>
        <p:grpSp>
          <p:nvGrpSpPr>
            <p:cNvPr id="10259" name="Group 26"/>
            <p:cNvGrpSpPr>
              <a:grpSpLocks/>
            </p:cNvGrpSpPr>
            <p:nvPr/>
          </p:nvGrpSpPr>
          <p:grpSpPr bwMode="auto">
            <a:xfrm>
              <a:off x="1850" y="3067"/>
              <a:ext cx="1669" cy="782"/>
              <a:chOff x="126" y="2931"/>
              <a:chExt cx="1669" cy="782"/>
            </a:xfrm>
          </p:grpSpPr>
          <p:sp>
            <p:nvSpPr>
              <p:cNvPr id="10261" name="AutoShape 17"/>
              <p:cNvSpPr>
                <a:spLocks noChangeArrowheads="1"/>
              </p:cNvSpPr>
              <p:nvPr/>
            </p:nvSpPr>
            <p:spPr bwMode="auto">
              <a:xfrm>
                <a:off x="716" y="2948"/>
                <a:ext cx="126" cy="194"/>
              </a:xfrm>
              <a:prstGeom prst="flowChartProcess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3080412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0262" name="Text Box 18"/>
              <p:cNvSpPr txBox="1">
                <a:spLocks noChangeArrowheads="1"/>
              </p:cNvSpPr>
              <p:nvPr/>
            </p:nvSpPr>
            <p:spPr bwMode="auto">
              <a:xfrm>
                <a:off x="807" y="2931"/>
                <a:ext cx="92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4D4D4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3080412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it-IT" altLang="it-IT" dirty="0" smtClean="0"/>
                  <a:t>Referente web</a:t>
                </a:r>
                <a:endParaRPr lang="it-IT" altLang="it-IT" dirty="0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 flipH="1">
                <a:off x="444" y="3158"/>
                <a:ext cx="408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3080412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264" name="Line 22"/>
              <p:cNvSpPr>
                <a:spLocks noChangeShapeType="1"/>
              </p:cNvSpPr>
              <p:nvPr/>
            </p:nvSpPr>
            <p:spPr bwMode="auto">
              <a:xfrm>
                <a:off x="1033" y="3158"/>
                <a:ext cx="409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3080412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265" name="Text Box 23"/>
              <p:cNvSpPr txBox="1">
                <a:spLocks noChangeArrowheads="1"/>
              </p:cNvSpPr>
              <p:nvPr/>
            </p:nvSpPr>
            <p:spPr bwMode="auto">
              <a:xfrm>
                <a:off x="126" y="3475"/>
                <a:ext cx="53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4D4D4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3080412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autore</a:t>
                </a:r>
              </a:p>
            </p:txBody>
          </p:sp>
          <p:sp>
            <p:nvSpPr>
              <p:cNvPr id="10266" name="Text Box 24"/>
              <p:cNvSpPr txBox="1">
                <a:spLocks noChangeArrowheads="1"/>
              </p:cNvSpPr>
              <p:nvPr/>
            </p:nvSpPr>
            <p:spPr bwMode="auto">
              <a:xfrm>
                <a:off x="671" y="3521"/>
                <a:ext cx="53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4D4D4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3080412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autore</a:t>
                </a:r>
              </a:p>
            </p:txBody>
          </p:sp>
          <p:sp>
            <p:nvSpPr>
              <p:cNvPr id="10267" name="Text Box 25"/>
              <p:cNvSpPr txBox="1">
                <a:spLocks noChangeArrowheads="1"/>
              </p:cNvSpPr>
              <p:nvPr/>
            </p:nvSpPr>
            <p:spPr bwMode="auto">
              <a:xfrm>
                <a:off x="1260" y="3521"/>
                <a:ext cx="53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4D4D4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3080412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autore</a:t>
                </a:r>
              </a:p>
            </p:txBody>
          </p:sp>
        </p:grpSp>
        <p:sp>
          <p:nvSpPr>
            <p:cNvPr id="10260" name="Text Box 27"/>
            <p:cNvSpPr txBox="1">
              <a:spLocks noChangeArrowheads="1"/>
            </p:cNvSpPr>
            <p:nvPr/>
          </p:nvSpPr>
          <p:spPr bwMode="auto">
            <a:xfrm>
              <a:off x="2258" y="2689"/>
              <a:ext cx="163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4D4D4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1320" dir="3080412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600" b="1" dirty="0" smtClean="0"/>
                <a:t>Redazione</a:t>
              </a:r>
              <a:endParaRPr lang="it-IT" altLang="it-IT" sz="1600" b="1" dirty="0"/>
            </a:p>
          </p:txBody>
        </p:sp>
      </p:grpSp>
      <p:sp>
        <p:nvSpPr>
          <p:cNvPr id="10252" name="Text Box 31"/>
          <p:cNvSpPr txBox="1">
            <a:spLocks noChangeArrowheads="1"/>
          </p:cNvSpPr>
          <p:nvPr/>
        </p:nvSpPr>
        <p:spPr bwMode="auto">
          <a:xfrm>
            <a:off x="317988" y="1358900"/>
            <a:ext cx="239297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b="1" dirty="0"/>
              <a:t>Modelli…</a:t>
            </a:r>
          </a:p>
        </p:txBody>
      </p:sp>
      <p:sp>
        <p:nvSpPr>
          <p:cNvPr id="10253" name="Text Box 32"/>
          <p:cNvSpPr txBox="1">
            <a:spLocks noChangeArrowheads="1"/>
          </p:cNvSpPr>
          <p:nvPr/>
        </p:nvSpPr>
        <p:spPr bwMode="auto">
          <a:xfrm>
            <a:off x="317989" y="4221163"/>
            <a:ext cx="172768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 dirty="0"/>
              <a:t>Metodologie per: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dirty="0"/>
              <a:t> </a:t>
            </a:r>
            <a:r>
              <a:rPr lang="it-IT" altLang="it-IT" dirty="0" smtClean="0"/>
              <a:t>creare o migrare </a:t>
            </a:r>
            <a:r>
              <a:rPr lang="it-IT" altLang="it-IT" dirty="0"/>
              <a:t>un sito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dirty="0"/>
              <a:t>Implementare un nuovo servizio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dirty="0" smtClean="0"/>
              <a:t>Mappare </a:t>
            </a:r>
            <a:r>
              <a:rPr lang="it-IT" altLang="it-IT" dirty="0"/>
              <a:t>i contenuti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dirty="0"/>
              <a:t> Realizzare un piano di fattibilità</a:t>
            </a:r>
          </a:p>
        </p:txBody>
      </p:sp>
      <p:sp>
        <p:nvSpPr>
          <p:cNvPr id="10254" name="Text Box 33"/>
          <p:cNvSpPr txBox="1">
            <a:spLocks noChangeArrowheads="1"/>
          </p:cNvSpPr>
          <p:nvPr/>
        </p:nvSpPr>
        <p:spPr bwMode="auto">
          <a:xfrm>
            <a:off x="2710962" y="4221163"/>
            <a:ext cx="199292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10255" name="Text Box 34"/>
          <p:cNvSpPr txBox="1">
            <a:spLocks noChangeArrowheads="1"/>
          </p:cNvSpPr>
          <p:nvPr/>
        </p:nvSpPr>
        <p:spPr bwMode="auto">
          <a:xfrm>
            <a:off x="3308838" y="4293096"/>
            <a:ext cx="1529862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 dirty="0"/>
              <a:t>Regole: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dirty="0"/>
              <a:t> Redazionali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dirty="0"/>
              <a:t>Organizzative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dirty="0" smtClean="0"/>
              <a:t>Social</a:t>
            </a:r>
            <a:endParaRPr lang="it-IT" altLang="it-IT" dirty="0"/>
          </a:p>
        </p:txBody>
      </p:sp>
      <p:sp>
        <p:nvSpPr>
          <p:cNvPr id="10256" name="Text Box 35"/>
          <p:cNvSpPr txBox="1">
            <a:spLocks noChangeArrowheads="1"/>
          </p:cNvSpPr>
          <p:nvPr/>
        </p:nvSpPr>
        <p:spPr bwMode="auto">
          <a:xfrm>
            <a:off x="5237284" y="4221163"/>
            <a:ext cx="239297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10257" name="Text Box 36"/>
          <p:cNvSpPr txBox="1">
            <a:spLocks noChangeArrowheads="1"/>
          </p:cNvSpPr>
          <p:nvPr/>
        </p:nvSpPr>
        <p:spPr bwMode="auto">
          <a:xfrm>
            <a:off x="6100397" y="4076700"/>
            <a:ext cx="2060331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 dirty="0"/>
              <a:t>Linee Guida: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dirty="0"/>
              <a:t> Usabilità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dirty="0"/>
              <a:t>Accessibilità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dirty="0"/>
              <a:t> </a:t>
            </a:r>
            <a:r>
              <a:rPr lang="it-IT" altLang="it-IT" dirty="0" smtClean="0"/>
              <a:t>Grafica</a:t>
            </a:r>
            <a:endParaRPr lang="it-IT" alt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8" t="10417" r="16056" b="17708"/>
          <a:stretch/>
        </p:blipFill>
        <p:spPr bwMode="auto">
          <a:xfrm>
            <a:off x="2302259" y="2292351"/>
            <a:ext cx="318276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77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971550" y="44450"/>
            <a:ext cx="7823200" cy="1143000"/>
          </a:xfrm>
        </p:spPr>
        <p:txBody>
          <a:bodyPr/>
          <a:lstStyle/>
          <a:p>
            <a:pPr algn="l"/>
            <a:r>
              <a:rPr lang="it-IT" altLang="en-US" sz="3600" dirty="0" smtClean="0"/>
              <a:t>Un progetto web: gli attori</a:t>
            </a:r>
            <a:endParaRPr lang="en-GB" altLang="en-US" sz="3600" dirty="0" smtClean="0"/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238468223"/>
              </p:ext>
            </p:extLst>
          </p:nvPr>
        </p:nvGraphicFramePr>
        <p:xfrm>
          <a:off x="503548" y="1484784"/>
          <a:ext cx="81369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6" name="Rettangolo 9"/>
          <p:cNvSpPr>
            <a:spLocks noChangeArrowheads="1"/>
          </p:cNvSpPr>
          <p:nvPr/>
        </p:nvSpPr>
        <p:spPr bwMode="auto">
          <a:xfrm>
            <a:off x="144463" y="5319713"/>
            <a:ext cx="8856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Calibri" pitchFamily="34" charset="0"/>
              </a:rPr>
              <a:t>Web </a:t>
            </a:r>
            <a:r>
              <a:rPr lang="en-US" altLang="en-US" sz="1400" dirty="0" smtClean="0">
                <a:solidFill>
                  <a:schemeClr val="tx1"/>
                </a:solidFill>
                <a:latin typeface="Calibri" pitchFamily="34" charset="0"/>
              </a:rPr>
              <a:t>architect, </a:t>
            </a:r>
            <a:r>
              <a:rPr lang="en-US" altLang="en-US" sz="1400" dirty="0">
                <a:solidFill>
                  <a:schemeClr val="tx1"/>
                </a:solidFill>
                <a:latin typeface="Calibri" pitchFamily="34" charset="0"/>
              </a:rPr>
              <a:t>web </a:t>
            </a:r>
            <a:r>
              <a:rPr lang="en-US" altLang="en-US" sz="1400" dirty="0" smtClean="0">
                <a:solidFill>
                  <a:schemeClr val="tx1"/>
                </a:solidFill>
                <a:latin typeface="Calibri" pitchFamily="34" charset="0"/>
              </a:rPr>
              <a:t>designer, </a:t>
            </a:r>
            <a:r>
              <a:rPr lang="en-US" altLang="en-US" sz="1400" dirty="0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en-US" altLang="en-US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en-US" sz="1400" dirty="0">
                <a:solidFill>
                  <a:schemeClr val="tx1"/>
                </a:solidFill>
                <a:latin typeface="Calibri" pitchFamily="34" charset="0"/>
              </a:rPr>
              <a:t>web </a:t>
            </a:r>
            <a:r>
              <a:rPr lang="en-US" altLang="en-US" sz="1400" dirty="0" smtClean="0">
                <a:solidFill>
                  <a:schemeClr val="tx1"/>
                </a:solidFill>
                <a:latin typeface="Calibri" pitchFamily="34" charset="0"/>
              </a:rPr>
              <a:t>developer </a:t>
            </a:r>
            <a:r>
              <a:rPr lang="en-US" altLang="en-US" sz="1400" dirty="0" err="1" smtClean="0">
                <a:solidFill>
                  <a:schemeClr val="tx1"/>
                </a:solidFill>
                <a:latin typeface="Calibri" pitchFamily="34" charset="0"/>
              </a:rPr>
              <a:t>lavorano</a:t>
            </a:r>
            <a:r>
              <a:rPr lang="en-US" altLang="en-US" sz="1400" dirty="0" smtClean="0">
                <a:solidFill>
                  <a:schemeClr val="tx1"/>
                </a:solidFill>
                <a:latin typeface="Calibri" pitchFamily="34" charset="0"/>
              </a:rPr>
              <a:t> con lo </a:t>
            </a:r>
            <a:r>
              <a:rPr lang="en-US" altLang="en-US" sz="1400" dirty="0" err="1" smtClean="0">
                <a:solidFill>
                  <a:schemeClr val="tx1"/>
                </a:solidFill>
                <a:latin typeface="Calibri" pitchFamily="34" charset="0"/>
              </a:rPr>
              <a:t>stesso</a:t>
            </a:r>
            <a:r>
              <a:rPr lang="en-US" altLang="en-US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  <a:latin typeface="Calibri" pitchFamily="34" charset="0"/>
              </a:rPr>
              <a:t>obiettivo</a:t>
            </a:r>
            <a:r>
              <a:rPr lang="en-US" altLang="en-US" sz="1400" dirty="0" smtClean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en-US" altLang="en-US" sz="14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altLang="en-US" sz="14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altLang="en-US" sz="1400" dirty="0" err="1" smtClean="0">
                <a:solidFill>
                  <a:schemeClr val="tx1"/>
                </a:solidFill>
                <a:latin typeface="Calibri" pitchFamily="34" charset="0"/>
              </a:rPr>
              <a:t>creare</a:t>
            </a:r>
            <a:r>
              <a:rPr lang="en-US" altLang="en-US" sz="1400" dirty="0" smtClean="0">
                <a:solidFill>
                  <a:schemeClr val="tx1"/>
                </a:solidFill>
                <a:latin typeface="Calibri" pitchFamily="34" charset="0"/>
              </a:rPr>
              <a:t>  un </a:t>
            </a:r>
            <a:r>
              <a:rPr lang="en-US" altLang="en-US" sz="1400" dirty="0" err="1" smtClean="0">
                <a:solidFill>
                  <a:schemeClr val="tx1"/>
                </a:solidFill>
                <a:latin typeface="Calibri" pitchFamily="34" charset="0"/>
              </a:rPr>
              <a:t>sito</a:t>
            </a:r>
            <a:r>
              <a:rPr lang="en-US" altLang="en-US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  <a:latin typeface="Calibri" pitchFamily="34" charset="0"/>
              </a:rPr>
              <a:t>usabile</a:t>
            </a:r>
            <a:r>
              <a:rPr lang="en-US" altLang="en-US" sz="14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  <a:latin typeface="Calibri" pitchFamily="34" charset="0"/>
              </a:rPr>
              <a:t>accessibile</a:t>
            </a:r>
            <a:r>
              <a:rPr lang="en-US" altLang="en-US" sz="1400" dirty="0" smtClean="0">
                <a:solidFill>
                  <a:schemeClr val="tx1"/>
                </a:solidFill>
                <a:latin typeface="Calibri" pitchFamily="34" charset="0"/>
              </a:rPr>
              <a:t> e </a:t>
            </a:r>
            <a:r>
              <a:rPr lang="en-US" altLang="en-US" sz="1400" dirty="0" err="1" smtClean="0">
                <a:solidFill>
                  <a:schemeClr val="tx1"/>
                </a:solidFill>
                <a:latin typeface="Calibri" pitchFamily="34" charset="0"/>
              </a:rPr>
              <a:t>gradevole</a:t>
            </a:r>
            <a:r>
              <a:rPr lang="en-US" altLang="en-US" sz="1400" dirty="0" smtClean="0">
                <a:solidFill>
                  <a:schemeClr val="tx1"/>
                </a:solidFill>
                <a:latin typeface="Calibri" pitchFamily="34" charset="0"/>
              </a:rPr>
              <a:t> in </a:t>
            </a:r>
            <a:r>
              <a:rPr lang="en-US" altLang="en-US" sz="1400" dirty="0" err="1" smtClean="0">
                <a:solidFill>
                  <a:schemeClr val="tx1"/>
                </a:solidFill>
                <a:latin typeface="Calibri" pitchFamily="34" charset="0"/>
              </a:rPr>
              <a:t>funzione</a:t>
            </a:r>
            <a:r>
              <a:rPr lang="en-US" altLang="en-US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  <a:latin typeface="Calibri" pitchFamily="34" charset="0"/>
              </a:rPr>
              <a:t>degli</a:t>
            </a:r>
            <a:r>
              <a:rPr lang="en-US" altLang="en-US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  <a:latin typeface="Calibri" pitchFamily="34" charset="0"/>
              </a:rPr>
              <a:t>utenti</a:t>
            </a:r>
            <a:r>
              <a:rPr lang="en-US" altLang="en-US" sz="1400" dirty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altLang="en-US" sz="1400" dirty="0" smtClean="0">
                <a:solidFill>
                  <a:schemeClr val="tx1"/>
                </a:solidFill>
                <a:latin typeface="Calibri" pitchFamily="34" charset="0"/>
              </a:rPr>
              <a:t>(User-centered design)</a:t>
            </a:r>
            <a:endParaRPr lang="en-US" alt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971550" y="4445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defRPr/>
            </a:pPr>
            <a:r>
              <a:rPr lang="fr-CA" altLang="en-US" sz="36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Fasi</a:t>
            </a:r>
            <a:r>
              <a:rPr lang="fr-CA" altLang="en-US" sz="3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fr-CA" altLang="en-US" sz="36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progetto</a:t>
            </a:r>
            <a:endParaRPr lang="fr-CA" altLang="en-US" sz="360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3382963" y="1484313"/>
            <a:ext cx="2052637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37931725" indent="-3747452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Analisi</a:t>
            </a:r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3382963" y="2376488"/>
            <a:ext cx="2052637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Progettazione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3382963" y="3268663"/>
            <a:ext cx="2052637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Sviluppo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3382963" y="4124325"/>
            <a:ext cx="2052637" cy="642938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Test</a:t>
            </a:r>
          </a:p>
        </p:txBody>
      </p:sp>
      <p:sp>
        <p:nvSpPr>
          <p:cNvPr id="8199" name="AutoShape 6"/>
          <p:cNvSpPr>
            <a:spLocks noChangeArrowheads="1"/>
          </p:cNvSpPr>
          <p:nvPr/>
        </p:nvSpPr>
        <p:spPr bwMode="auto">
          <a:xfrm>
            <a:off x="3382963" y="4981575"/>
            <a:ext cx="2052637" cy="642938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Contenuti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23850" y="1484313"/>
            <a:ext cx="2052638" cy="642937"/>
          </a:xfrm>
          <a:prstGeom prst="roundRect">
            <a:avLst>
              <a:gd name="adj" fmla="val 245"/>
            </a:avLst>
          </a:prstGeom>
          <a:solidFill>
            <a:srgbClr val="C00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37931725" indent="-3747452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Analisi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323850" y="2376488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Progettazione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323850" y="3268663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Sviluppo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323850" y="4125913"/>
            <a:ext cx="2052638" cy="642937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Test</a:t>
            </a:r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323850" y="4981575"/>
            <a:ext cx="2052638" cy="642938"/>
          </a:xfrm>
          <a:prstGeom prst="roundRect">
            <a:avLst>
              <a:gd name="adj" fmla="val 245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en-US" sz="2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Contenuti</a:t>
            </a:r>
            <a:endParaRPr lang="it-IT" altLang="en-US" sz="2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2735263" y="1852613"/>
            <a:ext cx="48609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37931725" indent="-3747452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55600" indent="-355600" eaLnBrk="1" hangingPunct="1">
              <a:spcBef>
                <a:spcPts val="700"/>
              </a:spcBef>
              <a:buClrTx/>
              <a:buSzTx/>
              <a:buFont typeface="Arial" charset="0"/>
              <a:buChar char="•"/>
              <a:defRPr/>
            </a:pPr>
            <a:r>
              <a:rPr lang="fr-FR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Benchmarking</a:t>
            </a:r>
            <a:r>
              <a:rPr lang="fr-FR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/>
            </a:r>
            <a:br>
              <a:rPr lang="fr-FR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</a:br>
            <a:r>
              <a:rPr lang="fr-FR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	</a:t>
            </a:r>
            <a:r>
              <a:rPr lang="fr-FR" altLang="en-US" sz="18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competitor</a:t>
            </a:r>
            <a:r>
              <a:rPr lang="fr-FR" altLang="en-US" sz="18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/>
            </a:r>
            <a:br>
              <a:rPr lang="fr-FR" altLang="en-US" sz="18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</a:br>
            <a:r>
              <a:rPr lang="fr-FR" altLang="en-US" sz="18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	best practice </a:t>
            </a:r>
          </a:p>
          <a:p>
            <a:pPr marL="355600" indent="-355600" eaLnBrk="1" hangingPunct="1">
              <a:spcBef>
                <a:spcPts val="700"/>
              </a:spcBef>
              <a:buClrTx/>
              <a:buSzTx/>
              <a:buFont typeface="Arial" charset="0"/>
              <a:buChar char="•"/>
              <a:defRPr/>
            </a:pPr>
            <a:r>
              <a:rPr lang="fr-FR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Mappatura</a:t>
            </a:r>
            <a:r>
              <a:rPr lang="fr-FR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dei </a:t>
            </a:r>
            <a:r>
              <a:rPr lang="fr-FR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contenuti</a:t>
            </a:r>
            <a:r>
              <a:rPr lang="fr-FR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</a:t>
            </a:r>
          </a:p>
          <a:p>
            <a:pPr marL="342900" indent="-342900" eaLnBrk="1" hangingPunct="1">
              <a:spcBef>
                <a:spcPts val="7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r-FR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Interviste</a:t>
            </a:r>
            <a:r>
              <a:rPr lang="fr-FR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/Focus con </a:t>
            </a:r>
            <a:r>
              <a:rPr lang="fr-FR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utenti</a:t>
            </a:r>
            <a:r>
              <a:rPr lang="fr-FR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fr-FR" altLang="en-US" sz="20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finali</a:t>
            </a:r>
            <a:r>
              <a:rPr lang="fr-FR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/>
            </a:r>
            <a:br>
              <a:rPr lang="fr-FR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</a:br>
            <a:r>
              <a:rPr lang="fr-FR" altLang="en-US" sz="20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	</a:t>
            </a:r>
            <a:r>
              <a:rPr lang="fr-FR" altLang="en-US" sz="18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studenti</a:t>
            </a:r>
            <a:r>
              <a:rPr lang="fr-FR" altLang="en-US" sz="18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, personale, </a:t>
            </a:r>
            <a:r>
              <a:rPr lang="fr-FR" altLang="en-US" sz="1800" dirty="0" err="1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docenti</a:t>
            </a:r>
            <a:r>
              <a:rPr lang="fr-FR" altLang="en-US" sz="1800" dirty="0" smtClean="0">
                <a:solidFill>
                  <a:srgbClr val="404040"/>
                </a:solidFill>
                <a:latin typeface="Calibri" pitchFamily="34" charset="0"/>
                <a:ea typeface="Microsoft YaHei" pitchFamily="34" charset="-122"/>
              </a:rPr>
              <a:t>…</a:t>
            </a:r>
          </a:p>
        </p:txBody>
      </p:sp>
      <p:pic>
        <p:nvPicPr>
          <p:cNvPr id="8200" name="Picture 10" descr="https://encrypted-tbn3.gstatic.com/images?q=tbn:ANd9GcSNoSQVLI9nbQ5EzuNMkBVP16wdQReJmwnoJ0MZNPEJbao_pHP1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960563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971550" y="4445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defRPr/>
            </a:pPr>
            <a:r>
              <a:rPr lang="fr-CA" altLang="en-US" sz="36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Attività</a:t>
            </a:r>
            <a:r>
              <a:rPr lang="fr-CA" altLang="en-US" sz="3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fr-CA" altLang="en-US" sz="36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progetto</a:t>
            </a:r>
            <a:r>
              <a:rPr lang="fr-CA" altLang="en-US" sz="3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fr-CA" altLang="en-US" sz="36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Analisi</a:t>
            </a:r>
            <a:endParaRPr lang="fr-CA" altLang="en-US" sz="360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ruttura predefinita">
  <a:themeElements>
    <a:clrScheme name="Struttura predefinita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1DC32E80CE978478869526714D9D712" ma:contentTypeVersion="1" ma:contentTypeDescription="Creare un nuovo documento." ma:contentTypeScope="" ma:versionID="ea985b958000f7acc4ba8465d79ec9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a6cea70e426604920de547c2921366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 ma:readOnly="true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4B995A-2C58-4A19-9E5D-22FBDA526478}"/>
</file>

<file path=customXml/itemProps2.xml><?xml version="1.0" encoding="utf-8"?>
<ds:datastoreItem xmlns:ds="http://schemas.openxmlformats.org/officeDocument/2006/customXml" ds:itemID="{02827FA4-5763-4C9E-AB79-0680FE68EE2D}"/>
</file>

<file path=customXml/itemProps3.xml><?xml version="1.0" encoding="utf-8"?>
<ds:datastoreItem xmlns:ds="http://schemas.openxmlformats.org/officeDocument/2006/customXml" ds:itemID="{C4872917-1501-469B-9B26-4ACA4485402A}"/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515</Words>
  <Application>Microsoft Office PowerPoint</Application>
  <PresentationFormat>Presentazione su schermo (4:3)</PresentationFormat>
  <Paragraphs>159</Paragraphs>
  <Slides>17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2_Struttura predefinita</vt:lpstr>
      <vt:lpstr>Presentazione standard di PowerPoint</vt:lpstr>
      <vt:lpstr>Presentazione standard di PowerPoint</vt:lpstr>
      <vt:lpstr>L’organizzazione del web</vt:lpstr>
      <vt:lpstr>Il web di unibo – Sistema federato di siti</vt:lpstr>
      <vt:lpstr>Presentazione standard di PowerPoint</vt:lpstr>
      <vt:lpstr>Il web di unibo – Modelli e regole comuni </vt:lpstr>
      <vt:lpstr>Un progetto web: gli attori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Gli attrezzi del mestiere</vt:lpstr>
      <vt:lpstr>Alcuni siti di riferimento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Silvia Matteucci</cp:lastModifiedBy>
  <cp:revision>186</cp:revision>
  <cp:lastPrinted>2016-06-14T08:45:51Z</cp:lastPrinted>
  <dcterms:created xsi:type="dcterms:W3CDTF">2013-10-15T08:55:05Z</dcterms:created>
  <dcterms:modified xsi:type="dcterms:W3CDTF">2016-06-15T12:10:37Z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0x01010071DC32E80CE978478869526714D9D712</vt:lpwstr>
  </property>
</Properties>
</file>