
<file path=[Content_Types].xml><?xml version="1.0" encoding="utf-8"?>
<Types xmlns="http://schemas.openxmlformats.org/package/2006/content-types"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customXml/itemProps1.xml" ContentType="application/vnd.openxmlformats-officedocument.customXmlProperties+xml"/>
  <Default Extension="rels" ContentType="application/vnd.openxmlformats-package.relationship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png" ContentType="image/png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customXml/itemProps2.xml" ContentType="application/vnd.openxmlformats-officedocument.customXmlProperti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Default Extension="jpeg" ContentType="image/jpeg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jpg" ContentType="image/jpeg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2" r:id="rId1"/>
    <p:sldMasterId id="2147483653" r:id="rId2"/>
  </p:sldMasterIdLst>
  <p:notesMasterIdLst>
    <p:notesMasterId r:id="rId20"/>
  </p:notesMasterIdLst>
  <p:handoutMasterIdLst>
    <p:handoutMasterId r:id="rId21"/>
  </p:handoutMasterIdLst>
  <p:sldIdLst>
    <p:sldId id="301" r:id="rId3"/>
    <p:sldId id="317" r:id="rId4"/>
    <p:sldId id="315" r:id="rId5"/>
    <p:sldId id="316" r:id="rId6"/>
    <p:sldId id="308" r:id="rId7"/>
    <p:sldId id="291" r:id="rId8"/>
    <p:sldId id="296" r:id="rId9"/>
    <p:sldId id="310" r:id="rId10"/>
    <p:sldId id="311" r:id="rId11"/>
    <p:sldId id="323" r:id="rId12"/>
    <p:sldId id="313" r:id="rId13"/>
    <p:sldId id="309" r:id="rId14"/>
    <p:sldId id="300" r:id="rId15"/>
    <p:sldId id="314" r:id="rId16"/>
    <p:sldId id="306" r:id="rId17"/>
    <p:sldId id="299" r:id="rId18"/>
    <p:sldId id="305" r:id="rId19"/>
  </p:sldIdLst>
  <p:sldSz cx="9144000" cy="6858000" type="screen4x3"/>
  <p:notesSz cx="6797675" cy="9926638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u="sng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u="sng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u="sng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u="sng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5F5F5F"/>
    <a:srgbClr val="4D4D4D"/>
    <a:srgbClr val="BB2D3F"/>
    <a:srgbClr val="CC0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37" autoAdjust="0"/>
    <p:restoredTop sz="94545" autoAdjust="0"/>
  </p:normalViewPr>
  <p:slideViewPr>
    <p:cSldViewPr>
      <p:cViewPr>
        <p:scale>
          <a:sx n="66" d="100"/>
          <a:sy n="66" d="100"/>
        </p:scale>
        <p:origin x="-187" y="3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198"/>
    </p:cViewPr>
  </p:sorterViewPr>
  <p:notesViewPr>
    <p:cSldViewPr>
      <p:cViewPr varScale="1">
        <p:scale>
          <a:sx n="79" d="100"/>
          <a:sy n="79" d="100"/>
        </p:scale>
        <p:origin x="-1476" y="-90"/>
      </p:cViewPr>
      <p:guideLst>
        <p:guide orient="horz" pos="3127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ustomXml" Target="../customXml/item1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t" anchorCtr="0" compatLnSpc="1">
            <a:prstTxWarp prst="textNoShape">
              <a:avLst/>
            </a:prstTxWarp>
          </a:bodyPr>
          <a:lstStyle>
            <a:lvl1pPr defTabSz="927100">
              <a:defRPr sz="1200" u="none"/>
            </a:lvl1pPr>
          </a:lstStyle>
          <a:p>
            <a:endParaRPr lang="it-IT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 u="none"/>
            </a:lvl1pPr>
          </a:lstStyle>
          <a:p>
            <a:endParaRPr lang="it-IT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b" anchorCtr="0" compatLnSpc="1">
            <a:prstTxWarp prst="textNoShape">
              <a:avLst/>
            </a:prstTxWarp>
          </a:bodyPr>
          <a:lstStyle>
            <a:lvl1pPr defTabSz="927100">
              <a:defRPr sz="1200" u="none"/>
            </a:lvl1pPr>
          </a:lstStyle>
          <a:p>
            <a:endParaRPr lang="it-IT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 u="none"/>
            </a:lvl1pPr>
          </a:lstStyle>
          <a:p>
            <a:fld id="{7CE42D36-9129-4F2C-A54F-062AAB970928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15285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t" anchorCtr="0" compatLnSpc="1">
            <a:prstTxWarp prst="textNoShape">
              <a:avLst/>
            </a:prstTxWarp>
          </a:bodyPr>
          <a:lstStyle>
            <a:lvl1pPr defTabSz="927100">
              <a:defRPr sz="1200" u="none"/>
            </a:lvl1pPr>
          </a:lstStyle>
          <a:p>
            <a:endParaRPr lang="it-IT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 u="none"/>
            </a:lvl1pPr>
          </a:lstStyle>
          <a:p>
            <a:endParaRPr lang="it-IT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14875"/>
            <a:ext cx="543560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b" anchorCtr="0" compatLnSpc="1">
            <a:prstTxWarp prst="textNoShape">
              <a:avLst/>
            </a:prstTxWarp>
          </a:bodyPr>
          <a:lstStyle>
            <a:lvl1pPr defTabSz="927100">
              <a:defRPr sz="1200" u="none"/>
            </a:lvl1pPr>
          </a:lstStyle>
          <a:p>
            <a:endParaRPr lang="it-IT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 u="none"/>
            </a:lvl1pPr>
          </a:lstStyle>
          <a:p>
            <a:fld id="{34E349C8-878C-47F9-A32F-238F50360E4A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59341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188C88-EA8B-4E3F-863D-0FDC85777B4B}" type="slidenum">
              <a:rPr lang="it-IT" smtClean="0"/>
              <a:pPr>
                <a:defRPr/>
              </a:pPr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3088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274638"/>
            <a:ext cx="8223250" cy="58499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xfrm>
            <a:off x="457200" y="6245225"/>
            <a:ext cx="2127250" cy="4714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idx="11"/>
          </p:nvPr>
        </p:nvSpPr>
        <p:spPr>
          <a:xfrm>
            <a:off x="3124200" y="6245225"/>
            <a:ext cx="2889250" cy="4714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2"/>
          </p:nvPr>
        </p:nvSpPr>
        <p:spPr>
          <a:xfrm>
            <a:off x="6553200" y="6305550"/>
            <a:ext cx="2127250" cy="4746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344941-AD8D-4763-99CE-E7DE2112188C}" type="slidenum">
              <a:rPr lang="en-GB"/>
              <a:pPr>
                <a:defRPr/>
              </a:pPr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97691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45782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37" name="Picture 29" descr="BANDA ROSSA OPT BOLOGNA RAST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6454775"/>
            <a:ext cx="9144000" cy="401638"/>
          </a:xfrm>
          <a:prstGeom prst="rect">
            <a:avLst/>
          </a:prstGeom>
          <a:noFill/>
        </p:spPr>
      </p:pic>
      <p:sp>
        <p:nvSpPr>
          <p:cNvPr id="43031" name="Line 23"/>
          <p:cNvSpPr>
            <a:spLocks noChangeShapeType="1"/>
          </p:cNvSpPr>
          <p:nvPr userDrawn="1"/>
        </p:nvSpPr>
        <p:spPr bwMode="auto">
          <a:xfrm>
            <a:off x="8316913" y="6424613"/>
            <a:ext cx="0" cy="35242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3032" name="Line 24"/>
          <p:cNvSpPr>
            <a:spLocks noChangeShapeType="1"/>
          </p:cNvSpPr>
          <p:nvPr userDrawn="1"/>
        </p:nvSpPr>
        <p:spPr bwMode="auto">
          <a:xfrm>
            <a:off x="8316913" y="6092825"/>
            <a:ext cx="0" cy="360363"/>
          </a:xfrm>
          <a:prstGeom prst="line">
            <a:avLst/>
          </a:prstGeom>
          <a:noFill/>
          <a:ln w="38100">
            <a:solidFill>
              <a:srgbClr val="5F5F5F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pic>
        <p:nvPicPr>
          <p:cNvPr id="43033" name="Picture 25" descr="Alma-Mater TAGLIATO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207963"/>
            <a:ext cx="1292225" cy="166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34" name="Line 26"/>
          <p:cNvSpPr>
            <a:spLocks noChangeShapeType="1"/>
          </p:cNvSpPr>
          <p:nvPr userDrawn="1"/>
        </p:nvSpPr>
        <p:spPr bwMode="auto">
          <a:xfrm>
            <a:off x="92075" y="0"/>
            <a:ext cx="0" cy="1871663"/>
          </a:xfrm>
          <a:prstGeom prst="line">
            <a:avLst/>
          </a:prstGeom>
          <a:noFill/>
          <a:ln w="190500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3035" name="Line 27"/>
          <p:cNvSpPr>
            <a:spLocks noChangeShapeType="1"/>
          </p:cNvSpPr>
          <p:nvPr userDrawn="1"/>
        </p:nvSpPr>
        <p:spPr bwMode="auto">
          <a:xfrm>
            <a:off x="0" y="1870075"/>
            <a:ext cx="8305800" cy="0"/>
          </a:xfrm>
          <a:prstGeom prst="line">
            <a:avLst/>
          </a:prstGeom>
          <a:noFill/>
          <a:ln w="38100">
            <a:solidFill>
              <a:srgbClr val="5F5F5F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78" r:id="rId12"/>
    <p:sldLayoutId id="2147483679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92" name="Picture 36" descr="BANDA ROSSA 2 OPT BOLOGNA RAST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6454775"/>
            <a:ext cx="9144000" cy="401638"/>
          </a:xfrm>
          <a:prstGeom prst="rect">
            <a:avLst/>
          </a:prstGeom>
          <a:noFill/>
        </p:spPr>
      </p:pic>
      <p:pic>
        <p:nvPicPr>
          <p:cNvPr id="45081" name="Picture 25" descr="Alma-Mater TAGLIATO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1438" y="103188"/>
            <a:ext cx="846137" cy="108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82" name="Line 26"/>
          <p:cNvSpPr>
            <a:spLocks noChangeAspect="1" noChangeShapeType="1"/>
          </p:cNvSpPr>
          <p:nvPr userDrawn="1"/>
        </p:nvSpPr>
        <p:spPr bwMode="auto">
          <a:xfrm>
            <a:off x="82550" y="0"/>
            <a:ext cx="1588" cy="1184275"/>
          </a:xfrm>
          <a:prstGeom prst="line">
            <a:avLst/>
          </a:prstGeom>
          <a:noFill/>
          <a:ln w="171450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5083" name="Line 27"/>
          <p:cNvSpPr>
            <a:spLocks noChangeAspect="1" noChangeShapeType="1"/>
          </p:cNvSpPr>
          <p:nvPr userDrawn="1"/>
        </p:nvSpPr>
        <p:spPr bwMode="auto">
          <a:xfrm>
            <a:off x="0" y="1182688"/>
            <a:ext cx="8266113" cy="1587"/>
          </a:xfrm>
          <a:prstGeom prst="line">
            <a:avLst/>
          </a:prstGeom>
          <a:noFill/>
          <a:ln w="19050">
            <a:solidFill>
              <a:srgbClr val="5F5F5F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5090" name="Line 34"/>
          <p:cNvSpPr>
            <a:spLocks noChangeShapeType="1"/>
          </p:cNvSpPr>
          <p:nvPr userDrawn="1"/>
        </p:nvSpPr>
        <p:spPr bwMode="auto">
          <a:xfrm>
            <a:off x="8316913" y="6424613"/>
            <a:ext cx="0" cy="35242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5091" name="Line 35"/>
          <p:cNvSpPr>
            <a:spLocks noChangeShapeType="1"/>
          </p:cNvSpPr>
          <p:nvPr userDrawn="1"/>
        </p:nvSpPr>
        <p:spPr bwMode="auto">
          <a:xfrm>
            <a:off x="8316913" y="6092825"/>
            <a:ext cx="0" cy="360363"/>
          </a:xfrm>
          <a:prstGeom prst="line">
            <a:avLst/>
          </a:prstGeom>
          <a:noFill/>
          <a:ln w="38100">
            <a:solidFill>
              <a:srgbClr val="5F5F5F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jobplacement.unibo.it/" TargetMode="Externa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obplacement.unibo.it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mailto:orientalavoro@unibo.it" TargetMode="External"/><Relationship Id="rId3" Type="http://schemas.openxmlformats.org/officeDocument/2006/relationships/hyperlink" Target="mailto:jobplacement@unibo.it" TargetMode="External"/><Relationship Id="rId7" Type="http://schemas.openxmlformats.org/officeDocument/2006/relationships/image" Target="../media/image2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www.linkedin.com/company/job-placement-&#8211;-alma-mater-studiorum-universit&#224;-di-bologna?" TargetMode="External"/><Relationship Id="rId5" Type="http://schemas.openxmlformats.org/officeDocument/2006/relationships/hyperlink" Target="https://www.linkedin.com/company/3967546?trk=tyah&amp;trkInfo=clickedVertical:company,idx:1-1-1,tarId:1428668588808,tas:job+placement" TargetMode="External"/><Relationship Id="rId4" Type="http://schemas.openxmlformats.org/officeDocument/2006/relationships/hyperlink" Target="http://www.jobplacement.unibo.it/" TargetMode="External"/><Relationship Id="rId9" Type="http://schemas.openxmlformats.org/officeDocument/2006/relationships/hyperlink" Target="http://almaorienta.unibo.it/laureati/servizio-orientamento-al-lavoro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it/url?sa=i&amp;rct=j&amp;q=&amp;esrc=s&amp;source=images&amp;cd=&amp;ved=0ahUKEwjm69S666nNAhWBnRoKHXkcCY8QjRwIBw&amp;url=http://it.123rf.com/photo_23213931_3d-rendering-concettuale-di-una-piramide-a-quattro-strati-sopra-prospettiva-sfondo.html&amp;bvm=bv.124272578,d.d2s&amp;psig=AFQjCNFsIxos-V39jqOCRwrnJuzbtK2kaw&amp;ust=1466073452979988" TargetMode="Externa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almaorienta.unibo.it/tirocini" TargetMode="Externa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almaorienta.unibo.it/risorse/link/FarelImpresa" TargetMode="External"/><Relationship Id="rId2" Type="http://schemas.openxmlformats.org/officeDocument/2006/relationships/hyperlink" Target="http://almaorienta.unibo.it/laureati/seminari" TargetMode="Externa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jobplacement.unibo.it/" TargetMode="Externa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obplacement.unibo.it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5"/>
            <a:ext cx="9144461" cy="6857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92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143000"/>
          </a:xfrm>
        </p:spPr>
        <p:txBody>
          <a:bodyPr/>
          <a:lstStyle/>
          <a:p>
            <a:r>
              <a:rPr lang="it-IT" sz="3200" dirty="0" smtClean="0">
                <a:hlinkClick r:id="rId2"/>
              </a:rPr>
              <a:t>www.jobplacement.unibo.it</a:t>
            </a:r>
            <a:r>
              <a:rPr lang="it-IT" sz="3200" dirty="0" smtClean="0"/>
              <a:t/>
            </a:r>
            <a:br>
              <a:rPr lang="it-IT" sz="3200" dirty="0" smtClean="0"/>
            </a:br>
            <a:r>
              <a:rPr lang="it-IT" sz="3200" dirty="0" smtClean="0"/>
              <a:t>Esempio annuncio di lavoro</a:t>
            </a:r>
            <a:br>
              <a:rPr lang="it-IT" sz="3200" dirty="0" smtClean="0"/>
            </a:br>
            <a:endParaRPr lang="it-IT" sz="3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" t="12977" r="20536" b="2740"/>
          <a:stretch/>
        </p:blipFill>
        <p:spPr bwMode="auto">
          <a:xfrm>
            <a:off x="251520" y="1340768"/>
            <a:ext cx="6760142" cy="5175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142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0" t="38723" r="42262" b="11250"/>
          <a:stretch/>
        </p:blipFill>
        <p:spPr bwMode="auto">
          <a:xfrm>
            <a:off x="1637218" y="1291950"/>
            <a:ext cx="5500914" cy="3468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143000"/>
          </a:xfrm>
        </p:spPr>
        <p:txBody>
          <a:bodyPr/>
          <a:lstStyle/>
          <a:p>
            <a:r>
              <a:rPr lang="it-IT" sz="3200" dirty="0" smtClean="0">
                <a:hlinkClick r:id="rId3"/>
              </a:rPr>
              <a:t>www.jobplacement.unibo.it</a:t>
            </a:r>
            <a:r>
              <a:rPr lang="it-IT" sz="3200" dirty="0" smtClean="0"/>
              <a:t/>
            </a:r>
            <a:br>
              <a:rPr lang="it-IT" sz="3200" dirty="0" smtClean="0"/>
            </a:br>
            <a:r>
              <a:rPr lang="it-IT" sz="2800" dirty="0" smtClean="0"/>
              <a:t>Bacheca offerte di lavoro – PER CANDIDARSI</a:t>
            </a:r>
            <a:r>
              <a:rPr lang="it-IT" sz="3200" dirty="0" smtClean="0"/>
              <a:t/>
            </a:r>
            <a:br>
              <a:rPr lang="it-IT" sz="3200" dirty="0" smtClean="0"/>
            </a:br>
            <a:endParaRPr lang="it-IT" sz="3200" dirty="0"/>
          </a:p>
        </p:txBody>
      </p:sp>
      <p:sp>
        <p:nvSpPr>
          <p:cNvPr id="3" name="Ovale 2"/>
          <p:cNvSpPr/>
          <p:nvPr/>
        </p:nvSpPr>
        <p:spPr bwMode="auto">
          <a:xfrm>
            <a:off x="3671899" y="3165780"/>
            <a:ext cx="1759891" cy="911291"/>
          </a:xfrm>
          <a:prstGeom prst="ellipse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Ovale 10"/>
          <p:cNvSpPr/>
          <p:nvPr/>
        </p:nvSpPr>
        <p:spPr bwMode="auto">
          <a:xfrm>
            <a:off x="3851920" y="4292148"/>
            <a:ext cx="2880320" cy="504056"/>
          </a:xfrm>
          <a:prstGeom prst="ellipse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971600" y="5373216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u="none" dirty="0" smtClean="0"/>
              <a:t>USERNAME E PASSWORD SONO QUELLE ALMALAUREA</a:t>
            </a:r>
            <a:endParaRPr lang="it-IT" u="none" dirty="0"/>
          </a:p>
        </p:txBody>
      </p:sp>
    </p:spTree>
    <p:extLst>
      <p:ext uri="{BB962C8B-B14F-4D97-AF65-F5344CB8AC3E}">
        <p14:creationId xmlns:p14="http://schemas.microsoft.com/office/powerpoint/2010/main" val="415157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143000"/>
          </a:xfrm>
        </p:spPr>
        <p:txBody>
          <a:bodyPr/>
          <a:lstStyle/>
          <a:p>
            <a:r>
              <a:rPr lang="it-IT" sz="3600" dirty="0"/>
              <a:t>Quali strumenti/servizi:</a:t>
            </a:r>
            <a:br>
              <a:rPr lang="it-IT" sz="3600" dirty="0"/>
            </a:br>
            <a:r>
              <a:rPr lang="it-IT" sz="3600" dirty="0" smtClean="0"/>
              <a:t>Accordi con le aziende</a:t>
            </a:r>
            <a:endParaRPr lang="it-IT" sz="3600" dirty="0"/>
          </a:p>
        </p:txBody>
      </p:sp>
      <p:sp>
        <p:nvSpPr>
          <p:cNvPr id="6" name="Rettangolo 5"/>
          <p:cNvSpPr/>
          <p:nvPr/>
        </p:nvSpPr>
        <p:spPr>
          <a:xfrm>
            <a:off x="827584" y="1803918"/>
            <a:ext cx="7776864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buClr>
                <a:srgbClr val="C00000"/>
              </a:buClr>
            </a:pPr>
            <a:r>
              <a:rPr lang="it-IT" sz="2800" b="1" u="none" dirty="0">
                <a:solidFill>
                  <a:schemeClr val="tx2"/>
                </a:solidFill>
              </a:rPr>
              <a:t>Accordi di collaborazione annuale</a:t>
            </a:r>
            <a:r>
              <a:rPr lang="it-IT" sz="2800" u="none" dirty="0">
                <a:solidFill>
                  <a:schemeClr val="tx2"/>
                </a:solidFill>
              </a:rPr>
              <a:t> </a:t>
            </a:r>
            <a:endParaRPr lang="it-IT" sz="2800" u="none" dirty="0" smtClean="0">
              <a:solidFill>
                <a:schemeClr val="tx2"/>
              </a:solidFill>
            </a:endParaRPr>
          </a:p>
          <a:p>
            <a:pPr algn="ctr">
              <a:spcAft>
                <a:spcPts val="600"/>
              </a:spcAft>
              <a:buClr>
                <a:srgbClr val="C00000"/>
              </a:buClr>
            </a:pPr>
            <a:r>
              <a:rPr lang="it-IT" sz="2800" u="none" dirty="0" smtClean="0">
                <a:solidFill>
                  <a:schemeClr val="tx2"/>
                </a:solidFill>
              </a:rPr>
              <a:t>con </a:t>
            </a:r>
            <a:r>
              <a:rPr lang="it-IT" sz="2800" u="none" dirty="0">
                <a:solidFill>
                  <a:schemeClr val="tx2"/>
                </a:solidFill>
              </a:rPr>
              <a:t>le aziende per </a:t>
            </a:r>
            <a:r>
              <a:rPr lang="it-IT" sz="2800" u="none" dirty="0" smtClean="0">
                <a:solidFill>
                  <a:schemeClr val="tx2"/>
                </a:solidFill>
              </a:rPr>
              <a:t>costruire un rapporto di conoscenza e collaborazione su tutti i servizi </a:t>
            </a:r>
            <a:r>
              <a:rPr lang="it-IT" sz="2800" u="none" dirty="0" err="1" smtClean="0">
                <a:solidFill>
                  <a:schemeClr val="tx2"/>
                </a:solidFill>
              </a:rPr>
              <a:t>placement</a:t>
            </a:r>
            <a:r>
              <a:rPr lang="it-IT" sz="2800" u="none" dirty="0" smtClean="0">
                <a:solidFill>
                  <a:schemeClr val="tx2"/>
                </a:solidFill>
              </a:rPr>
              <a:t>  </a:t>
            </a:r>
            <a:r>
              <a:rPr lang="it-IT" sz="2800" u="none" dirty="0" err="1" smtClean="0">
                <a:solidFill>
                  <a:schemeClr val="tx2"/>
                </a:solidFill>
              </a:rPr>
              <a:t>UniBo</a:t>
            </a:r>
            <a:r>
              <a:rPr lang="it-IT" sz="2800" u="none" dirty="0" smtClean="0">
                <a:solidFill>
                  <a:schemeClr val="tx2"/>
                </a:solidFill>
              </a:rPr>
              <a:t> </a:t>
            </a:r>
            <a:endParaRPr lang="it-IT" sz="2800" u="none" dirty="0">
              <a:solidFill>
                <a:schemeClr val="tx2"/>
              </a:solidFill>
            </a:endParaRPr>
          </a:p>
        </p:txBody>
      </p:sp>
      <p:pic>
        <p:nvPicPr>
          <p:cNvPr id="9" name="Picture 19" descr="Logo Placem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4678116"/>
            <a:ext cx="971600" cy="930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Risultati immagini per mani che si stringo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516" y="4328771"/>
            <a:ext cx="1905000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427562"/>
            <a:ext cx="1377702" cy="1377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00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143000"/>
          </a:xfrm>
        </p:spPr>
        <p:txBody>
          <a:bodyPr/>
          <a:lstStyle/>
          <a:p>
            <a:r>
              <a:rPr lang="it-IT" sz="3600" dirty="0"/>
              <a:t>Quali strumenti/servizi:</a:t>
            </a:r>
            <a:br>
              <a:rPr lang="it-IT" sz="3600" dirty="0"/>
            </a:br>
            <a:r>
              <a:rPr lang="it-IT" sz="3600" dirty="0"/>
              <a:t>Incontri </a:t>
            </a:r>
            <a:r>
              <a:rPr lang="it-IT" sz="3600" dirty="0" smtClean="0"/>
              <a:t>e Job Fair</a:t>
            </a:r>
            <a:endParaRPr lang="it-IT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81136"/>
            <a:ext cx="2088232" cy="29696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2"/>
          <p:cNvSpPr/>
          <p:nvPr/>
        </p:nvSpPr>
        <p:spPr>
          <a:xfrm>
            <a:off x="4572000" y="4293096"/>
            <a:ext cx="4392488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rgbClr val="C00000"/>
              </a:buClr>
            </a:pPr>
            <a:r>
              <a:rPr lang="it-IT" sz="2400" b="1" u="none" dirty="0">
                <a:solidFill>
                  <a:srgbClr val="FF0000"/>
                </a:solidFill>
              </a:rPr>
              <a:t>I</a:t>
            </a:r>
            <a:r>
              <a:rPr lang="it-IT" sz="2400" b="1" u="none" dirty="0" smtClean="0">
                <a:solidFill>
                  <a:srgbClr val="FF0000"/>
                </a:solidFill>
              </a:rPr>
              <a:t>n </a:t>
            </a:r>
            <a:r>
              <a:rPr lang="it-IT" sz="2400" b="1" u="none" dirty="0">
                <a:solidFill>
                  <a:srgbClr val="FF0000"/>
                </a:solidFill>
              </a:rPr>
              <a:t>Ateneo</a:t>
            </a:r>
          </a:p>
          <a:p>
            <a:pPr marL="342900" indent="-342900" algn="just"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it-IT" sz="2400" u="none" dirty="0" smtClean="0">
                <a:solidFill>
                  <a:schemeClr val="tx2"/>
                </a:solidFill>
              </a:rPr>
              <a:t>Presentazioni aziendali </a:t>
            </a:r>
          </a:p>
          <a:p>
            <a:pPr marL="342900" indent="-342900" algn="just"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it-IT" sz="2400" u="none" dirty="0" smtClean="0">
                <a:solidFill>
                  <a:schemeClr val="tx2"/>
                </a:solidFill>
              </a:rPr>
              <a:t>Giornate </a:t>
            </a:r>
            <a:r>
              <a:rPr lang="it-IT" sz="2400" u="none" dirty="0">
                <a:solidFill>
                  <a:schemeClr val="tx2"/>
                </a:solidFill>
              </a:rPr>
              <a:t>di </a:t>
            </a:r>
            <a:r>
              <a:rPr lang="it-IT" sz="2400" u="none" dirty="0" smtClean="0">
                <a:solidFill>
                  <a:schemeClr val="tx2"/>
                </a:solidFill>
              </a:rPr>
              <a:t>selezione</a:t>
            </a:r>
          </a:p>
          <a:p>
            <a:pPr marL="342900" indent="-342900" algn="just"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it-IT" sz="2400" u="none" dirty="0" smtClean="0">
                <a:solidFill>
                  <a:schemeClr val="tx2"/>
                </a:solidFill>
              </a:rPr>
              <a:t>Career </a:t>
            </a:r>
            <a:r>
              <a:rPr lang="it-IT" sz="2400" u="none" dirty="0" err="1">
                <a:solidFill>
                  <a:schemeClr val="tx2"/>
                </a:solidFill>
              </a:rPr>
              <a:t>Day</a:t>
            </a:r>
            <a:r>
              <a:rPr lang="it-IT" sz="2400" u="none" dirty="0">
                <a:solidFill>
                  <a:schemeClr val="tx2"/>
                </a:solidFill>
              </a:rPr>
              <a:t> / </a:t>
            </a:r>
            <a:r>
              <a:rPr lang="it-IT" sz="2400" u="none" dirty="0" err="1">
                <a:solidFill>
                  <a:schemeClr val="tx2"/>
                </a:solidFill>
              </a:rPr>
              <a:t>Recruiting</a:t>
            </a:r>
            <a:r>
              <a:rPr lang="it-IT" sz="2400" u="none" dirty="0">
                <a:solidFill>
                  <a:schemeClr val="tx2"/>
                </a:solidFill>
              </a:rPr>
              <a:t> </a:t>
            </a:r>
            <a:r>
              <a:rPr lang="it-IT" sz="2400" u="none" dirty="0" err="1">
                <a:solidFill>
                  <a:schemeClr val="tx2"/>
                </a:solidFill>
              </a:rPr>
              <a:t>Day</a:t>
            </a:r>
            <a:r>
              <a:rPr lang="it-IT" sz="2400" u="none" dirty="0">
                <a:solidFill>
                  <a:schemeClr val="tx2"/>
                </a:solidFill>
              </a:rPr>
              <a:t> </a:t>
            </a:r>
            <a:endParaRPr lang="it-IT" sz="2400" u="none" dirty="0" smtClean="0">
              <a:solidFill>
                <a:schemeClr val="tx2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5292080" y="1427147"/>
            <a:ext cx="34918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buClr>
                <a:srgbClr val="C00000"/>
              </a:buClr>
            </a:pPr>
            <a:r>
              <a:rPr lang="it-IT" sz="2400" b="1" u="none" dirty="0" smtClean="0">
                <a:solidFill>
                  <a:schemeClr val="tx2"/>
                </a:solidFill>
              </a:rPr>
              <a:t>Conoscere il mercato del lavoro, le opportunità professionali ed effettuare brevi colloqui conoscitivi o colloqui di lavoro</a:t>
            </a:r>
            <a:endParaRPr lang="it-IT" sz="2400" b="1" u="none" dirty="0">
              <a:solidFill>
                <a:schemeClr val="tx2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549" y="1281135"/>
            <a:ext cx="2060271" cy="29565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573016"/>
            <a:ext cx="1947652" cy="27531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036745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143000"/>
          </a:xfrm>
        </p:spPr>
        <p:txBody>
          <a:bodyPr/>
          <a:lstStyle/>
          <a:p>
            <a:r>
              <a:rPr lang="it-IT" sz="3600" dirty="0" smtClean="0"/>
              <a:t>www.careerday.unibo.it</a:t>
            </a:r>
            <a:br>
              <a:rPr lang="it-IT" sz="3600" dirty="0" smtClean="0"/>
            </a:br>
            <a:r>
              <a:rPr lang="it-IT" sz="3600" dirty="0" smtClean="0"/>
              <a:t>95 aziende partecipanti</a:t>
            </a:r>
            <a:endParaRPr lang="it-IT" sz="3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42" t="15908" r="9822"/>
          <a:stretch/>
        </p:blipFill>
        <p:spPr bwMode="auto">
          <a:xfrm>
            <a:off x="467544" y="1268760"/>
            <a:ext cx="5407545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5875089" y="2204864"/>
            <a:ext cx="265735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u="none" dirty="0" smtClean="0"/>
              <a:t>Cliccando sul logo aziendale si trovano info su azienda e profili ricercati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u="non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u="none" dirty="0" smtClean="0"/>
              <a:t>In questo e in tutti gli eventi organizzati da JP le aziende possono visualizzare i CV degli iscritti</a:t>
            </a:r>
            <a:endParaRPr lang="it-IT" u="none" dirty="0"/>
          </a:p>
        </p:txBody>
      </p:sp>
    </p:spTree>
    <p:extLst>
      <p:ext uri="{BB962C8B-B14F-4D97-AF65-F5344CB8AC3E}">
        <p14:creationId xmlns:p14="http://schemas.microsoft.com/office/powerpoint/2010/main" val="416946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71600" y="185214"/>
            <a:ext cx="4824536" cy="648072"/>
          </a:xfrm>
        </p:spPr>
        <p:txBody>
          <a:bodyPr/>
          <a:lstStyle/>
          <a:p>
            <a:r>
              <a:rPr lang="it-IT" sz="4000" dirty="0" smtClean="0"/>
              <a:t>Job Placement su</a:t>
            </a:r>
            <a:endParaRPr lang="it-IT" sz="4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1344976"/>
            <a:ext cx="3250704" cy="4525963"/>
          </a:xfrm>
        </p:spPr>
        <p:txBody>
          <a:bodyPr/>
          <a:lstStyle/>
          <a:p>
            <a:pPr marL="0" indent="0">
              <a:buNone/>
            </a:pPr>
            <a:r>
              <a:rPr lang="it-IT" dirty="0" smtClean="0"/>
              <a:t>Diventa </a:t>
            </a:r>
            <a:r>
              <a:rPr lang="it-IT" b="1" dirty="0" err="1" smtClean="0"/>
              <a:t>follower</a:t>
            </a:r>
            <a:r>
              <a:rPr lang="it-IT" dirty="0" smtClean="0"/>
              <a:t> per rimanere sempre aggiornato su iniziative e opportunità</a:t>
            </a:r>
          </a:p>
          <a:p>
            <a:pPr marL="0" indent="0">
              <a:buNone/>
            </a:pPr>
            <a:r>
              <a:rPr lang="it-IT" sz="2400" dirty="0" smtClean="0"/>
              <a:t>Cerca:</a:t>
            </a:r>
          </a:p>
          <a:p>
            <a:pPr marL="0" indent="0">
              <a:buNone/>
            </a:pPr>
            <a:r>
              <a:rPr lang="it-IT" sz="2400" dirty="0" smtClean="0"/>
              <a:t>Job Placement – Università di Bologna</a:t>
            </a:r>
            <a:endParaRPr lang="it-IT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47" r="33929"/>
          <a:stretch/>
        </p:blipFill>
        <p:spPr bwMode="auto">
          <a:xfrm>
            <a:off x="3535990" y="1124744"/>
            <a:ext cx="5356490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156907"/>
            <a:ext cx="2952328" cy="37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27"/>
          <a:stretch/>
        </p:blipFill>
        <p:spPr bwMode="auto">
          <a:xfrm>
            <a:off x="5724128" y="206524"/>
            <a:ext cx="2520280" cy="6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087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341784"/>
            <a:ext cx="8229600" cy="1143000"/>
          </a:xfrm>
        </p:spPr>
        <p:txBody>
          <a:bodyPr/>
          <a:lstStyle/>
          <a:p>
            <a:r>
              <a:rPr lang="it-IT" sz="4000" b="1" dirty="0" smtClean="0"/>
              <a:t>Il Job Placement in numeri </a:t>
            </a:r>
            <a:endParaRPr lang="it-IT" sz="40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11560" y="1484784"/>
            <a:ext cx="7560840" cy="4824536"/>
          </a:xfrm>
        </p:spPr>
        <p:txBody>
          <a:bodyPr/>
          <a:lstStyle/>
          <a:p>
            <a:pPr marL="0" indent="0" algn="ctr">
              <a:buClr>
                <a:srgbClr val="C00000"/>
              </a:buClr>
              <a:buNone/>
            </a:pPr>
            <a:r>
              <a:rPr lang="it-IT" sz="2800" b="1" dirty="0" smtClean="0"/>
              <a:t>ATTIVITA’ DAL 2013</a:t>
            </a:r>
          </a:p>
          <a:p>
            <a:pPr marL="0" indent="0" algn="ctr">
              <a:spcBef>
                <a:spcPts val="0"/>
              </a:spcBef>
              <a:buClr>
                <a:srgbClr val="C00000"/>
              </a:buClr>
              <a:buNone/>
            </a:pPr>
            <a:r>
              <a:rPr lang="it-IT" sz="2800" b="1" dirty="0" smtClean="0"/>
              <a:t>4</a:t>
            </a:r>
            <a:r>
              <a:rPr lang="it-IT" sz="2800" dirty="0" smtClean="0"/>
              <a:t> Career Day </a:t>
            </a:r>
          </a:p>
          <a:p>
            <a:pPr marL="0" indent="0" algn="ctr">
              <a:spcBef>
                <a:spcPts val="0"/>
              </a:spcBef>
              <a:buClr>
                <a:srgbClr val="C00000"/>
              </a:buClr>
              <a:buNone/>
            </a:pPr>
            <a:r>
              <a:rPr lang="it-IT" sz="2800" b="1" dirty="0" smtClean="0"/>
              <a:t>2</a:t>
            </a:r>
            <a:r>
              <a:rPr lang="it-IT" sz="2800" dirty="0" smtClean="0"/>
              <a:t> Recruiting Day di Ateneo</a:t>
            </a:r>
          </a:p>
          <a:p>
            <a:pPr marL="0" indent="0" algn="ctr">
              <a:buClr>
                <a:srgbClr val="C00000"/>
              </a:buClr>
              <a:buNone/>
            </a:pPr>
            <a:r>
              <a:rPr lang="it-IT" sz="2800" b="1" dirty="0" smtClean="0"/>
              <a:t>2</a:t>
            </a:r>
            <a:r>
              <a:rPr lang="it-IT" sz="2800" dirty="0" smtClean="0"/>
              <a:t> Job Day di Dipartimento</a:t>
            </a:r>
          </a:p>
          <a:p>
            <a:pPr marL="0" indent="0" algn="ctr">
              <a:buClr>
                <a:srgbClr val="C00000"/>
              </a:buClr>
              <a:buNone/>
            </a:pPr>
            <a:r>
              <a:rPr lang="it-IT" sz="2800" b="1" dirty="0" smtClean="0"/>
              <a:t>30</a:t>
            </a:r>
            <a:r>
              <a:rPr lang="it-IT" sz="2800" dirty="0" smtClean="0"/>
              <a:t> presentazioni aziendali</a:t>
            </a:r>
          </a:p>
          <a:p>
            <a:pPr marL="0" indent="0" algn="ctr">
              <a:buClr>
                <a:srgbClr val="C00000"/>
              </a:buClr>
              <a:buNone/>
            </a:pPr>
            <a:r>
              <a:rPr lang="it-IT" sz="2800" dirty="0" smtClean="0"/>
              <a:t>Più di </a:t>
            </a:r>
            <a:r>
              <a:rPr lang="it-IT" sz="2800" b="1" dirty="0" smtClean="0"/>
              <a:t>26500</a:t>
            </a:r>
            <a:r>
              <a:rPr lang="it-IT" sz="2800" dirty="0" smtClean="0"/>
              <a:t> iscritti </a:t>
            </a:r>
            <a:r>
              <a:rPr lang="it-IT" sz="2800" dirty="0"/>
              <a:t>agli </a:t>
            </a:r>
            <a:r>
              <a:rPr lang="it-IT" sz="2800" dirty="0" smtClean="0"/>
              <a:t>eventi</a:t>
            </a:r>
          </a:p>
          <a:p>
            <a:pPr marL="0" indent="0" algn="ctr">
              <a:buClr>
                <a:srgbClr val="C00000"/>
              </a:buClr>
              <a:buNone/>
            </a:pPr>
            <a:r>
              <a:rPr lang="it-IT" sz="2800" b="1" dirty="0" smtClean="0"/>
              <a:t>NEL SOLO 2015</a:t>
            </a:r>
          </a:p>
          <a:p>
            <a:pPr marL="0" indent="0" algn="ctr">
              <a:buClr>
                <a:srgbClr val="C00000"/>
              </a:buClr>
              <a:buNone/>
            </a:pPr>
            <a:r>
              <a:rPr lang="it-IT" sz="2800" b="1" dirty="0" smtClean="0"/>
              <a:t>16918 CV </a:t>
            </a:r>
            <a:r>
              <a:rPr lang="it-IT" sz="2800" dirty="0" smtClean="0"/>
              <a:t>visionati dalle aziende</a:t>
            </a:r>
          </a:p>
          <a:p>
            <a:pPr marL="0" indent="0" algn="ctr">
              <a:buClr>
                <a:srgbClr val="C00000"/>
              </a:buClr>
              <a:buNone/>
            </a:pPr>
            <a:r>
              <a:rPr lang="it-IT" sz="2800" b="1" dirty="0" smtClean="0"/>
              <a:t>704</a:t>
            </a:r>
            <a:r>
              <a:rPr lang="it-IT" sz="2800" dirty="0" smtClean="0"/>
              <a:t> annunci di lavoro pubblicati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25747006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ChangeArrowheads="1"/>
          </p:cNvSpPr>
          <p:nvPr/>
        </p:nvSpPr>
        <p:spPr bwMode="auto">
          <a:xfrm>
            <a:off x="684213" y="3648075"/>
            <a:ext cx="80645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it-IT" sz="1600" b="1" dirty="0"/>
          </a:p>
          <a:p>
            <a:pPr>
              <a:buFont typeface="Wingdings" pitchFamily="2" charset="2"/>
              <a:buChar char="Ø"/>
            </a:pPr>
            <a:endParaRPr lang="it-IT" sz="1600" dirty="0"/>
          </a:p>
          <a:p>
            <a:endParaRPr lang="it-IT" sz="1600" dirty="0"/>
          </a:p>
          <a:p>
            <a:endParaRPr lang="it-IT" sz="1600" dirty="0"/>
          </a:p>
          <a:p>
            <a:endParaRPr lang="it-IT" sz="1600" dirty="0"/>
          </a:p>
        </p:txBody>
      </p:sp>
      <p:sp>
        <p:nvSpPr>
          <p:cNvPr id="10243" name="Rectangle 4"/>
          <p:cNvSpPr>
            <a:spLocks noChangeArrowheads="1"/>
          </p:cNvSpPr>
          <p:nvPr/>
        </p:nvSpPr>
        <p:spPr bwMode="auto">
          <a:xfrm>
            <a:off x="698789" y="1772816"/>
            <a:ext cx="842493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b="1" u="none" dirty="0" smtClean="0"/>
              <a:t>Ufficio Job </a:t>
            </a:r>
            <a:r>
              <a:rPr lang="it-IT" b="1" u="none" dirty="0"/>
              <a:t>Placement </a:t>
            </a:r>
            <a:r>
              <a:rPr lang="it-IT" b="1" u="none" dirty="0" smtClean="0"/>
              <a:t>– Università </a:t>
            </a:r>
            <a:r>
              <a:rPr lang="it-IT" b="1" u="none" dirty="0"/>
              <a:t>di Bologna</a:t>
            </a:r>
          </a:p>
          <a:p>
            <a:r>
              <a:rPr lang="it-IT" u="none" dirty="0" err="1" smtClean="0"/>
              <a:t>Tel</a:t>
            </a:r>
            <a:r>
              <a:rPr lang="it-IT" u="none" dirty="0" smtClean="0"/>
              <a:t> </a:t>
            </a:r>
            <a:r>
              <a:rPr lang="it-IT" u="none" dirty="0"/>
              <a:t>: +39 051 2099872 – 99783 – 98931 </a:t>
            </a:r>
          </a:p>
          <a:p>
            <a:r>
              <a:rPr lang="it-IT" u="none" dirty="0" smtClean="0">
                <a:hlinkClick r:id="rId3"/>
              </a:rPr>
              <a:t>jobplacement@unibo.it</a:t>
            </a:r>
            <a:endParaRPr lang="it-IT" u="none" dirty="0"/>
          </a:p>
          <a:p>
            <a:r>
              <a:rPr lang="it-IT" u="none" dirty="0">
                <a:hlinkClick r:id="rId4"/>
              </a:rPr>
              <a:t>www.jobplacement.unibo.it</a:t>
            </a:r>
            <a:r>
              <a:rPr lang="it-IT" u="none" dirty="0"/>
              <a:t>	</a:t>
            </a:r>
            <a:endParaRPr lang="it-IT" u="none" dirty="0" smtClean="0"/>
          </a:p>
          <a:p>
            <a:r>
              <a:rPr lang="it-IT" u="none" dirty="0" smtClean="0">
                <a:hlinkClick r:id="rId5"/>
              </a:rPr>
              <a:t>Job Placement – Università di Bologna</a:t>
            </a:r>
            <a:endParaRPr lang="it-IT" u="none" dirty="0"/>
          </a:p>
        </p:txBody>
      </p:sp>
      <p:sp>
        <p:nvSpPr>
          <p:cNvPr id="10245" name="Rettangolo 8"/>
          <p:cNvSpPr>
            <a:spLocks noChangeArrowheads="1"/>
          </p:cNvSpPr>
          <p:nvPr/>
        </p:nvSpPr>
        <p:spPr bwMode="auto">
          <a:xfrm>
            <a:off x="2484215" y="404664"/>
            <a:ext cx="446449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3200" b="1" u="none" dirty="0" smtClean="0">
                <a:solidFill>
                  <a:srgbClr val="CC0000"/>
                </a:solidFill>
              </a:rPr>
              <a:t>Per info e contatti</a:t>
            </a:r>
            <a:endParaRPr lang="it-IT" sz="3200" b="1" u="none" dirty="0">
              <a:solidFill>
                <a:srgbClr val="CC0000"/>
              </a:solidFill>
            </a:endParaRPr>
          </a:p>
        </p:txBody>
      </p:sp>
      <p:pic>
        <p:nvPicPr>
          <p:cNvPr id="7" name="Immagine 6" descr="cid:image002.jpg@01D00EE2.AA00EED0">
            <a:hlinkClick r:id="rId6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653" y="2983444"/>
            <a:ext cx="276225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ttangolo 1"/>
          <p:cNvSpPr/>
          <p:nvPr/>
        </p:nvSpPr>
        <p:spPr>
          <a:xfrm>
            <a:off x="720080" y="3452807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it-IT" b="1" u="none" dirty="0" smtClean="0"/>
              <a:t>Servizio Orientamento al lavoro</a:t>
            </a:r>
            <a:endParaRPr lang="it-IT" b="1" dirty="0" smtClean="0"/>
          </a:p>
          <a:p>
            <a:pPr marL="0" indent="0">
              <a:buNone/>
            </a:pPr>
            <a:r>
              <a:rPr lang="it-IT" dirty="0" smtClean="0">
                <a:hlinkClick r:id="rId8"/>
              </a:rPr>
              <a:t>orientalavoro@unibo.it</a:t>
            </a:r>
            <a:endParaRPr lang="it-IT" dirty="0"/>
          </a:p>
          <a:p>
            <a:pPr marL="0" indent="0">
              <a:buNone/>
            </a:pPr>
            <a:r>
              <a:rPr lang="it-IT" dirty="0">
                <a:hlinkClick r:id="rId9"/>
              </a:rPr>
              <a:t>http://almaorienta.unibo.it/laureati/servizio-orientamento-al-lavoro</a:t>
            </a:r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698789" y="1340768"/>
            <a:ext cx="38780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u="none" dirty="0" smtClean="0"/>
              <a:t>Dove:  </a:t>
            </a:r>
            <a:r>
              <a:rPr lang="it-IT" u="none" dirty="0"/>
              <a:t>Largo Trombetti, </a:t>
            </a:r>
            <a:r>
              <a:rPr lang="it-IT" u="none" dirty="0" smtClean="0"/>
              <a:t>1 - Bologna</a:t>
            </a:r>
            <a:endParaRPr lang="it-IT" u="none" dirty="0"/>
          </a:p>
          <a:p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720080" y="486916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b="1" u="none" dirty="0"/>
              <a:t>Ufficio Coordinamento Tirocini e Formazione al Lavoro</a:t>
            </a:r>
            <a:r>
              <a:rPr lang="it-IT" u="none" dirty="0"/>
              <a:t> </a:t>
            </a:r>
          </a:p>
          <a:p>
            <a:r>
              <a:rPr lang="it-IT" dirty="0">
                <a:solidFill>
                  <a:srgbClr val="C00000"/>
                </a:solidFill>
              </a:rPr>
              <a:t>c</a:t>
            </a:r>
            <a:r>
              <a:rPr lang="it-IT" dirty="0" smtClean="0">
                <a:solidFill>
                  <a:srgbClr val="C00000"/>
                </a:solidFill>
              </a:rPr>
              <a:t>onvenzioni.tirocini@unibo.it</a:t>
            </a:r>
            <a:endParaRPr lang="it-IT" dirty="0">
              <a:solidFill>
                <a:srgbClr val="C00000"/>
              </a:solidFill>
            </a:endParaRPr>
          </a:p>
          <a:p>
            <a:r>
              <a:rPr lang="it-IT" dirty="0" err="1">
                <a:solidFill>
                  <a:srgbClr val="C00000"/>
                </a:solidFill>
              </a:rPr>
              <a:t>tel</a:t>
            </a:r>
            <a:r>
              <a:rPr lang="it-IT" dirty="0">
                <a:solidFill>
                  <a:srgbClr val="C00000"/>
                </a:solidFill>
              </a:rPr>
              <a:t>: +39 0512099322</a:t>
            </a:r>
          </a:p>
        </p:txBody>
      </p:sp>
      <p:sp>
        <p:nvSpPr>
          <p:cNvPr id="10" name="Rettangolo 9"/>
          <p:cNvSpPr/>
          <p:nvPr/>
        </p:nvSpPr>
        <p:spPr>
          <a:xfrm>
            <a:off x="5852579" y="2765827"/>
            <a:ext cx="2450286" cy="2031325"/>
          </a:xfrm>
          <a:prstGeom prst="rect">
            <a:avLst/>
          </a:prstGeom>
          <a:ln w="22225"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it-IT" b="1" u="none" dirty="0" smtClean="0">
                <a:solidFill>
                  <a:srgbClr val="C00000"/>
                </a:solidFill>
              </a:rPr>
              <a:t>GRAZIE </a:t>
            </a:r>
          </a:p>
          <a:p>
            <a:pPr algn="ctr"/>
            <a:r>
              <a:rPr lang="it-IT" b="1" u="none" dirty="0" smtClean="0">
                <a:solidFill>
                  <a:srgbClr val="C00000"/>
                </a:solidFill>
              </a:rPr>
              <a:t>PER L’ATTENZIONE!</a:t>
            </a:r>
          </a:p>
          <a:p>
            <a:pPr algn="ctr"/>
            <a:endParaRPr lang="it-IT" u="none" dirty="0" smtClean="0"/>
          </a:p>
          <a:p>
            <a:pPr algn="ctr"/>
            <a:r>
              <a:rPr lang="it-IT" u="none" dirty="0" smtClean="0"/>
              <a:t>Barbara Di Placido</a:t>
            </a:r>
          </a:p>
          <a:p>
            <a:pPr algn="ctr"/>
            <a:r>
              <a:rPr lang="it-IT" u="none" dirty="0" smtClean="0"/>
              <a:t>Responsabile</a:t>
            </a:r>
          </a:p>
          <a:p>
            <a:pPr algn="ctr"/>
            <a:r>
              <a:rPr lang="it-IT" u="none" dirty="0" err="1" smtClean="0"/>
              <a:t>Sett</a:t>
            </a:r>
            <a:r>
              <a:rPr lang="it-IT" u="none" dirty="0" smtClean="0"/>
              <a:t>. Orientamento </a:t>
            </a:r>
          </a:p>
          <a:p>
            <a:pPr algn="ctr"/>
            <a:r>
              <a:rPr lang="it-IT" u="none" dirty="0" smtClean="0"/>
              <a:t>Tirocini e Placement</a:t>
            </a:r>
            <a:endParaRPr lang="it-IT" u="none" dirty="0"/>
          </a:p>
        </p:txBody>
      </p:sp>
    </p:spTree>
    <p:extLst>
      <p:ext uri="{BB962C8B-B14F-4D97-AF65-F5344CB8AC3E}">
        <p14:creationId xmlns:p14="http://schemas.microsoft.com/office/powerpoint/2010/main" val="22559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1560" y="7144"/>
            <a:ext cx="8229600" cy="1143000"/>
          </a:xfrm>
        </p:spPr>
        <p:txBody>
          <a:bodyPr/>
          <a:lstStyle/>
          <a:p>
            <a:r>
              <a:rPr lang="it-IT" sz="3200" dirty="0" smtClean="0"/>
              <a:t>I servizi per il Placement:</a:t>
            </a:r>
            <a:br>
              <a:rPr lang="it-IT" sz="3200" dirty="0" smtClean="0"/>
            </a:br>
            <a:r>
              <a:rPr lang="it-IT" sz="3200" dirty="0" smtClean="0"/>
              <a:t>Tirocini Orientamento al lavoro e Placement</a:t>
            </a:r>
            <a:endParaRPr lang="it-IT" sz="3200" dirty="0"/>
          </a:p>
        </p:txBody>
      </p:sp>
      <p:pic>
        <p:nvPicPr>
          <p:cNvPr id="5" name="Picture 2" descr="http://previews.123rf.com/images/olivier26/olivier261310/olivier26131000027/23213931-3D-rendering-concettuale-di-una-piramide-a-quattro-strati-sopra-prospettiva-sfondo--Archivio-Fotografico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92262"/>
            <a:ext cx="4524375" cy="348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olo 1"/>
          <p:cNvSpPr txBox="1">
            <a:spLocks/>
          </p:cNvSpPr>
          <p:nvPr/>
        </p:nvSpPr>
        <p:spPr>
          <a:xfrm>
            <a:off x="2555776" y="2204864"/>
            <a:ext cx="2818666" cy="5715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it-IT" sz="2800" u="none" kern="0" dirty="0" smtClean="0"/>
              <a:t>Placement</a:t>
            </a:r>
            <a:endParaRPr lang="it-IT" sz="2800" u="none" kern="0" dirty="0"/>
          </a:p>
        </p:txBody>
      </p:sp>
      <p:sp>
        <p:nvSpPr>
          <p:cNvPr id="6" name="Rettangolo 5"/>
          <p:cNvSpPr/>
          <p:nvPr/>
        </p:nvSpPr>
        <p:spPr>
          <a:xfrm>
            <a:off x="3965109" y="3356992"/>
            <a:ext cx="39244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u="none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Orientamento al lavoro </a:t>
            </a:r>
          </a:p>
        </p:txBody>
      </p:sp>
      <p:sp>
        <p:nvSpPr>
          <p:cNvPr id="9" name="Titolo 1"/>
          <p:cNvSpPr txBox="1">
            <a:spLocks/>
          </p:cNvSpPr>
          <p:nvPr/>
        </p:nvSpPr>
        <p:spPr>
          <a:xfrm>
            <a:off x="3131840" y="2780928"/>
            <a:ext cx="6012160" cy="5715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it-IT" sz="2800" u="none" kern="0" dirty="0" smtClean="0"/>
              <a:t>Tirocini formativi e di orientamento </a:t>
            </a:r>
            <a:endParaRPr lang="it-IT" sz="2800" u="none" kern="0" dirty="0"/>
          </a:p>
        </p:txBody>
      </p:sp>
      <p:sp>
        <p:nvSpPr>
          <p:cNvPr id="10" name="Rettangolo 9"/>
          <p:cNvSpPr/>
          <p:nvPr/>
        </p:nvSpPr>
        <p:spPr>
          <a:xfrm>
            <a:off x="4355976" y="4005064"/>
            <a:ext cx="31053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u="none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Tirocini curriculari </a:t>
            </a:r>
            <a:endParaRPr lang="it-IT" sz="2800" u="none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658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1560" y="197768"/>
            <a:ext cx="8229600" cy="1143000"/>
          </a:xfrm>
        </p:spPr>
        <p:txBody>
          <a:bodyPr/>
          <a:lstStyle/>
          <a:p>
            <a:r>
              <a:rPr lang="it-IT" sz="4000" b="1" dirty="0" smtClean="0"/>
              <a:t>Tirocini</a:t>
            </a:r>
            <a:endParaRPr lang="it-IT" sz="40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b="1" dirty="0" smtClean="0">
                <a:solidFill>
                  <a:srgbClr val="C00000"/>
                </a:solidFill>
              </a:rPr>
              <a:t>I tirocini</a:t>
            </a:r>
          </a:p>
          <a:p>
            <a:r>
              <a:rPr lang="it-IT" sz="2800" dirty="0" smtClean="0"/>
              <a:t>Curriculari</a:t>
            </a:r>
          </a:p>
          <a:p>
            <a:r>
              <a:rPr lang="it-IT" sz="2800" dirty="0" smtClean="0"/>
              <a:t>Formativi e di orientamento (post-laurea)</a:t>
            </a:r>
          </a:p>
          <a:p>
            <a:pPr marL="0" indent="0">
              <a:buNone/>
            </a:pPr>
            <a:endParaRPr lang="it-IT" b="1" dirty="0" smtClean="0"/>
          </a:p>
          <a:p>
            <a:pPr marL="0" indent="0">
              <a:buNone/>
            </a:pPr>
            <a:r>
              <a:rPr lang="it-IT" b="1" dirty="0" smtClean="0"/>
              <a:t>Informazioni e bacheca offerte di tirocinio</a:t>
            </a:r>
          </a:p>
          <a:p>
            <a:r>
              <a:rPr lang="it-IT" b="1" dirty="0">
                <a:hlinkClick r:id="rId2"/>
              </a:rPr>
              <a:t>http://</a:t>
            </a:r>
            <a:r>
              <a:rPr lang="it-IT" b="1" dirty="0" smtClean="0">
                <a:hlinkClick r:id="rId2"/>
              </a:rPr>
              <a:t>almaorienta.unibo.it/tirocini</a:t>
            </a:r>
            <a:endParaRPr lang="it-IT" b="1" dirty="0" smtClean="0"/>
          </a:p>
        </p:txBody>
      </p:sp>
    </p:spTree>
    <p:extLst>
      <p:ext uri="{BB962C8B-B14F-4D97-AF65-F5344CB8AC3E}">
        <p14:creationId xmlns:p14="http://schemas.microsoft.com/office/powerpoint/2010/main" val="257608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1560" y="269776"/>
            <a:ext cx="8229600" cy="1143000"/>
          </a:xfrm>
        </p:spPr>
        <p:txBody>
          <a:bodyPr/>
          <a:lstStyle/>
          <a:p>
            <a:r>
              <a:rPr lang="it-IT" sz="4000" b="1" dirty="0" smtClean="0"/>
              <a:t>Orientamento al lavoro</a:t>
            </a:r>
            <a:br>
              <a:rPr lang="it-IT" sz="4000" b="1" dirty="0" smtClean="0"/>
            </a:br>
            <a:endParaRPr lang="it-IT" sz="40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11560" y="1484784"/>
            <a:ext cx="8280920" cy="4525963"/>
          </a:xfrm>
        </p:spPr>
        <p:txBody>
          <a:bodyPr/>
          <a:lstStyle/>
          <a:p>
            <a:pPr marL="0" indent="0">
              <a:buNone/>
            </a:pPr>
            <a:r>
              <a:rPr lang="it-IT" sz="2000" b="1" dirty="0" smtClean="0">
                <a:solidFill>
                  <a:srgbClr val="C00000"/>
                </a:solidFill>
              </a:rPr>
              <a:t>Servizio di orientamento al lavoro</a:t>
            </a:r>
          </a:p>
          <a:p>
            <a:pPr marL="0" indent="0">
              <a:buNone/>
            </a:pPr>
            <a:endParaRPr lang="it-IT" sz="2000" b="1" dirty="0" smtClean="0">
              <a:solidFill>
                <a:srgbClr val="C00000"/>
              </a:solidFill>
            </a:endParaRPr>
          </a:p>
          <a:p>
            <a:r>
              <a:rPr lang="it-IT" sz="2000" b="1" u="sng" dirty="0">
                <a:solidFill>
                  <a:srgbClr val="C00000"/>
                </a:solidFill>
              </a:rPr>
              <a:t>Informazione </a:t>
            </a:r>
            <a:r>
              <a:rPr lang="it-IT" sz="2000" dirty="0" smtClean="0"/>
              <a:t>opportunità </a:t>
            </a:r>
            <a:r>
              <a:rPr lang="it-IT" sz="2000" dirty="0"/>
              <a:t>di inserimento nel mondo del lavoro e </a:t>
            </a:r>
            <a:r>
              <a:rPr lang="it-IT" sz="2000" dirty="0" smtClean="0"/>
              <a:t>servizi di orientamento al lavoro</a:t>
            </a:r>
            <a:endParaRPr lang="it-IT" sz="2000" dirty="0"/>
          </a:p>
          <a:p>
            <a:r>
              <a:rPr lang="it-IT" sz="2000" b="1" u="sng" dirty="0">
                <a:solidFill>
                  <a:srgbClr val="C00000"/>
                </a:solidFill>
              </a:rPr>
              <a:t>Questionario online di autovalutazione del proprio profilo di </a:t>
            </a:r>
            <a:r>
              <a:rPr lang="it-IT" sz="2000" b="1" u="sng" dirty="0" err="1">
                <a:solidFill>
                  <a:srgbClr val="C00000"/>
                </a:solidFill>
              </a:rPr>
              <a:t>occupabilità</a:t>
            </a:r>
            <a:r>
              <a:rPr lang="it-IT" sz="2000" b="1" u="sng" dirty="0">
                <a:solidFill>
                  <a:srgbClr val="C00000"/>
                </a:solidFill>
              </a:rPr>
              <a:t> </a:t>
            </a:r>
          </a:p>
          <a:p>
            <a:r>
              <a:rPr lang="it-IT" sz="2000" b="1" u="sng" dirty="0">
                <a:solidFill>
                  <a:srgbClr val="C00000"/>
                </a:solidFill>
              </a:rPr>
              <a:t>Laboratori di consulenza </a:t>
            </a:r>
            <a:r>
              <a:rPr lang="it-IT" sz="2000" b="1" u="sng" dirty="0" smtClean="0">
                <a:solidFill>
                  <a:srgbClr val="C00000"/>
                </a:solidFill>
              </a:rPr>
              <a:t>orientativa scelta professionale </a:t>
            </a:r>
            <a:r>
              <a:rPr lang="it-IT" sz="2000" dirty="0" smtClean="0"/>
              <a:t>per </a:t>
            </a:r>
            <a:r>
              <a:rPr lang="it-IT" sz="2000" dirty="0"/>
              <a:t>chiarire il proprio obiettivo </a:t>
            </a:r>
            <a:r>
              <a:rPr lang="it-IT" sz="2000" dirty="0" smtClean="0"/>
              <a:t>di carriera </a:t>
            </a:r>
          </a:p>
          <a:p>
            <a:r>
              <a:rPr lang="it-IT" sz="2000" b="1" u="sng" dirty="0" smtClean="0">
                <a:solidFill>
                  <a:srgbClr val="C00000"/>
                </a:solidFill>
              </a:rPr>
              <a:t>Laboratori Check </a:t>
            </a:r>
            <a:r>
              <a:rPr lang="it-IT" sz="2000" b="1" u="sng" dirty="0" err="1" smtClean="0">
                <a:solidFill>
                  <a:srgbClr val="C00000"/>
                </a:solidFill>
              </a:rPr>
              <a:t>point</a:t>
            </a:r>
            <a:r>
              <a:rPr lang="it-IT" sz="2000" b="1" u="sng" dirty="0" smtClean="0">
                <a:solidFill>
                  <a:srgbClr val="C00000"/>
                </a:solidFill>
              </a:rPr>
              <a:t> Curriculum Vitae</a:t>
            </a:r>
            <a:endParaRPr lang="it-IT" sz="2000" b="1" u="sng" dirty="0">
              <a:solidFill>
                <a:srgbClr val="C00000"/>
              </a:solidFill>
            </a:endParaRPr>
          </a:p>
          <a:p>
            <a:r>
              <a:rPr lang="it-IT" sz="2000" b="1" dirty="0">
                <a:hlinkClick r:id="rId2"/>
              </a:rPr>
              <a:t>Seminari di preparazione al </a:t>
            </a:r>
            <a:r>
              <a:rPr lang="it-IT" sz="2000" b="1" dirty="0" smtClean="0">
                <a:hlinkClick r:id="rId2"/>
              </a:rPr>
              <a:t>lavoro </a:t>
            </a:r>
            <a:endParaRPr lang="it-IT" sz="2000" b="1" dirty="0" smtClean="0"/>
          </a:p>
          <a:p>
            <a:pPr lvl="1"/>
            <a:r>
              <a:rPr lang="it-IT" sz="1600" dirty="0" smtClean="0"/>
              <a:t>Preparazione del curriculum vitae e ricerca attiva del lavoro</a:t>
            </a:r>
          </a:p>
          <a:p>
            <a:pPr lvl="1"/>
            <a:r>
              <a:rPr lang="it-IT" sz="1600" dirty="0" smtClean="0"/>
              <a:t>Gestione del colloquio di lavoro</a:t>
            </a:r>
          </a:p>
          <a:p>
            <a:r>
              <a:rPr lang="it-IT" sz="2000" b="1" dirty="0" smtClean="0">
                <a:hlinkClick r:id="rId3"/>
              </a:rPr>
              <a:t>Sostegno </a:t>
            </a:r>
            <a:r>
              <a:rPr lang="it-IT" sz="2000" b="1" dirty="0">
                <a:hlinkClick r:id="rId3"/>
              </a:rPr>
              <a:t>all'imprenditorialità</a:t>
            </a:r>
            <a:r>
              <a:rPr lang="it-IT" sz="2000" dirty="0">
                <a:hlinkClick r:id="rId3"/>
              </a:rPr>
              <a:t>: </a:t>
            </a:r>
            <a:r>
              <a:rPr lang="it-IT" sz="2000" b="1" i="1" dirty="0">
                <a:hlinkClick r:id="rId3"/>
              </a:rPr>
              <a:t>Fare L'Impresa</a:t>
            </a:r>
            <a:r>
              <a:rPr lang="it-IT" sz="2000" dirty="0"/>
              <a:t>.</a:t>
            </a:r>
          </a:p>
          <a:p>
            <a:pPr marL="0" indent="0">
              <a:buNone/>
            </a:pPr>
            <a:endParaRPr lang="it-IT" sz="2000" b="1" dirty="0"/>
          </a:p>
          <a:p>
            <a:pPr marL="0" indent="0">
              <a:buNone/>
            </a:pPr>
            <a:endParaRPr lang="it-IT" sz="2800" b="1" dirty="0"/>
          </a:p>
        </p:txBody>
      </p:sp>
    </p:spTree>
    <p:extLst>
      <p:ext uri="{BB962C8B-B14F-4D97-AF65-F5344CB8AC3E}">
        <p14:creationId xmlns:p14="http://schemas.microsoft.com/office/powerpoint/2010/main" val="376875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-252536" y="2060848"/>
            <a:ext cx="864096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lvl="1" algn="ctr" eaLnBrk="0" hangingPunct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</a:pPr>
            <a:r>
              <a:rPr lang="it-IT" sz="2800" u="none" dirty="0"/>
              <a:t>Il servizio Job Placement d’Ateneo è stato avviato ad </a:t>
            </a:r>
            <a:r>
              <a:rPr lang="it-IT" sz="2800" b="1" u="none" dirty="0"/>
              <a:t>aprile 2012 </a:t>
            </a:r>
            <a:r>
              <a:rPr lang="it-IT" sz="2800" u="none" dirty="0" smtClean="0"/>
              <a:t>in linea con </a:t>
            </a:r>
            <a:r>
              <a:rPr lang="it-IT" sz="2800" u="none" dirty="0"/>
              <a:t>l’obiettivo Strategico </a:t>
            </a:r>
            <a:r>
              <a:rPr lang="it-IT" sz="2800" u="none" dirty="0" smtClean="0"/>
              <a:t>di </a:t>
            </a:r>
            <a:r>
              <a:rPr lang="it-IT" sz="2800" b="1" u="none" dirty="0"/>
              <a:t>facilitare l'accesso </a:t>
            </a:r>
            <a:r>
              <a:rPr lang="it-IT" sz="2800" u="none" dirty="0"/>
              <a:t>dei laureati dell'Università di Bologna al mondo del </a:t>
            </a:r>
            <a:r>
              <a:rPr lang="it-IT" sz="2800" u="none" dirty="0" smtClean="0"/>
              <a:t>lavoro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46856" y="274638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it-IT" sz="4000" b="1" dirty="0" smtClean="0"/>
              <a:t>Il servizio Job Placement d’Ateneo</a:t>
            </a:r>
            <a:endParaRPr lang="it-IT" sz="4000" b="1" dirty="0"/>
          </a:p>
        </p:txBody>
      </p:sp>
      <p:pic>
        <p:nvPicPr>
          <p:cNvPr id="4" name="Picture 19" descr="Logo Placem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5927916"/>
            <a:ext cx="971600" cy="930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-252536" y="4780309"/>
            <a:ext cx="864096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lvl="1" algn="ctr" eaLnBrk="0" hangingPunct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</a:pPr>
            <a:r>
              <a:rPr lang="it-IT" sz="2800" u="none" dirty="0" smtClean="0"/>
              <a:t>Ruolo di intermediazione </a:t>
            </a:r>
            <a:r>
              <a:rPr lang="it-IT" sz="2800" u="none" dirty="0"/>
              <a:t>tra la domanda e l’offerta di </a:t>
            </a:r>
            <a:r>
              <a:rPr lang="it-IT" sz="2800" u="none" dirty="0" smtClean="0"/>
              <a:t>lavoro per </a:t>
            </a:r>
            <a:r>
              <a:rPr lang="it-IT" sz="2800" b="1" u="none" dirty="0" smtClean="0"/>
              <a:t>promuovere </a:t>
            </a:r>
            <a:r>
              <a:rPr lang="it-IT" sz="2800" b="1" u="none" dirty="0" smtClean="0">
                <a:solidFill>
                  <a:srgbClr val="FF0000"/>
                </a:solidFill>
              </a:rPr>
              <a:t>l’occupabilità</a:t>
            </a:r>
            <a:r>
              <a:rPr lang="it-IT" sz="2800" b="1" u="none" dirty="0" smtClean="0"/>
              <a:t> </a:t>
            </a:r>
          </a:p>
          <a:p>
            <a:pPr lvl="1" algn="ctr" eaLnBrk="0" hangingPunct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</a:pPr>
            <a:r>
              <a:rPr lang="it-IT" sz="2800" u="none" dirty="0" smtClean="0"/>
              <a:t>dei laureati </a:t>
            </a:r>
          </a:p>
        </p:txBody>
      </p:sp>
      <p:sp>
        <p:nvSpPr>
          <p:cNvPr id="2" name="Fusione 1"/>
          <p:cNvSpPr/>
          <p:nvPr/>
        </p:nvSpPr>
        <p:spPr bwMode="auto">
          <a:xfrm>
            <a:off x="3851920" y="4037589"/>
            <a:ext cx="864096" cy="687555"/>
          </a:xfrm>
          <a:prstGeom prst="flowChartMerge">
            <a:avLst/>
          </a:prstGeom>
          <a:solidFill>
            <a:srgbClr val="A5002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30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-180528" y="1389251"/>
            <a:ext cx="8640960" cy="463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lvl="1" algn="just" eaLnBrk="0" hangingPunct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ü"/>
            </a:pPr>
            <a:r>
              <a:rPr lang="it-IT" sz="2800" u="none" dirty="0" smtClean="0"/>
              <a:t> </a:t>
            </a:r>
            <a:r>
              <a:rPr lang="it-IT" sz="2800" b="1" u="none" dirty="0" smtClean="0">
                <a:solidFill>
                  <a:srgbClr val="FF0000"/>
                </a:solidFill>
              </a:rPr>
              <a:t>Laureati e laureandi:</a:t>
            </a:r>
            <a:r>
              <a:rPr lang="it-IT" sz="2800" u="none" dirty="0" smtClean="0">
                <a:solidFill>
                  <a:srgbClr val="FF0000"/>
                </a:solidFill>
              </a:rPr>
              <a:t> </a:t>
            </a:r>
            <a:r>
              <a:rPr lang="it-IT" sz="2800" u="none" dirty="0"/>
              <a:t>per </a:t>
            </a:r>
            <a:r>
              <a:rPr lang="it-IT" sz="2800" b="1" u="none" dirty="0" smtClean="0"/>
              <a:t>conoscere</a:t>
            </a:r>
            <a:r>
              <a:rPr lang="it-IT" sz="2800" u="none" dirty="0" smtClean="0"/>
              <a:t> </a:t>
            </a:r>
            <a:r>
              <a:rPr lang="it-IT" sz="2800" u="none" dirty="0"/>
              <a:t>il mondo del lavoro ed </a:t>
            </a:r>
            <a:r>
              <a:rPr lang="it-IT" sz="2800" b="1" u="none" dirty="0"/>
              <a:t>individuare</a:t>
            </a:r>
            <a:r>
              <a:rPr lang="it-IT" sz="2800" u="none" dirty="0"/>
              <a:t> </a:t>
            </a:r>
            <a:r>
              <a:rPr lang="it-IT" sz="2800" u="none" dirty="0" smtClean="0"/>
              <a:t>opportunità </a:t>
            </a:r>
            <a:r>
              <a:rPr lang="it-IT" sz="2800" u="none" dirty="0"/>
              <a:t>coerenti con </a:t>
            </a:r>
            <a:r>
              <a:rPr lang="it-IT" sz="2800" u="none" dirty="0" smtClean="0"/>
              <a:t>il percorso di studi e le proprie aspettative</a:t>
            </a:r>
            <a:endParaRPr lang="it-IT" sz="2800" u="none" dirty="0"/>
          </a:p>
          <a:p>
            <a:pPr lvl="1" algn="just" eaLnBrk="0" hangingPunct="0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ü"/>
            </a:pPr>
            <a:r>
              <a:rPr lang="it-IT" sz="2800" b="1" u="none" dirty="0" smtClean="0"/>
              <a:t> </a:t>
            </a:r>
            <a:r>
              <a:rPr lang="it-IT" sz="2800" b="1" u="none" dirty="0" smtClean="0">
                <a:solidFill>
                  <a:srgbClr val="FF0000"/>
                </a:solidFill>
              </a:rPr>
              <a:t>Aziende</a:t>
            </a:r>
            <a:r>
              <a:rPr lang="it-IT" sz="2800" b="1" u="none" dirty="0"/>
              <a:t>:</a:t>
            </a:r>
            <a:r>
              <a:rPr lang="it-IT" sz="2800" u="none" dirty="0" smtClean="0"/>
              <a:t> per </a:t>
            </a:r>
            <a:r>
              <a:rPr lang="it-IT" sz="2800" b="1" u="none" dirty="0" smtClean="0"/>
              <a:t>favorire l’incontro </a:t>
            </a:r>
            <a:r>
              <a:rPr lang="it-IT" sz="2800" u="none" dirty="0" smtClean="0"/>
              <a:t>tra professionalità ricercate e laureati </a:t>
            </a:r>
            <a:r>
              <a:rPr lang="it-IT" sz="2800" u="none" dirty="0" err="1" smtClean="0"/>
              <a:t>UniBo</a:t>
            </a:r>
            <a:r>
              <a:rPr lang="it-IT" sz="2800" u="none" dirty="0" smtClean="0"/>
              <a:t> a livello nazionale ed internazionale</a:t>
            </a:r>
          </a:p>
          <a:p>
            <a:pPr lvl="1" algn="just" eaLnBrk="0" hangingPunct="0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ü"/>
            </a:pPr>
            <a:r>
              <a:rPr lang="it-IT" sz="2800" u="none" dirty="0">
                <a:solidFill>
                  <a:srgbClr val="FF0000"/>
                </a:solidFill>
              </a:rPr>
              <a:t> </a:t>
            </a:r>
            <a:r>
              <a:rPr lang="it-IT" sz="2800" b="1" u="none" dirty="0" smtClean="0">
                <a:solidFill>
                  <a:srgbClr val="FF0000"/>
                </a:solidFill>
              </a:rPr>
              <a:t>Personale </a:t>
            </a:r>
            <a:r>
              <a:rPr lang="it-IT" sz="2800" b="1" u="none" dirty="0">
                <a:solidFill>
                  <a:srgbClr val="FF0000"/>
                </a:solidFill>
              </a:rPr>
              <a:t>e </a:t>
            </a:r>
            <a:r>
              <a:rPr lang="it-IT" sz="2800" b="1" u="none" dirty="0" smtClean="0">
                <a:solidFill>
                  <a:srgbClr val="FF0000"/>
                </a:solidFill>
              </a:rPr>
              <a:t>docenti</a:t>
            </a:r>
            <a:r>
              <a:rPr lang="it-IT" sz="2800" b="1" u="none" dirty="0" smtClean="0"/>
              <a:t>: </a:t>
            </a:r>
            <a:r>
              <a:rPr lang="it-IT" sz="2800" u="none" dirty="0" smtClean="0"/>
              <a:t>per </a:t>
            </a:r>
            <a:r>
              <a:rPr lang="it-IT" sz="2800" b="1" u="none" dirty="0"/>
              <a:t>fare rete</a:t>
            </a:r>
            <a:r>
              <a:rPr lang="it-IT" sz="2800" b="1" u="none" dirty="0">
                <a:solidFill>
                  <a:srgbClr val="FF0000"/>
                </a:solidFill>
              </a:rPr>
              <a:t> </a:t>
            </a:r>
            <a:r>
              <a:rPr lang="it-IT" sz="2800" u="none" dirty="0"/>
              <a:t>e sostenere le attività di </a:t>
            </a:r>
            <a:r>
              <a:rPr lang="it-IT" sz="2800" b="1" u="none" dirty="0"/>
              <a:t>JP</a:t>
            </a:r>
            <a:r>
              <a:rPr lang="it-IT" sz="2800" u="none" dirty="0"/>
              <a:t> in tutto </a:t>
            </a:r>
            <a:r>
              <a:rPr lang="it-IT" sz="2800" u="none" dirty="0" smtClean="0"/>
              <a:t>l’Ateneo</a:t>
            </a:r>
            <a:endParaRPr lang="it-IT" sz="2800" u="none" dirty="0"/>
          </a:p>
          <a:p>
            <a:pPr lvl="1" algn="just" eaLnBrk="0" hangingPunct="0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ü"/>
            </a:pPr>
            <a:r>
              <a:rPr lang="it-IT" sz="2800" b="1" u="none" dirty="0" smtClean="0"/>
              <a:t> </a:t>
            </a:r>
            <a:r>
              <a:rPr lang="it-IT" sz="2800" b="1" u="none" dirty="0" smtClean="0">
                <a:solidFill>
                  <a:srgbClr val="FF0000"/>
                </a:solidFill>
              </a:rPr>
              <a:t>Enti locali</a:t>
            </a:r>
            <a:r>
              <a:rPr lang="it-IT" sz="2800" b="1" u="none" dirty="0" smtClean="0"/>
              <a:t>:</a:t>
            </a:r>
            <a:r>
              <a:rPr lang="it-IT" sz="2800" u="none" dirty="0" smtClean="0"/>
              <a:t> per </a:t>
            </a:r>
            <a:r>
              <a:rPr lang="it-IT" sz="2800" b="1" u="none" dirty="0" smtClean="0"/>
              <a:t>mettere a sistema</a:t>
            </a:r>
            <a:r>
              <a:rPr lang="it-IT" sz="2800" u="none" dirty="0" smtClean="0"/>
              <a:t> le azioni a sostegno dell’occupazione giovanile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46856" y="274638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it-IT" b="1" dirty="0" smtClean="0"/>
              <a:t>Interlocutori</a:t>
            </a:r>
            <a:endParaRPr lang="it-IT" b="1" dirty="0"/>
          </a:p>
        </p:txBody>
      </p:sp>
      <p:pic>
        <p:nvPicPr>
          <p:cNvPr id="4" name="Picture 19" descr="Logo Placem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5927916"/>
            <a:ext cx="971600" cy="930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9" descr="Logo Placem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8432" y="5940875"/>
            <a:ext cx="971600" cy="930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143000"/>
          </a:xfrm>
        </p:spPr>
        <p:txBody>
          <a:bodyPr/>
          <a:lstStyle/>
          <a:p>
            <a:r>
              <a:rPr lang="it-IT" sz="3200" dirty="0" smtClean="0"/>
              <a:t>Quali strumenti/servizi:</a:t>
            </a:r>
            <a:br>
              <a:rPr lang="it-IT" sz="3200" dirty="0" smtClean="0"/>
            </a:br>
            <a:r>
              <a:rPr lang="it-IT" sz="3200" dirty="0" smtClean="0"/>
              <a:t>Il sito Job Placement</a:t>
            </a:r>
            <a:br>
              <a:rPr lang="it-IT" sz="3200" dirty="0" smtClean="0"/>
            </a:br>
            <a:endParaRPr lang="it-IT" sz="3200" dirty="0"/>
          </a:p>
        </p:txBody>
      </p:sp>
      <p:sp>
        <p:nvSpPr>
          <p:cNvPr id="4" name="Rettangolo 3"/>
          <p:cNvSpPr/>
          <p:nvPr/>
        </p:nvSpPr>
        <p:spPr>
          <a:xfrm>
            <a:off x="107504" y="1187460"/>
            <a:ext cx="31640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/>
              <a:t>www.jobplacement.unibo.it</a:t>
            </a:r>
          </a:p>
        </p:txBody>
      </p:sp>
      <p:sp>
        <p:nvSpPr>
          <p:cNvPr id="5" name="Rettangolo 4"/>
          <p:cNvSpPr/>
          <p:nvPr/>
        </p:nvSpPr>
        <p:spPr>
          <a:xfrm>
            <a:off x="7380312" y="2278613"/>
            <a:ext cx="17110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buClr>
                <a:srgbClr val="C00000"/>
              </a:buClr>
            </a:pPr>
            <a:r>
              <a:rPr lang="it-IT" b="1" u="none" dirty="0">
                <a:solidFill>
                  <a:schemeClr val="tx2"/>
                </a:solidFill>
              </a:rPr>
              <a:t>Bacheca </a:t>
            </a:r>
            <a:r>
              <a:rPr lang="it-IT" b="1" u="none" dirty="0" smtClean="0">
                <a:solidFill>
                  <a:schemeClr val="tx2"/>
                </a:solidFill>
              </a:rPr>
              <a:t>offerte </a:t>
            </a:r>
            <a:r>
              <a:rPr lang="it-IT" b="1" u="none" dirty="0">
                <a:solidFill>
                  <a:schemeClr val="tx2"/>
                </a:solidFill>
              </a:rPr>
              <a:t>di lavoro </a:t>
            </a:r>
          </a:p>
        </p:txBody>
      </p:sp>
      <p:sp>
        <p:nvSpPr>
          <p:cNvPr id="6" name="Rettangolo 5"/>
          <p:cNvSpPr/>
          <p:nvPr/>
        </p:nvSpPr>
        <p:spPr>
          <a:xfrm>
            <a:off x="7380312" y="3421823"/>
            <a:ext cx="1855083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buClr>
                <a:srgbClr val="C00000"/>
              </a:buClr>
            </a:pPr>
            <a:r>
              <a:rPr lang="it-IT" b="1" u="none" dirty="0" smtClean="0">
                <a:solidFill>
                  <a:schemeClr val="tx2"/>
                </a:solidFill>
              </a:rPr>
              <a:t>Database</a:t>
            </a:r>
          </a:p>
          <a:p>
            <a:pPr algn="ctr">
              <a:spcAft>
                <a:spcPts val="600"/>
              </a:spcAft>
              <a:buClr>
                <a:srgbClr val="C00000"/>
              </a:buClr>
            </a:pPr>
            <a:r>
              <a:rPr lang="it-IT" b="1" u="none" dirty="0" smtClean="0">
                <a:solidFill>
                  <a:schemeClr val="tx2"/>
                </a:solidFill>
              </a:rPr>
              <a:t>CV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" t="19788" r="2530"/>
          <a:stretch/>
        </p:blipFill>
        <p:spPr bwMode="auto">
          <a:xfrm>
            <a:off x="107504" y="1772816"/>
            <a:ext cx="7272808" cy="4303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7900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604448" cy="1143000"/>
          </a:xfrm>
        </p:spPr>
        <p:txBody>
          <a:bodyPr/>
          <a:lstStyle/>
          <a:p>
            <a:r>
              <a:rPr lang="it-IT" sz="3200" dirty="0" smtClean="0">
                <a:hlinkClick r:id="rId2"/>
              </a:rPr>
              <a:t>www.jobplacement.unibo.it</a:t>
            </a:r>
            <a:r>
              <a:rPr lang="it-IT" sz="3200" dirty="0" smtClean="0"/>
              <a:t/>
            </a:r>
            <a:br>
              <a:rPr lang="it-IT" sz="3200" dirty="0" smtClean="0"/>
            </a:br>
            <a:r>
              <a:rPr lang="it-IT" sz="2800" dirty="0"/>
              <a:t>Bacheca offerte di lavoro LAUREANDI/LAUREATI</a:t>
            </a:r>
            <a:r>
              <a:rPr lang="it-IT" sz="3200" dirty="0" smtClean="0"/>
              <a:t/>
            </a:r>
            <a:br>
              <a:rPr lang="it-IT" sz="3200" dirty="0" smtClean="0"/>
            </a:br>
            <a:endParaRPr lang="it-IT" sz="32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1" t="36212" r="28869" b="1"/>
          <a:stretch/>
        </p:blipFill>
        <p:spPr bwMode="auto">
          <a:xfrm>
            <a:off x="116114" y="1395186"/>
            <a:ext cx="7768254" cy="5036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e 2"/>
          <p:cNvSpPr/>
          <p:nvPr/>
        </p:nvSpPr>
        <p:spPr bwMode="auto">
          <a:xfrm>
            <a:off x="116114" y="2276872"/>
            <a:ext cx="1431550" cy="504056"/>
          </a:xfrm>
          <a:prstGeom prst="ellipse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Ovale 9"/>
          <p:cNvSpPr/>
          <p:nvPr/>
        </p:nvSpPr>
        <p:spPr bwMode="auto">
          <a:xfrm>
            <a:off x="2627784" y="4581128"/>
            <a:ext cx="2160240" cy="504056"/>
          </a:xfrm>
          <a:prstGeom prst="ellipse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Ovale 10"/>
          <p:cNvSpPr/>
          <p:nvPr/>
        </p:nvSpPr>
        <p:spPr bwMode="auto">
          <a:xfrm>
            <a:off x="2627784" y="5405175"/>
            <a:ext cx="2088232" cy="504056"/>
          </a:xfrm>
          <a:prstGeom prst="ellipse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27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77" r="33779" b="28869"/>
          <a:stretch/>
        </p:blipFill>
        <p:spPr bwMode="auto">
          <a:xfrm>
            <a:off x="827584" y="1268760"/>
            <a:ext cx="6458857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143000"/>
          </a:xfrm>
        </p:spPr>
        <p:txBody>
          <a:bodyPr/>
          <a:lstStyle/>
          <a:p>
            <a:r>
              <a:rPr lang="it-IT" sz="3200" dirty="0" smtClean="0">
                <a:hlinkClick r:id="rId3"/>
              </a:rPr>
              <a:t>www.jobplacement.unibo.it</a:t>
            </a:r>
            <a:r>
              <a:rPr lang="it-IT" sz="3200" dirty="0" smtClean="0"/>
              <a:t/>
            </a:r>
            <a:br>
              <a:rPr lang="it-IT" sz="3200" dirty="0" smtClean="0"/>
            </a:br>
            <a:r>
              <a:rPr lang="it-IT" sz="2800" dirty="0" smtClean="0"/>
              <a:t>Bacheca offerte di lavoro LAUREANDI/LAUREATI</a:t>
            </a:r>
            <a:r>
              <a:rPr lang="it-IT" sz="3200" dirty="0" smtClean="0"/>
              <a:t/>
            </a:r>
            <a:br>
              <a:rPr lang="it-IT" sz="3200" dirty="0" smtClean="0"/>
            </a:br>
            <a:endParaRPr lang="it-IT" sz="3200" dirty="0"/>
          </a:p>
        </p:txBody>
      </p:sp>
      <p:sp>
        <p:nvSpPr>
          <p:cNvPr id="3" name="Ovale 2"/>
          <p:cNvSpPr/>
          <p:nvPr/>
        </p:nvSpPr>
        <p:spPr bwMode="auto">
          <a:xfrm>
            <a:off x="3993107" y="2181503"/>
            <a:ext cx="1431550" cy="504056"/>
          </a:xfrm>
          <a:prstGeom prst="ellipse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Ovale 10"/>
          <p:cNvSpPr/>
          <p:nvPr/>
        </p:nvSpPr>
        <p:spPr bwMode="auto">
          <a:xfrm>
            <a:off x="3851920" y="4005064"/>
            <a:ext cx="2088232" cy="504056"/>
          </a:xfrm>
          <a:prstGeom prst="ellipse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14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Struttura predefinita">
  <a:themeElements>
    <a:clrScheme name="Personalizzat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C00000"/>
      </a:hlink>
      <a:folHlink>
        <a:srgbClr val="99CC00"/>
      </a:folHlink>
    </a:clrScheme>
    <a:fontScheme name="1_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Personalizza struttura">
  <a:themeElements>
    <a:clrScheme name="Personalizzato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C00000"/>
      </a:hlink>
      <a:folHlink>
        <a:srgbClr val="FF4040"/>
      </a:folHlink>
    </a:clrScheme>
    <a:fontScheme name="2_Personalizza struttur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Personalizza struttur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za struttur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za struttur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za struttur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za struttur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za struttur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za struttur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za struttur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za struttur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za struttur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za struttur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za struttur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1DC32E80CE978478869526714D9D712" ma:contentTypeVersion="1" ma:contentTypeDescription="Creare un nuovo documento." ma:contentTypeScope="" ma:versionID="ea985b958000f7acc4ba8465d79ec951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0a6cea70e426604920de547c2921366d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Data inizio pianificazion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Data fine pianificazion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 ma:readOnly="true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9FE051F4-0F61-41AF-B8AD-39BD02BF438F}"/>
</file>

<file path=customXml/itemProps2.xml><?xml version="1.0" encoding="utf-8"?>
<ds:datastoreItem xmlns:ds="http://schemas.openxmlformats.org/officeDocument/2006/customXml" ds:itemID="{2752167B-1D8B-4991-B4DB-F628C0EE02FE}"/>
</file>

<file path=customXml/itemProps3.xml><?xml version="1.0" encoding="utf-8"?>
<ds:datastoreItem xmlns:ds="http://schemas.openxmlformats.org/officeDocument/2006/customXml" ds:itemID="{F014A4A0-54C7-4752-8DC8-39B2DB276DA2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2820</TotalTime>
  <Words>415</Words>
  <Application>Microsoft Office PowerPoint</Application>
  <PresentationFormat>Presentazione su schermo (4:3)</PresentationFormat>
  <Paragraphs>93</Paragraphs>
  <Slides>17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17</vt:i4>
      </vt:variant>
    </vt:vector>
  </HeadingPairs>
  <TitlesOfParts>
    <vt:vector size="19" baseType="lpstr">
      <vt:lpstr>1_Struttura predefinita</vt:lpstr>
      <vt:lpstr>2_Personalizza struttura</vt:lpstr>
      <vt:lpstr>Presentazione standard di PowerPoint</vt:lpstr>
      <vt:lpstr>I servizi per il Placement: Tirocini Orientamento al lavoro e Placement</vt:lpstr>
      <vt:lpstr>Tirocini</vt:lpstr>
      <vt:lpstr>Orientamento al lavoro </vt:lpstr>
      <vt:lpstr>Il servizio Job Placement d’Ateneo</vt:lpstr>
      <vt:lpstr>Interlocutori</vt:lpstr>
      <vt:lpstr>Quali strumenti/servizi: Il sito Job Placement </vt:lpstr>
      <vt:lpstr>www.jobplacement.unibo.it Bacheca offerte di lavoro LAUREANDI/LAUREATI </vt:lpstr>
      <vt:lpstr>www.jobplacement.unibo.it Bacheca offerte di lavoro LAUREANDI/LAUREATI </vt:lpstr>
      <vt:lpstr>www.jobplacement.unibo.it Esempio annuncio di lavoro </vt:lpstr>
      <vt:lpstr>www.jobplacement.unibo.it Bacheca offerte di lavoro – PER CANDIDARSI </vt:lpstr>
      <vt:lpstr>Quali strumenti/servizi: Accordi con le aziende</vt:lpstr>
      <vt:lpstr>Quali strumenti/servizi: Incontri e Job Fair</vt:lpstr>
      <vt:lpstr>www.careerday.unibo.it 95 aziende partecipanti</vt:lpstr>
      <vt:lpstr>Job Placement su</vt:lpstr>
      <vt:lpstr>Il Job Placement in numeri 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Layout Bologna</dc:title>
  <dc:creator>Barbara Di Placido</dc:creator>
  <cp:lastModifiedBy>UTENTE</cp:lastModifiedBy>
  <cp:revision>238</cp:revision>
  <cp:lastPrinted>2009-04-22T19:24:48Z</cp:lastPrinted>
  <dcterms:created xsi:type="dcterms:W3CDTF">2009-04-22T19:24:48Z</dcterms:created>
  <dcterms:modified xsi:type="dcterms:W3CDTF">2016-06-15T12:55:30Z</dcterms:modified>
  <cp:contentType>Modulistica e Modelli</cp:contentTyp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EventoCorrelato">
    <vt:lpwstr/>
  </property>
  <property fmtid="{D5CDD505-2E9C-101B-9397-08002B2CF9AE}" pid="4" name="PagineDiAssegnazione">
    <vt:lpwstr/>
  </property>
  <property fmtid="{D5CDD505-2E9C-101B-9397-08002B2CF9AE}" pid="5" name="ContentType">
    <vt:lpwstr>Modulistica e Modelli</vt:lpwstr>
  </property>
  <property fmtid="{D5CDD505-2E9C-101B-9397-08002B2CF9AE}" pid="6" name="ContentTypeId">
    <vt:lpwstr>0x01010071DC32E80CE978478869526714D9D712</vt:lpwstr>
  </property>
  <property fmtid="{D5CDD505-2E9C-101B-9397-08002B2CF9AE}" pid="7" name="AbstractO">
    <vt:lpwstr>Layout Bologna.</vt:lpwstr>
  </property>
  <property fmtid="{D5CDD505-2E9C-101B-9397-08002B2CF9AE}" pid="8" name="AutoreDoc">
    <vt:lpwstr>DiCCI</vt:lpwstr>
  </property>
  <property fmtid="{D5CDD505-2E9C-101B-9397-08002B2CF9AE}" pid="9" name="StatoDoc">
    <vt:lpwstr>Bozza</vt:lpwstr>
  </property>
  <property fmtid="{D5CDD505-2E9C-101B-9397-08002B2CF9AE}" pid="10" name="AnnoRedazione">
    <vt:lpwstr>2010</vt:lpwstr>
  </property>
</Properties>
</file>