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handoutMasterIdLst>
    <p:handoutMasterId r:id="rId25"/>
  </p:handoutMasterIdLst>
  <p:sldIdLst>
    <p:sldId id="263" r:id="rId4"/>
    <p:sldId id="264" r:id="rId5"/>
    <p:sldId id="266" r:id="rId6"/>
    <p:sldId id="271" r:id="rId7"/>
    <p:sldId id="270" r:id="rId8"/>
    <p:sldId id="284" r:id="rId9"/>
    <p:sldId id="269" r:id="rId10"/>
    <p:sldId id="273" r:id="rId11"/>
    <p:sldId id="265" r:id="rId12"/>
    <p:sldId id="276" r:id="rId13"/>
    <p:sldId id="277" r:id="rId14"/>
    <p:sldId id="288" r:id="rId15"/>
    <p:sldId id="283" r:id="rId16"/>
    <p:sldId id="282" r:id="rId17"/>
    <p:sldId id="285" r:id="rId18"/>
    <p:sldId id="286" r:id="rId19"/>
    <p:sldId id="272" r:id="rId20"/>
    <p:sldId id="281" r:id="rId21"/>
    <p:sldId id="274" r:id="rId22"/>
    <p:sldId id="287" r:id="rId23"/>
    <p:sldId id="267" r:id="rId24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  <a:srgbClr val="BE2B0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04" autoAdjust="0"/>
  </p:normalViewPr>
  <p:slideViewPr>
    <p:cSldViewPr showGuides="1">
      <p:cViewPr varScale="1">
        <p:scale>
          <a:sx n="75" d="100"/>
          <a:sy n="75" d="100"/>
        </p:scale>
        <p:origin x="184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D0197008-5A80-491E-BE13-934481939984}" type="datetimeFigureOut">
              <a:rPr lang="it-IT" smtClean="0"/>
              <a:t>10/10/2024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8C53CF82-CBDD-42C1-9B63-A5CC225C7A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523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inserire </a:t>
            </a:r>
          </a:p>
          <a:p>
            <a:pPr lvl="0"/>
            <a:r>
              <a:rPr lang="it-IT" dirty="0"/>
              <a:t>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53640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2084424"/>
            <a:ext cx="2592288" cy="193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466" y="5933781"/>
            <a:ext cx="1244048" cy="87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www.unibo.it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9852" y="612699"/>
            <a:ext cx="2340260" cy="175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pbo.tirocini@unibo.it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cap="small" dirty="0">
                <a:latin typeface="Arial Narrow" panose="020B0606020202030204" pitchFamily="34" charset="0"/>
              </a:rPr>
              <a:t>Laurea Magistrale in Sviluppo Locale e Globale </a:t>
            </a:r>
          </a:p>
          <a:p>
            <a:pPr algn="ctr"/>
            <a:r>
              <a:rPr lang="it-IT" cap="small" dirty="0">
                <a:latin typeface="Arial Narrow" panose="020B0606020202030204" pitchFamily="34" charset="0"/>
              </a:rPr>
              <a:t>Incontro studenti II anno</a:t>
            </a:r>
          </a:p>
          <a:p>
            <a:pPr algn="ctr"/>
            <a:r>
              <a:rPr lang="it-IT" cap="small" dirty="0">
                <a:latin typeface="Arial Narrow" panose="020B0606020202030204" pitchFamily="34" charset="0"/>
              </a:rPr>
              <a:t>11 ottobre 2024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UFFICIO TIROCINI AREA SOCIALE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ARIN- Area Innovazione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5661B3-7DC9-41D4-8E57-2E4EE1CA09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Curriculare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202070-FEE6-42FE-89C6-B22C3187BF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all" spc="0" normalizeH="0" baseline="0" noProof="0" dirty="0">
                <a:ln>
                  <a:noFill/>
                </a:ln>
                <a:solidFill>
                  <a:srgbClr val="E3EACF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Quando svolgerlo?</a:t>
            </a:r>
          </a:p>
          <a:p>
            <a:pPr marL="571500" lvl="0" indent="-571500" algn="just" defTabSz="457200">
              <a:spcBef>
                <a:spcPts val="1200"/>
              </a:spcBef>
              <a:buClr>
                <a:srgbClr val="A53010"/>
              </a:buClr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durante il II anno, previo inserimento in piano di studi</a:t>
            </a:r>
            <a:r>
              <a:rPr lang="it-IT" sz="2800" cap="all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</a:p>
          <a:p>
            <a:pPr marL="571500" lvl="0" indent="-571500" algn="just" defTabSz="457200">
              <a:spcBef>
                <a:spcPts val="1200"/>
              </a:spcBef>
              <a:buClr>
                <a:srgbClr val="A53010"/>
              </a:buClr>
              <a:buFont typeface="Arial" panose="020B0604020202020204" pitchFamily="34" charset="0"/>
              <a:buChar char="•"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È possibile anticiparlo alla fine del 2° semestre del </a:t>
            </a:r>
            <a:r>
              <a:rPr kumimoji="0" lang="it-IT" sz="2800" b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</a:t>
            </a: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anno di corso (periodo estivo), se si ha già un accordo con un Ente </a:t>
            </a:r>
          </a:p>
          <a:p>
            <a:pPr marL="531813" marR="0" lvl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lang="it-IT" sz="2800" b="1" cap="small" dirty="0">
                <a:solidFill>
                  <a:prstClr val="black"/>
                </a:solidFill>
                <a:latin typeface="Arial Narrow" panose="020B0606020202030204" pitchFamily="34" charset="0"/>
              </a:rPr>
              <a:t>NB</a:t>
            </a:r>
            <a:r>
              <a:rPr lang="it-IT" sz="2800" cap="small" dirty="0">
                <a:solidFill>
                  <a:prstClr val="black"/>
                </a:solidFill>
                <a:latin typeface="Arial Narrow" panose="020B0606020202030204" pitchFamily="34" charset="0"/>
              </a:rPr>
              <a:t>: I</a:t>
            </a:r>
            <a:r>
              <a:rPr kumimoji="0" lang="it-IT" sz="2800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 questo caso è necessario prendere contatto con l’ufficio didattico del corso di studi (almeno 15 giorni </a:t>
            </a:r>
            <a:r>
              <a:rPr lang="it-IT" sz="2800" cap="small" dirty="0">
                <a:solidFill>
                  <a:prstClr val="black"/>
                </a:solidFill>
                <a:latin typeface="Arial Narrow" panose="020B0606020202030204" pitchFamily="34" charset="0"/>
              </a:rPr>
              <a:t>p</a:t>
            </a:r>
            <a:r>
              <a:rPr kumimoji="0" lang="it-IT" sz="2800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rima rispetto l’inizio delle attività)</a:t>
            </a: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8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493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5661B3-7DC9-41D4-8E57-2E4EE1CA09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marR="0" lvl="0" defTabSz="457200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Curriculare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202070-FEE6-42FE-89C6-B22C3187BF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160797"/>
            <a:ext cx="8424862" cy="453640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all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Dove Svolgerlo?</a:t>
            </a:r>
          </a:p>
          <a:p>
            <a:pPr marL="571500" marR="0" lvl="0" indent="-571500" algn="just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p</a:t>
            </a:r>
            <a:r>
              <a:rPr kumimoji="0" lang="it-IT" sz="2800" b="0" i="0" u="none" strike="noStrike" kern="1200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resso</a:t>
            </a: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strutture private e pubbliche in Italia o all’estero</a:t>
            </a:r>
          </a:p>
          <a:p>
            <a:pPr marL="571500" marR="0" lvl="0" indent="-571500" algn="just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a</a:t>
            </a:r>
            <a:r>
              <a:rPr kumimoji="0" lang="it-IT" sz="2800" b="0" i="0" u="none" strike="noStrike" kern="1200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ll’interno</a:t>
            </a: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dell’Ateneo</a:t>
            </a:r>
          </a:p>
          <a:p>
            <a:pPr marL="571500" marR="0" lvl="0" indent="-571500" algn="just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800" b="0" i="0" u="none" strike="noStrike" kern="1200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lvl="0" algn="just">
              <a:spcBef>
                <a:spcPts val="600"/>
              </a:spcBef>
            </a:pPr>
            <a:r>
              <a:rPr lang="it-IT" sz="2800" b="1" cap="all" dirty="0">
                <a:solidFill>
                  <a:schemeClr val="bg2">
                    <a:lumMod val="10000"/>
                  </a:schemeClr>
                </a:solidFill>
                <a:latin typeface="Arial Narrow" panose="020B0606020202030204" pitchFamily="34" charset="0"/>
              </a:rPr>
              <a:t>Enti convenzionati</a:t>
            </a:r>
          </a:p>
          <a:p>
            <a:pPr lvl="0" algn="just">
              <a:spcBef>
                <a:spcPts val="600"/>
              </a:spcBef>
            </a:pPr>
            <a:r>
              <a:rPr lang="it-IT" sz="2800" dirty="0">
                <a:solidFill>
                  <a:schemeClr val="tx1"/>
                </a:solidFill>
                <a:latin typeface="Arial Narrow" panose="020B0606020202030204" pitchFamily="34" charset="0"/>
              </a:rPr>
              <a:t>Enti </a:t>
            </a:r>
            <a:r>
              <a:rPr lang="it-IT" sz="2800" dirty="0">
                <a:latin typeface="Arial Narrow" panose="020B0606020202030204" pitchFamily="34" charset="0"/>
              </a:rPr>
              <a:t>che hanno già sottoscritto la Convenzione per l’attivazione dei tirocini curriculari</a:t>
            </a:r>
            <a:endParaRPr lang="it-IT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it-IT" sz="2800" b="1" cap="all" dirty="0">
                <a:solidFill>
                  <a:srgbClr val="E7E6E6">
                    <a:lumMod val="10000"/>
                  </a:srgbClr>
                </a:solidFill>
                <a:latin typeface="Arial Narrow" panose="020B0606020202030204" pitchFamily="34" charset="0"/>
              </a:rPr>
              <a:t>Enti non convenzionati</a:t>
            </a:r>
          </a:p>
          <a:p>
            <a:pPr algn="just">
              <a:spcBef>
                <a:spcPts val="600"/>
              </a:spcBef>
            </a:pPr>
            <a:r>
              <a:rPr lang="it-IT" sz="2800" dirty="0">
                <a:solidFill>
                  <a:schemeClr val="tx1"/>
                </a:solidFill>
                <a:latin typeface="Arial Narrow" panose="020B0606020202030204" pitchFamily="34" charset="0"/>
              </a:rPr>
              <a:t>Enti che non hanno mai attivato tirocini curriculari.</a:t>
            </a:r>
          </a:p>
          <a:p>
            <a:pPr algn="just">
              <a:spcBef>
                <a:spcPts val="600"/>
              </a:spcBef>
            </a:pPr>
            <a:r>
              <a:rPr lang="it-IT" sz="2800" dirty="0">
                <a:solidFill>
                  <a:schemeClr val="tx1"/>
                </a:solidFill>
                <a:latin typeface="Arial Narrow" panose="020B0606020202030204" pitchFamily="34" charset="0"/>
              </a:rPr>
              <a:t>Seguire le indicazioni riportate nella pagina del sito SLEG dedicata ai tirocini</a:t>
            </a:r>
            <a:endParaRPr lang="it-IT" sz="2800" b="1" dirty="0">
              <a:solidFill>
                <a:srgbClr val="E7E6E6">
                  <a:lumMod val="10000"/>
                </a:srgbClr>
              </a:solidFill>
              <a:latin typeface="Arial Narrow" panose="020B0606020202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701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5661B3-7DC9-41D4-8E57-2E4EE1CA09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marR="0" lvl="0" defTabSz="457200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Curriculare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202070-FEE6-42FE-89C6-B22C3187BF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160797"/>
            <a:ext cx="8424862" cy="453640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all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Tirocini con organizzazioni internazionali 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I tirocini (spesso) prevendono una durata espressa in mesi;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Difficilmente le Organizzazioni internazionali stipulano convenzioni con l’Ateneo;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Attivazione del tirocinio extra-universitario con accordo diretto Ente/Studente, senza coinvolgimento di UNIBO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Possibilità di chiedere il riconoscimento </a:t>
            </a:r>
            <a:r>
              <a:rPr lang="it-IT" sz="2800" i="1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ex-post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(previo nulla osta della Prof.ssa Mantovani)</a:t>
            </a:r>
          </a:p>
          <a:p>
            <a:endParaRPr lang="it-IT" sz="28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41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F701944-20F0-4BA0-BA77-406DAAF569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92075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it-IT" sz="2800" cap="all" dirty="0"/>
              <a:t>tirocinio curriculare: modalità di svolgimento</a:t>
            </a:r>
            <a:endParaRPr lang="it-IT" sz="2800" dirty="0"/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9B23AB-74D4-48A8-9EB4-839ABDBB19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1700808"/>
            <a:ext cx="8424862" cy="4536405"/>
          </a:xfrm>
        </p:spPr>
        <p:txBody>
          <a:bodyPr/>
          <a:lstStyle/>
          <a:p>
            <a:pPr lvl="0" algn="just" defTabSz="457200">
              <a:spcBef>
                <a:spcPts val="600"/>
              </a:spcBef>
              <a:buClr>
                <a:srgbClr val="A53010"/>
              </a:buClr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Il CdA del 24 maggio 2022 </a:t>
            </a:r>
          </a:p>
          <a:p>
            <a:pPr lvl="0" algn="just" defTabSz="457200">
              <a:spcBef>
                <a:spcPts val="600"/>
              </a:spcBef>
              <a:buClr>
                <a:srgbClr val="A53010"/>
              </a:buClr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In relazione allo svolgimento dei tirocini curriculari:</a:t>
            </a:r>
          </a:p>
          <a:p>
            <a:pPr lvl="0" algn="just" defTabSz="457200">
              <a:spcBef>
                <a:spcPts val="600"/>
              </a:spcBef>
              <a:buClr>
                <a:srgbClr val="A53010"/>
              </a:buClr>
              <a:defRPr/>
            </a:pPr>
            <a:endParaRPr lang="it-IT" sz="2800" dirty="0">
              <a:solidFill>
                <a:prstClr val="black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lvl="0" algn="just" defTabSz="457200">
              <a:spcBef>
                <a:spcPts val="600"/>
              </a:spcBef>
              <a:buClr>
                <a:srgbClr val="A53010"/>
              </a:buClr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“</a:t>
            </a:r>
            <a:r>
              <a:rPr lang="it-IT" sz="2800" i="1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I tirocini curriculari, per prova finale e professionalizzanti, interni ed esterni </a:t>
            </a:r>
            <a:r>
              <a:rPr lang="it-IT" sz="2800" b="1" i="1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si svolgono in presenza</a:t>
            </a:r>
            <a:r>
              <a:rPr lang="it-IT" sz="2800" i="1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. Saranno le commissioni tirocini, valutato il progetto nel suo complesso, ad autorizzare eventuali modalità di realizzazione in modalità </a:t>
            </a:r>
            <a:r>
              <a:rPr lang="it-IT" sz="2800" i="1" dirty="0" err="1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blended</a:t>
            </a:r>
            <a:r>
              <a:rPr lang="it-IT" sz="2800" i="1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 o a distanza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”.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3200" cap="small" noProof="0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			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9495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5661B3-7DC9-41D4-8E57-2E4EE1CA09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Curriculare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202070-FEE6-42FE-89C6-B22C3187BF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dirty="0">
                <a:latin typeface="Arial Narrow" panose="020B0606020202030204" pitchFamily="34" charset="0"/>
              </a:rPr>
              <a:t>L’iter di attivazione prevede diverse fasi: il sistema prevede  l’invio di alert a mezzo mail con le indicazioni da seguire.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dirty="0">
                <a:latin typeface="Arial Narrow" panose="020B0606020202030204" pitchFamily="34" charset="0"/>
              </a:rPr>
              <a:t>La gestione è tutta online (quindi, la procedura è molto “snella”) e si passa alla fase successiva solo quando tutti gli step della precedente si sono conclusi.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dirty="0">
                <a:latin typeface="Arial Narrow" panose="020B0606020202030204" pitchFamily="34" charset="0"/>
              </a:rPr>
              <a:t>Se non ci sono «blocchi», l’attivazione del tirocinio richiede indicativamente 4/5 giorni lavorativi </a:t>
            </a:r>
            <a:r>
              <a:rPr lang="it-IT" sz="2800" b="1" cap="small" dirty="0">
                <a:latin typeface="Arial Narrow" panose="020B0606020202030204" pitchFamily="34" charset="0"/>
              </a:rPr>
              <a:t>dal momento dell’accettazione dell’offerta/richiesta</a:t>
            </a:r>
            <a:r>
              <a:rPr lang="it-IT" sz="2800" dirty="0">
                <a:latin typeface="Arial Narrow" panose="020B0606020202030204" pitchFamily="34" charset="0"/>
              </a:rPr>
              <a:t> da parte dello studente.</a:t>
            </a:r>
          </a:p>
          <a:p>
            <a:pPr marL="342900" marR="0" lvl="0" indent="-342900" algn="l" defTabSz="4572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it-IT" sz="24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1889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5661B3-7DC9-41D4-8E57-2E4EE1CA09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Curriculare: warning!! (1/2)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202070-FEE6-42FE-89C6-B22C3187BF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 defTabSz="457200">
              <a:spcBef>
                <a:spcPts val="600"/>
              </a:spcBef>
              <a:buClr>
                <a:srgbClr val="A53010"/>
              </a:buClr>
              <a:defRPr/>
            </a:pPr>
            <a:r>
              <a:rPr lang="it-IT" sz="2800" b="1" u="sng" dirty="0">
                <a:latin typeface="Arial Narrow" panose="020B0606020202030204" pitchFamily="34" charset="0"/>
              </a:rPr>
              <a:t>RIEPILOGANDO:</a:t>
            </a:r>
          </a:p>
          <a:p>
            <a:pPr marL="457200" indent="-457200" algn="just" defTabSz="457200"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lang="it-IT" sz="2800" dirty="0">
                <a:latin typeface="Arial Narrow" panose="020B0606020202030204" pitchFamily="34" charset="0"/>
              </a:rPr>
              <a:t>E' necessario </a:t>
            </a:r>
            <a:r>
              <a:rPr lang="it-IT" sz="2800" b="1" dirty="0">
                <a:latin typeface="Arial Narrow" panose="020B0606020202030204" pitchFamily="34" charset="0"/>
              </a:rPr>
              <a:t>concordare il tirocinio con la Coordinatrice del Corso</a:t>
            </a:r>
            <a:r>
              <a:rPr lang="it-IT" sz="2800" dirty="0">
                <a:latin typeface="Arial Narrow" panose="020B0606020202030204" pitchFamily="34" charset="0"/>
              </a:rPr>
              <a:t>, Prof.ssa Debora Mantovani prima di procedere con  l’iter di attivazione, al fine di verificare la congruenza dell'attività con gli obiettivi del Corso di Studi.</a:t>
            </a:r>
          </a:p>
          <a:p>
            <a:pPr marL="457200" indent="-457200" algn="just" defTabSz="457200">
              <a:spcBef>
                <a:spcPts val="6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lang="it-IT" sz="2800" dirty="0">
                <a:latin typeface="Arial Narrow" panose="020B0606020202030204" pitchFamily="34" charset="0"/>
              </a:rPr>
              <a:t>E’ </a:t>
            </a:r>
            <a:r>
              <a:rPr lang="it-IT" sz="2800" b="1" dirty="0">
                <a:latin typeface="Arial Narrow" panose="020B0606020202030204" pitchFamily="34" charset="0"/>
              </a:rPr>
              <a:t>obbligatorio</a:t>
            </a:r>
            <a:r>
              <a:rPr lang="it-IT" sz="2800" dirty="0">
                <a:latin typeface="Arial Narrow" panose="020B0606020202030204" pitchFamily="34" charset="0"/>
              </a:rPr>
              <a:t> </a:t>
            </a:r>
            <a:r>
              <a:rPr lang="it-IT" sz="2800" b="1" dirty="0">
                <a:latin typeface="Arial Narrow" panose="020B0606020202030204" pitchFamily="34" charset="0"/>
              </a:rPr>
              <a:t>inserire l’attività di tirocinio in piano di studi prima di attivare la procedura</a:t>
            </a:r>
            <a:r>
              <a:rPr lang="it-IT" sz="2800" dirty="0">
                <a:latin typeface="Arial Narrow" panose="020B0606020202030204" pitchFamily="34" charset="0"/>
              </a:rPr>
              <a:t>. L’incongruenza con la carriera determina il </a:t>
            </a:r>
            <a:r>
              <a:rPr lang="it-IT" sz="2800" b="1" u="sng" dirty="0">
                <a:latin typeface="Arial Narrow" panose="020B0606020202030204" pitchFamily="34" charset="0"/>
              </a:rPr>
              <a:t>blocco della procedura di attivazione</a:t>
            </a:r>
          </a:p>
          <a:p>
            <a:pPr algn="just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8537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5661B3-7DC9-41D4-8E57-2E4EE1CA09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Curriculare: warning!! (2/2)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202070-FEE6-42FE-89C6-B22C3187BF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 algn="just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lang="it-IT" sz="2800" dirty="0">
                <a:latin typeface="Arial Narrow" panose="020B0606020202030204" pitchFamily="34" charset="0"/>
              </a:rPr>
              <a:t>E’ </a:t>
            </a:r>
            <a:r>
              <a:rPr lang="it-IT" sz="2800" b="1" dirty="0">
                <a:latin typeface="Arial Narrow" panose="020B0606020202030204" pitchFamily="34" charset="0"/>
              </a:rPr>
              <a:t>obbligatorio</a:t>
            </a:r>
            <a:r>
              <a:rPr lang="it-IT" sz="2800" dirty="0">
                <a:latin typeface="Arial Narrow" panose="020B0606020202030204" pitchFamily="34" charset="0"/>
              </a:rPr>
              <a:t> </a:t>
            </a:r>
            <a:r>
              <a:rPr lang="it-IT" sz="2800" b="1" dirty="0">
                <a:latin typeface="Arial Narrow" panose="020B0606020202030204" pitchFamily="34" charset="0"/>
              </a:rPr>
              <a:t>svolgere i Moduli 1 e 2 del Corso sulla sicurezza </a:t>
            </a:r>
            <a:r>
              <a:rPr lang="it-IT" sz="2800" dirty="0">
                <a:latin typeface="Arial Narrow" panose="020B0606020202030204" pitchFamily="34" charset="0"/>
              </a:rPr>
              <a:t>nei luoghi di studio e tirocinio </a:t>
            </a:r>
            <a:r>
              <a:rPr lang="it-IT" sz="2800" b="1" dirty="0">
                <a:latin typeface="Arial Narrow" panose="020B0606020202030204" pitchFamily="34" charset="0"/>
              </a:rPr>
              <a:t>prima di attivare la procedura</a:t>
            </a:r>
            <a:r>
              <a:rPr lang="it-IT" sz="2800" dirty="0">
                <a:latin typeface="Arial Narrow" panose="020B0606020202030204" pitchFamily="34" charset="0"/>
              </a:rPr>
              <a:t>. Il mancato svolgimento determina il </a:t>
            </a:r>
            <a:r>
              <a:rPr lang="it-IT" sz="2800" b="1" u="sng" dirty="0">
                <a:latin typeface="Arial Narrow" panose="020B0606020202030204" pitchFamily="34" charset="0"/>
              </a:rPr>
              <a:t>blocco della procedura di attivazione</a:t>
            </a:r>
          </a:p>
          <a:p>
            <a:pPr marL="457200" indent="-457200" algn="just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lang="it-IT" sz="2800" dirty="0">
                <a:latin typeface="Arial Narrow" panose="020B0606020202030204" pitchFamily="34" charset="0"/>
              </a:rPr>
              <a:t>E’ possibile iniziare il tirocinio solo se la procedura di attivazione si è conclusa correttamente e lo studente è </a:t>
            </a:r>
            <a:r>
              <a:rPr lang="it-IT" sz="2800" b="1" dirty="0">
                <a:latin typeface="Arial Narrow" panose="020B0606020202030204" pitchFamily="34" charset="0"/>
              </a:rPr>
              <a:t>autorizzato a stampare il Registro delle presenze</a:t>
            </a:r>
            <a:r>
              <a:rPr lang="it-IT" sz="2800" dirty="0">
                <a:latin typeface="Arial Narrow" panose="020B0606020202030204" pitchFamily="34" charset="0"/>
              </a:rPr>
              <a:t>. </a:t>
            </a:r>
          </a:p>
          <a:p>
            <a:pPr algn="just" defTabSz="457200">
              <a:lnSpc>
                <a:spcPct val="110000"/>
              </a:lnSpc>
              <a:spcBef>
                <a:spcPts val="1000"/>
              </a:spcBef>
              <a:buClr>
                <a:srgbClr val="A53010"/>
              </a:buClr>
              <a:defRPr/>
            </a:pP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249103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CA858A-01A3-4C99-8A23-A58D48C498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>
                <a:tab pos="357188" algn="l"/>
              </a:tabLst>
              <a:defRPr/>
            </a:pPr>
            <a:r>
              <a:rPr kumimoji="0" lang="it-IT" sz="2800" b="1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cs typeface="Calibri" panose="020F0502020204030204" pitchFamily="34" charset="0"/>
              </a:rPr>
              <a:t>TIROCINIo</a:t>
            </a:r>
            <a:r>
              <a:rPr kumimoji="0" lang="it-IT" sz="28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cs typeface="Calibri" panose="020F0502020204030204" pitchFamily="34" charset="0"/>
              </a:rPr>
              <a:t> Curriculare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FBD5A4-1CF9-4679-898E-81D92EBEB6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Non iniziate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 attività se non riuscite a stampare il registro delle presenze perché:</a:t>
            </a:r>
            <a:endParaRPr kumimoji="0" lang="it-IT" sz="28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Non </a:t>
            </a:r>
            <a:r>
              <a:rPr lang="it-IT" sz="2800" b="1" cap="small" dirty="0">
                <a:solidFill>
                  <a:prstClr val="black"/>
                </a:solidFill>
                <a:latin typeface="Arial Narrow" panose="020B0606020202030204" pitchFamily="34" charset="0"/>
              </a:rPr>
              <a:t>sono garantite le </a:t>
            </a:r>
            <a:r>
              <a:rPr kumimoji="0" lang="it-IT" sz="2800" b="1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coperture assicurative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Le ore svolte non saranno riconosciute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 tirocinio non potrà essere verbalizzato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b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Contattate l’Ufficio Tirocini per verificare lo stato della procedura</a:t>
            </a:r>
          </a:p>
        </p:txBody>
      </p:sp>
    </p:spTree>
    <p:extLst>
      <p:ext uri="{BB962C8B-B14F-4D97-AF65-F5344CB8AC3E}">
        <p14:creationId xmlns:p14="http://schemas.microsoft.com/office/powerpoint/2010/main" val="3264433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marR="0" lvl="0" defTabSz="457200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>
                <a:cs typeface="Calibri" panose="020F0502020204030204" pitchFamily="34" charset="0"/>
              </a:rPr>
              <a:t>ERASMUS+ TIROCINI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160797"/>
            <a:ext cx="8424862" cy="4536405"/>
          </a:xfrm>
        </p:spPr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Il prossimo bando sarà pubblicato indicativamente a marzo 2025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Offre la possibilità di svolgere un tirocinio con borsa Erasmus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La durata da 2 a 6 mesi (da verificare con il bando in uscita)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Il periodo di svolgimento è indicativamente dal 1 settembre 2025 al 30 giugno 2026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Per potere fare domanda bisogna avere già trovato una struttura ospitante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Per informazioni: </a:t>
            </a:r>
            <a:b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</a:br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International Mobility Office – Political Science </a:t>
            </a:r>
            <a:b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</a:br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email: mobility.politicalscience@unibo.it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6558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3BC8816-66BC-48A9-A630-A867889AD4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marR="0" lvl="0" defTabSz="457200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</a:t>
            </a:r>
            <a:r>
              <a:rPr lang="it-IT" sz="2800" cap="all" dirty="0" err="1">
                <a:cs typeface="Calibri" panose="020F0502020204030204" pitchFamily="34" charset="0"/>
              </a:rPr>
              <a:t>maeci-crui</a:t>
            </a:r>
            <a:endParaRPr lang="it-IT" sz="2800" cap="all" dirty="0"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52BD51-2FB8-4F71-9D59-E7AB68089C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</a:rPr>
              <a:t>Il “Programma di tirocini MAECI-MUR-Università Italiane” è frutto di una collaborazione fra il Ministero degli Affari Esteri e della Cooperazione Internazionale (MAECI), il Ministero dell’Università e della Ricerca (MUR) e le Università Italiane, attraverso il supporto organizzativo della Fondazione CRUI, per lo svolgimento di tirocini curriculari presso le Sedi all’estero del MAECI.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</a:rPr>
              <a:t>Obiettivi: integrare il percorso formativo universitario e far acquisire allo studente una conoscenza diretta e concreta delle attività istituzionali svolte dal MAECI presso le Sedi all’estero. 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661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UFFICIO TIROCINI AREA SOCIALE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61950" marR="0" lvl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l’Ufficio Tirocini eroga i servizi unicamente da remoto</a:t>
            </a:r>
          </a:p>
          <a:p>
            <a:pPr marL="819150" marR="0" lvl="0" indent="-45720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800" b="1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t</a:t>
            </a:r>
            <a:r>
              <a:rPr kumimoji="0" lang="it-IT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elefono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: 051 2084040  </a:t>
            </a:r>
            <a:b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attivo dalle 9:00 alle 12:00 </a:t>
            </a:r>
            <a:b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nelle giornate di lunedì, martedì, giovedì, venerdì.</a:t>
            </a:r>
          </a:p>
          <a:p>
            <a:pPr marL="819150" marR="0" lvl="0" indent="-45720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email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  <a:hlinkClick r:id="rId2"/>
              </a:rPr>
              <a:t>spbo.tirocini@unibo.it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Calibri" panose="020F0502020204030204" pitchFamily="34" charset="0"/>
            </a:endParaRPr>
          </a:p>
          <a:p>
            <a:pPr marL="361950" marR="0" lvl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Calibri" panose="020F0502020204030204" pitchFamily="34" charset="0"/>
              </a:rPr>
              <a:t>E’ possibile contattare l'ufficio tramite Microsoft Teams chiedendo un appuntamento via mail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9445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3BC8816-66BC-48A9-A630-A867889AD4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marR="0" lvl="0" defTabSz="457200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 err="1">
                <a:cs typeface="Calibri" panose="020F0502020204030204" pitchFamily="34" charset="0"/>
              </a:rPr>
              <a:t>TIROCINIo</a:t>
            </a:r>
            <a:r>
              <a:rPr lang="it-IT" sz="2800" cap="all" dirty="0">
                <a:cs typeface="Calibri" panose="020F0502020204030204" pitchFamily="34" charset="0"/>
              </a:rPr>
              <a:t> </a:t>
            </a:r>
            <a:r>
              <a:rPr lang="it-IT" sz="2800" cap="all" dirty="0" err="1">
                <a:cs typeface="Calibri" panose="020F0502020204030204" pitchFamily="34" charset="0"/>
              </a:rPr>
              <a:t>maeci-crui</a:t>
            </a:r>
            <a:endParaRPr lang="it-IT" sz="2800" cap="all" dirty="0"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52BD51-2FB8-4F71-9D59-E7AB68089C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sz="2700" dirty="0">
                <a:latin typeface="Arial Narrow" panose="020B0606020202030204" pitchFamily="34" charset="0"/>
              </a:rPr>
              <a:t>La Fondazione CRUI pubblica ogni anno tre bandi: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700" dirty="0">
                <a:latin typeface="Arial Narrow" panose="020B0606020202030204" pitchFamily="34" charset="0"/>
              </a:rPr>
              <a:t>I Bando: pubblicazione nel mese di gennaio, svolgimento nel periodo maggio – agosto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700" dirty="0">
                <a:latin typeface="Arial Narrow" panose="020B0606020202030204" pitchFamily="34" charset="0"/>
              </a:rPr>
              <a:t>II Bando: pubblicazione nel mese di maggio, svolgimento nel periodo settembre – dicembre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700" dirty="0">
                <a:latin typeface="Arial Narrow" panose="020B0606020202030204" pitchFamily="34" charset="0"/>
              </a:rPr>
              <a:t>III Bando: pubblicazione nel mese di settembre, svolgimento nel periodo gennaio – aprile dell’anno successivo</a:t>
            </a:r>
          </a:p>
          <a:p>
            <a:r>
              <a:rPr lang="it-IT" sz="2700" dirty="0">
                <a:latin typeface="Arial Narrow" panose="020B0606020202030204" pitchFamily="34" charset="0"/>
              </a:rPr>
              <a:t>Durata di tre mesi a tempo pieno</a:t>
            </a:r>
            <a:br>
              <a:rPr lang="it-IT" sz="2700" dirty="0">
                <a:latin typeface="Arial Narrow" panose="020B0606020202030204" pitchFamily="34" charset="0"/>
              </a:rPr>
            </a:br>
            <a:r>
              <a:rPr lang="it-IT" sz="2700" dirty="0">
                <a:latin typeface="Arial Narrow" panose="020B0606020202030204" pitchFamily="34" charset="0"/>
              </a:rPr>
              <a:t>Status di studente per tutta la durata del tirocinio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3884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Ivana Borghi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UFFICIO TIROCINI AREA SOCIALE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telefono: 051 2084040  </a:t>
            </a:r>
            <a:br>
              <a:rPr lang="it-IT" dirty="0"/>
            </a:br>
            <a:r>
              <a:rPr lang="it-IT" dirty="0"/>
              <a:t>email spbo.tirocini@unibo.it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lang="it-IT" sz="2800" cap="all" dirty="0">
                <a:cs typeface="Calibri" panose="020F0502020204030204" pitchFamily="34" charset="0"/>
              </a:rPr>
              <a:t>AIUTATECI AD AIUTARVI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3209" y="1160797"/>
            <a:ext cx="8424862" cy="4536405"/>
          </a:xfrm>
        </p:spPr>
        <p:txBody>
          <a:bodyPr/>
          <a:lstStyle/>
          <a:p>
            <a:pPr marL="342900" marR="0" lvl="0" indent="-342900" algn="just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Quando ci scrivete, fornite tutte le informazioni generali: chi siete, a quale corso siete iscritti, eventuali riferimenti specifici utili a contestualizzare la vostra richiesta</a:t>
            </a:r>
            <a:r>
              <a:rPr kumimoji="0" lang="it-IT" sz="22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just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Se avete bisogno di informazioni, ma non sapete bene a chi indirizzare la richiesta, creare un unico messaggio mettendo tutti in copia tutti i destinatari;</a:t>
            </a:r>
          </a:p>
          <a:p>
            <a:pPr marL="342900" marR="0" lvl="0" indent="-342900" algn="just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Utilizzare sempre la mail istituzionale</a:t>
            </a:r>
            <a:r>
              <a:rPr kumimoji="0" lang="it-IT" sz="22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: </a:t>
            </a:r>
          </a:p>
          <a:p>
            <a:pPr marL="0" marR="0" lvl="0" indent="0" algn="ctr" defTabSz="457200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 Narrow" panose="020B0606020202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 </a:t>
            </a:r>
            <a:r>
              <a:rPr kumimoji="0" lang="it-IT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Arial Narrow" panose="020B0606020202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nome.cognome@studio.unibo.it</a:t>
            </a:r>
          </a:p>
          <a:p>
            <a:pPr marL="342900" marR="0" lvl="0" indent="-342900" algn="just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Rispondete alle mail utilizzando la funzione «rispondi/rispondi a tutti»: questo per mantenere tutti gli attori allineati e la cronologia della richiesta;</a:t>
            </a:r>
          </a:p>
          <a:p>
            <a:pPr marL="342900" marR="0" lvl="0" indent="-342900" algn="just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Aspettate per favore la nostra risposta prima di contattarci nuovamente per permetterci di gestire in modo più efficiente il servizio</a:t>
            </a:r>
            <a:r>
              <a:rPr lang="it-IT" sz="2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.</a:t>
            </a:r>
            <a:endParaRPr kumimoji="0" lang="it-IT" sz="2200" b="0" i="0" u="none" strike="noStrike" kern="1200" spc="0" normalizeH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273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sz="2800" dirty="0"/>
              <a:t>UFFICIO TIROCINI AREA SOCIALE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marR="0" lvl="0" indent="190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small" spc="0" normalizeH="0" noProof="0" dirty="0">
                <a:ln>
                  <a:noFill/>
                </a:ln>
                <a:solidFill>
                  <a:srgbClr val="E3EACF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Calibri" panose="020F0502020204030204" pitchFamily="34" charset="0"/>
              </a:rPr>
              <a:t>Cosa facciamo? </a:t>
            </a:r>
          </a:p>
          <a:p>
            <a:pPr marL="815975" marR="0" lvl="0" indent="-4572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Calibri" panose="020F0502020204030204" pitchFamily="34" charset="0"/>
              </a:rPr>
              <a:t>Diamo informazioni e sostegno per la ricerca, l’attivazione e la gestione dei tirocini curriculari e curriculari per tesi</a:t>
            </a:r>
          </a:p>
          <a:p>
            <a:pPr marL="815975" lvl="0" indent="-457200" defTabSz="457200">
              <a:spcBef>
                <a:spcPts val="1000"/>
              </a:spcBef>
              <a:buClr>
                <a:srgbClr val="A53010"/>
              </a:buClr>
              <a:buFont typeface="Arial" panose="020B0604020202020204" pitchFamily="34" charset="0"/>
              <a:buChar char="•"/>
              <a:defRPr/>
            </a:pP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Diamo assistenza nella stesura del CV e lettera di motivazione</a:t>
            </a:r>
          </a:p>
          <a:p>
            <a:pPr marL="358775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it-IT" sz="2800" dirty="0">
              <a:solidFill>
                <a:prstClr val="black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358775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1" i="0" u="none" strike="noStrike" kern="1200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9779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BE0A5C91-FCD1-4D10-9767-D901AC9620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sz="2800" dirty="0"/>
              <a:t>SITO WEB SLEG: Sezione «STUDIARE»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64A2800-0C82-4B22-8366-FB5ED069A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262" y="1124744"/>
            <a:ext cx="6120914" cy="5096698"/>
          </a:xfrm>
          <a:prstGeom prst="rect">
            <a:avLst/>
          </a:prstGeom>
        </p:spPr>
      </p:pic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3A3E41-3431-43B7-9DD8-AD08866B0E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2731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467544" y="548631"/>
            <a:ext cx="8424862" cy="648071"/>
          </a:xfrm>
        </p:spPr>
        <p:txBody>
          <a:bodyPr/>
          <a:lstStyle/>
          <a:p>
            <a:r>
              <a:rPr lang="it-IT" sz="2800" dirty="0"/>
              <a:t>SITO WEB SLEG: Sezione «CONTATTI»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,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41D3957-ECFE-4812-85DF-35B5DD85D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968" y="1079438"/>
            <a:ext cx="6757502" cy="52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F701944-20F0-4BA0-BA77-406DAAF569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92075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it-IT" sz="2800" cap="all" dirty="0"/>
              <a:t>Che cos’è il tirocinio curriculare</a:t>
            </a:r>
            <a:r>
              <a:rPr lang="it-IT" sz="2800" dirty="0"/>
              <a:t>?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9B23AB-74D4-48A8-9EB4-839ABDBB19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Calibri" panose="020F0502020204030204" pitchFamily="34" charset="0"/>
              </a:rPr>
              <a:t>Il Tirocinio curriculare è l’attività formativa che ti permette di fare una prima esperienza lavorativa, mettere in pratica le conoscenze acquisite e ottenere i CFU previsti dal piano di studio</a:t>
            </a:r>
            <a:r>
              <a:rPr kumimoji="0" lang="it-IT" sz="28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Calibri" panose="020F0502020204030204" pitchFamily="34" charset="0"/>
              </a:rPr>
              <a:t>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it-IT" sz="2800" cap="small" dirty="0">
              <a:solidFill>
                <a:prstClr val="black"/>
              </a:solidFill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800" cap="small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			</a:t>
            </a:r>
            <a:r>
              <a:rPr kumimoji="0" lang="it-IT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Calibri" panose="020F0502020204030204" pitchFamily="34" charset="0"/>
              </a:rPr>
              <a:t>COERENZA CON IL PERCORSO DI STUDI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3200" cap="small" noProof="0" dirty="0">
                <a:solidFill>
                  <a:prstClr val="black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		</a:t>
            </a:r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60EEF19E-8753-46FB-BFFB-1A90FEF8955E}"/>
              </a:ext>
            </a:extLst>
          </p:cNvPr>
          <p:cNvSpPr/>
          <p:nvPr/>
        </p:nvSpPr>
        <p:spPr>
          <a:xfrm>
            <a:off x="647704" y="3811888"/>
            <a:ext cx="936104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3425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CA858A-01A3-4C99-8A23-A58D48C498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>
                <a:tab pos="357188" algn="l"/>
              </a:tabLst>
              <a:defRPr/>
            </a:pPr>
            <a:r>
              <a:rPr kumimoji="0" lang="it-IT" sz="2800" b="1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cs typeface="Calibri" panose="020F0502020204030204" pitchFamily="34" charset="0"/>
              </a:rPr>
              <a:t>TIROCINIo</a:t>
            </a:r>
            <a:r>
              <a:rPr kumimoji="0" lang="it-IT" sz="28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cs typeface="Calibri" panose="020F0502020204030204" pitchFamily="34" charset="0"/>
              </a:rPr>
              <a:t> Curriculare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FBD5A4-1CF9-4679-898E-81D92EBEB6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1" i="0" u="none" strike="noStrike" kern="1200" cap="all" spc="0" normalizeH="0" baseline="0" noProof="0" dirty="0">
                <a:ln>
                  <a:noFill/>
                </a:ln>
                <a:solidFill>
                  <a:srgbClr val="E3EACF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</a:rPr>
              <a:t>Piano di studi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L’attività deve essere inserita in piano di studi prima dell’attivazione del tirocinio.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Potrai inserirlo in occasione delle aperture delle finestre previste per la modifica del piano di studi</a:t>
            </a:r>
            <a:r>
              <a:rPr kumimoji="0" lang="it-IT" sz="28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Calendario </a:t>
            </a:r>
            <a:r>
              <a:rPr kumimoji="0" lang="it-IT" sz="2400" b="1" i="0" u="sng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a.a</a:t>
            </a:r>
            <a:r>
              <a:rPr kumimoji="0" lang="it-IT" sz="2400" b="1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. 2024/2025</a:t>
            </a:r>
          </a:p>
          <a:p>
            <a:pPr marL="360000" marR="0" lvl="0" indent="-3600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dal 30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settem</a:t>
            </a:r>
            <a:r>
              <a:rPr lang="it-IT" sz="2400" dirty="0" err="1">
                <a:solidFill>
                  <a:prstClr val="black"/>
                </a:solidFill>
                <a:latin typeface="Arial Narrow" panose="020B0606020202030204" pitchFamily="34" charset="0"/>
              </a:rPr>
              <a:t>bre</a:t>
            </a:r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al 22 novembre 2024</a:t>
            </a:r>
          </a:p>
          <a:p>
            <a:pPr marL="360000" marR="0" lvl="0" indent="-3600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dal 3 febbraio al 21 marzo 2025</a:t>
            </a:r>
          </a:p>
          <a:p>
            <a:pPr marL="360000" lvl="0" indent="-360000" algn="just" defTabSz="457200">
              <a:spcBef>
                <a:spcPts val="1000"/>
              </a:spcBef>
              <a:buClr>
                <a:srgbClr val="A53010"/>
              </a:buClr>
              <a:buFont typeface="Arial" panose="020B0604020202020204" pitchFamily="34" charset="0"/>
              <a:buChar char="•"/>
              <a:defRPr/>
            </a:pPr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d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al 7 al </a:t>
            </a:r>
            <a:r>
              <a:rPr lang="it-IT" sz="2400" dirty="0">
                <a:solidFill>
                  <a:prstClr val="black"/>
                </a:solidFill>
                <a:latin typeface="Arial Narrow" panose="020B0606020202030204" pitchFamily="34" charset="0"/>
              </a:rPr>
              <a:t>24 gennaio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2025: finestra riservata esclusivamente agli studenti del 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primo anno in corso 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delle 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lauree magistrali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 Narrow" panose="020B0606020202030204" pitchFamily="34" charset="0"/>
              </a:rPr>
              <a:t>;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985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61950" defTabSz="457200">
              <a:lnSpc>
                <a:spcPct val="100000"/>
              </a:lnSpc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  <a:tabLst>
                <a:tab pos="357188" algn="l"/>
              </a:tabLst>
              <a:defRPr/>
            </a:pPr>
            <a:r>
              <a:rPr kumimoji="0" lang="it-IT" sz="2800" b="1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cs typeface="Calibri" panose="020F0502020204030204" pitchFamily="34" charset="0"/>
              </a:rPr>
              <a:t>TIROCINIo</a:t>
            </a:r>
            <a:r>
              <a:rPr kumimoji="0" lang="it-IT" sz="2800" b="1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cs typeface="Calibri" panose="020F0502020204030204" pitchFamily="34" charset="0"/>
              </a:rPr>
              <a:t> Curriculare</a:t>
            </a:r>
            <a:endParaRPr kumimoji="0" lang="it-IT" sz="1600" b="1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cs typeface="Calibri" panose="020F0502020204030204" pitchFamily="34" charset="0"/>
            </a:endParaRPr>
          </a:p>
          <a:p>
            <a:pPr marL="36195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>
                <a:tab pos="357188" algn="l"/>
              </a:tabLst>
              <a:defRPr/>
            </a:pPr>
            <a:endParaRPr kumimoji="0" lang="it-IT" sz="2800" b="1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1" i="0" u="none" strike="noStrike" kern="1200" cap="small" spc="0" normalizeH="0" noProof="0" dirty="0">
                <a:ln>
                  <a:noFill/>
                </a:ln>
                <a:solidFill>
                  <a:srgbClr val="E3EACF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Il corso di studi SLEG prevede la possibilità di attivare</a:t>
            </a:r>
            <a:r>
              <a:rPr kumimoji="0" lang="it-IT" sz="2800" b="1" i="0" u="none" strike="noStrike" kern="1200" cap="all" spc="0" normalizeH="0" baseline="0" noProof="0" dirty="0">
                <a:ln>
                  <a:noFill/>
                </a:ln>
                <a:solidFill>
                  <a:srgbClr val="E3EACF">
                    <a:lumMod val="1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:</a:t>
            </a:r>
          </a:p>
          <a:p>
            <a:pPr marL="815975" marR="0" lvl="0" indent="-4572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TIROCINIO LM -  8  CFU (200/240 ore)  </a:t>
            </a:r>
          </a:p>
          <a:p>
            <a:pPr marL="815975" lvl="0" indent="-457200" defTabSz="457200">
              <a:spcBef>
                <a:spcPts val="1000"/>
              </a:spcBef>
              <a:buClr>
                <a:srgbClr val="A53010"/>
              </a:buClr>
              <a:buFont typeface="Arial" panose="020B0604020202020204" pitchFamily="34" charset="0"/>
              <a:buChar char="•"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TIROCINIO ALL’ESTERO LM - 8  CFU (200/240 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ore</a:t>
            </a: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 </a:t>
            </a:r>
          </a:p>
          <a:p>
            <a:pPr marL="815975" lvl="0" indent="-457200" defTabSz="457200">
              <a:spcBef>
                <a:spcPts val="1000"/>
              </a:spcBef>
              <a:buClr>
                <a:srgbClr val="A53010"/>
              </a:buClr>
              <a:buFont typeface="Arial" panose="020B0604020202020204" pitchFamily="34" charset="0"/>
              <a:buChar char="•"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TIROCINIO PER TESI - 8  CFU (200/240 </a:t>
            </a:r>
            <a: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  <a:t>ore</a:t>
            </a: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 </a:t>
            </a:r>
          </a:p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selezionabile tra le attività professionalizzanti (tipo «C»)</a:t>
            </a:r>
            <a:endParaRPr lang="it-IT" sz="28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Prevedere attività alternativa (nel caso non fosse possibile svolgere il tirocinio).</a:t>
            </a:r>
            <a:br>
              <a:rPr lang="it-IT" sz="2800" dirty="0">
                <a:solidFill>
                  <a:prstClr val="black"/>
                </a:solidFill>
                <a:latin typeface="Arial Narrow" panose="020B0606020202030204" pitchFamily="34" charset="0"/>
              </a:rPr>
            </a:br>
            <a:endParaRPr lang="it-IT" sz="28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it-IT" sz="2800" b="0" i="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</a:br>
            <a:endParaRPr kumimoji="0" lang="it-IT" sz="2800" b="0" i="0" u="none" strike="noStrike" kern="1200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6753164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1237</Words>
  <Application>Microsoft Office PowerPoint</Application>
  <PresentationFormat>Presentazione su schermo (4:3)</PresentationFormat>
  <Paragraphs>111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21</vt:i4>
      </vt:variant>
    </vt:vector>
  </HeadingPairs>
  <TitlesOfParts>
    <vt:vector size="30" baseType="lpstr">
      <vt:lpstr>Arial</vt:lpstr>
      <vt:lpstr>Arial Narrow</vt:lpstr>
      <vt:lpstr>Calibri</vt:lpstr>
      <vt:lpstr>Century Gothic</vt:lpstr>
      <vt:lpstr>Wingdings</vt:lpstr>
      <vt:lpstr>Wingdings 3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Ivana Borghi</cp:lastModifiedBy>
  <cp:revision>153</cp:revision>
  <cp:lastPrinted>2022-09-23T06:30:05Z</cp:lastPrinted>
  <dcterms:created xsi:type="dcterms:W3CDTF">2017-11-13T10:11:35Z</dcterms:created>
  <dcterms:modified xsi:type="dcterms:W3CDTF">2024-10-10T13:24:50Z</dcterms:modified>
</cp:coreProperties>
</file>