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sldIdLst>
    <p:sldId id="263" r:id="rId4"/>
    <p:sldId id="264" r:id="rId5"/>
    <p:sldId id="269" r:id="rId6"/>
    <p:sldId id="265" r:id="rId7"/>
    <p:sldId id="266" r:id="rId8"/>
    <p:sldId id="268" r:id="rId9"/>
    <p:sldId id="270" r:id="rId10"/>
    <p:sldId id="271" r:id="rId11"/>
    <p:sldId id="272" r:id="rId12"/>
    <p:sldId id="273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 autoAdjust="0"/>
    <p:restoredTop sz="94588" autoAdjust="0"/>
  </p:normalViewPr>
  <p:slideViewPr>
    <p:cSldViewPr showGuides="1">
      <p:cViewPr varScale="1">
        <p:scale>
          <a:sx n="78" d="100"/>
          <a:sy n="78" d="100"/>
        </p:scale>
        <p:origin x="185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20782158-7AF3-42B8-A95E-9AE7AC80BF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552" y="2276872"/>
            <a:ext cx="2162090" cy="15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F0A139-8303-4E02-94E1-3E5DCC6D7BF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4368" y="5864550"/>
            <a:ext cx="1080120" cy="79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A095BB-9E14-41BA-8B39-32305A4609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71842" y="620688"/>
            <a:ext cx="1800316" cy="133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aolo.gionchetti@unibo.i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Scuola di Specializzazione in Allergologia ed Immunologia Clinica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Direttore: Prof. Paolo Gionchetti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Dipartimento DIMEC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718F20-02A5-F801-CDAC-67F2690659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745E9-3AED-A4E8-51DF-16AD4028C4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EA2BF921-14E4-FC2A-D6CE-56BDA5E2D2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420933"/>
              </p:ext>
            </p:extLst>
          </p:nvPr>
        </p:nvGraphicFramePr>
        <p:xfrm>
          <a:off x="457200" y="1700808"/>
          <a:ext cx="8229600" cy="3210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ANNO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U.O.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DURATA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543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IV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Allergologia, LUM, Ospedale Maggiore (AUSL Bologna) – Dott.ssa G.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Deleonardi</a:t>
                      </a:r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4 mesi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IV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Ambulatorio-Reparto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SSD Malattie infiammatorie croniche intestinali IRCCS AOUB– Prof. P.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Gionchetti</a:t>
                      </a:r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2 mesi</a:t>
                      </a:r>
                    </a:p>
                  </a:txBody>
                  <a:tcPr marT="45681" marB="4568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IV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 scelta per tesi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3 mesi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IV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Allergologia e Immunologia pediatriche, Pediatria – Prof. Lanari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3 mesi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96356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38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Prof. Paolo Gionchetti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Dipartimento</a:t>
            </a:r>
          </a:p>
          <a:p>
            <a:r>
              <a:rPr lang="it-IT" dirty="0"/>
              <a:t>DIMEC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paolo.gionchetti@unibo.it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5256485"/>
          </a:xfrm>
        </p:spPr>
        <p:txBody>
          <a:bodyPr/>
          <a:lstStyle/>
          <a:p>
            <a:r>
              <a:rPr lang="it-IT" b="1" u="sng" dirty="0"/>
              <a:t>I anno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A		Malattie </a:t>
            </a:r>
            <a:r>
              <a:rPr lang="it-IT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Immunomediate</a:t>
            </a:r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-intestinale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B		Malattie Infettive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C		Microbiologia e Microbiologia Clinica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Anatomia Patologica 			Nefrologia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Genetica Medica 				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Patologia Clinica</a:t>
            </a:r>
            <a:endParaRPr lang="it-IT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Malattie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Immunomediate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-fegato e vie biliari	Patologia Generale</a:t>
            </a:r>
            <a:endParaRPr lang="it-IT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 anno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Allergia ad imenotteri			Lingua Inglese 1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Allergia a farmaci				Malassorbimento e autoimmunità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Allergie ed Intolleranze alimentari		Medicina Interna 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D		Medicina Interna B</a:t>
            </a:r>
          </a:p>
          <a:p>
            <a:r>
              <a:rPr lang="it-IT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Autoimmunità e Pancreas			Psicologia Clinica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Dalla Clinica al Laboratorio in Allergologia </a:t>
            </a:r>
            <a:endParaRPr lang="it-IT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5445125"/>
          </a:xfrm>
        </p:spPr>
        <p:txBody>
          <a:bodyPr/>
          <a:lstStyle/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III anno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E		Malattie dell’Apparato Respiratorio</a:t>
            </a:r>
            <a:endParaRPr lang="it-IT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F		Medicina Interna D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G		Medicina Interna E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Allergologia ed Immunologia clinica H		Medicina Interna F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La Malattia Celiaca				Reumatologia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Lingua Inglese 2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IV anno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Immunodeficienze				Malattie del sangue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Immunoterapia				Medicina Interna G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Malattie autoimmuni d’Organo		Medicina Interna H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Malattie Autoimmuni Sistemiche		Pediatria Generale e Specialistica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Malattie Cutanee e Veneree</a:t>
            </a: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42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l"/>
            <a:r>
              <a:rPr lang="it-IT" dirty="0"/>
              <a:t>Strutture di sede: </a:t>
            </a:r>
            <a:r>
              <a:rPr lang="it-IT" sz="1800" b="0" i="0" strike="noStrike" baseline="0" dirty="0"/>
              <a:t>IRCCS POLICLINICO SANT'ORSOLA, BOLOGNA: </a:t>
            </a:r>
          </a:p>
          <a:p>
            <a:pPr algn="l"/>
            <a:r>
              <a:rPr lang="it-IT" dirty="0"/>
              <a:t>			</a:t>
            </a:r>
            <a:r>
              <a:rPr lang="it-IT" sz="1800" b="0" i="0" u="none" strike="noStrike" baseline="0" dirty="0"/>
              <a:t>- Medicina </a:t>
            </a:r>
            <a:r>
              <a:rPr lang="it-IT" dirty="0"/>
              <a:t>Interna</a:t>
            </a:r>
            <a:endParaRPr lang="it-IT" sz="1800" b="0" i="0" u="none" strike="noStrike" baseline="0" dirty="0"/>
          </a:p>
          <a:p>
            <a:endParaRPr lang="it-IT" dirty="0"/>
          </a:p>
          <a:p>
            <a:pPr algn="l"/>
            <a:r>
              <a:rPr lang="it-IT" dirty="0"/>
              <a:t>Strutture collegate: </a:t>
            </a:r>
            <a:r>
              <a:rPr lang="it-IT" sz="1800" b="0" i="0" strike="noStrike" baseline="0" dirty="0"/>
              <a:t>IRCCS POLICLINICO SANT'ORSOLA, BOLOGNA: </a:t>
            </a:r>
          </a:p>
          <a:p>
            <a:pPr algn="l"/>
            <a:r>
              <a:rPr lang="it-IT" dirty="0"/>
              <a:t>			</a:t>
            </a:r>
            <a:r>
              <a:rPr lang="it-IT" sz="1800" b="0" i="0" u="none" strike="noStrike" baseline="0" dirty="0"/>
              <a:t>- Medicina Interna</a:t>
            </a:r>
          </a:p>
          <a:p>
            <a:r>
              <a:rPr lang="it-IT" dirty="0"/>
              <a:t>		</a:t>
            </a:r>
            <a:r>
              <a:rPr lang="it-IT" sz="1800" b="0" i="0" u="none" strike="noStrike" baseline="0" dirty="0"/>
              <a:t> AZIENDA USL BOLOGNA: </a:t>
            </a:r>
          </a:p>
          <a:p>
            <a:r>
              <a:rPr lang="it-IT" dirty="0"/>
              <a:t>			- Medicina Interna ad indirizzo Reumatologico</a:t>
            </a:r>
          </a:p>
          <a:p>
            <a:r>
              <a:rPr lang="it-IT" dirty="0"/>
              <a:t>                                                    - Laboratorio Unico Metropolitano, Ospedale Maggiore</a:t>
            </a:r>
          </a:p>
          <a:p>
            <a:endParaRPr lang="it-IT" dirty="0"/>
          </a:p>
          <a:p>
            <a:r>
              <a:rPr lang="it-IT" dirty="0"/>
              <a:t>Strutture complementari:  AZIENDA USL BOLOGNA</a:t>
            </a:r>
          </a:p>
          <a:p>
            <a:pPr algn="l"/>
            <a:r>
              <a:rPr lang="it-IT" dirty="0"/>
              <a:t>		            IRCCS POLICLINICO SANT’ORSOLA, BOLOGNA</a:t>
            </a:r>
          </a:p>
          <a:p>
            <a:pPr algn="l"/>
            <a:r>
              <a:rPr lang="it-IT" dirty="0"/>
              <a:t>		            ISTITUTO ORTOPEDICO RIZZOLI</a:t>
            </a:r>
          </a:p>
          <a:p>
            <a:pPr algn="l"/>
            <a:r>
              <a:rPr lang="it-IT" dirty="0"/>
              <a:t>		            ISTITUTO DELLE SCIENZE NEUROLOGICHE DI BOLOGNA</a:t>
            </a:r>
          </a:p>
          <a:p>
            <a:pPr algn="l"/>
            <a:r>
              <a:rPr lang="it-IT" dirty="0"/>
              <a:t>                                               AZIENDA USL ROMAGNA, OSPEDALE INFERMI, RIMINI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772816"/>
            <a:ext cx="8424862" cy="3312367"/>
          </a:xfrm>
        </p:spPr>
        <p:txBody>
          <a:bodyPr/>
          <a:lstStyle/>
          <a:p>
            <a:r>
              <a:rPr lang="it-IT" b="0" i="0" u="none" strike="noStrike" baseline="0" dirty="0">
                <a:solidFill>
                  <a:srgbClr val="000000"/>
                </a:solidFill>
              </a:rPr>
              <a:t>Lo specialista in </a:t>
            </a:r>
            <a:r>
              <a:rPr lang="it-IT" b="1" i="0" u="none" strike="noStrike" baseline="0" dirty="0">
                <a:solidFill>
                  <a:srgbClr val="000000"/>
                </a:solidFill>
              </a:rPr>
              <a:t>Allergologia e Immunologia Clinica </a:t>
            </a:r>
            <a:r>
              <a:rPr lang="it-IT" b="0" i="0" u="none" strike="noStrike" baseline="0" dirty="0">
                <a:solidFill>
                  <a:srgbClr val="000000"/>
                </a:solidFill>
              </a:rPr>
              <a:t>deve avere maturato conoscenze teoriche, scientifiche e professionali nel campo della fisiopatologia, clinica e terapia delle malattie a patogenesi immunologica e/o allergologica; sono specifici ambiti di competenza l’ontogenesi e la fisiopatologia dei sistema immunologico, la semeiotica funzionale e strumentale degli apparati respiratorio, gastro-intestinale e cutaneo, la relativa metodologia diagnostica clinica, funzionale e di laboratorio, la prevenzione e la terapia farmacologica e immunologica in Allergologia e Immunologia Clinica. Deve inoltre acquisire, oltre ad una preparazione nell’ambito della Medicina Interna, anche conoscenze teoriche, scientifiche e professionali nel campo delle malattie a patogenesi </a:t>
            </a:r>
            <a:r>
              <a:rPr lang="it-IT" b="0" i="0" u="none" strike="noStrike" baseline="0" dirty="0" err="1">
                <a:solidFill>
                  <a:srgbClr val="000000"/>
                </a:solidFill>
              </a:rPr>
              <a:t>immuno</a:t>
            </a:r>
            <a:r>
              <a:rPr lang="it-IT" b="0" i="0" u="none" strike="noStrike" baseline="0" dirty="0">
                <a:solidFill>
                  <a:srgbClr val="000000"/>
                </a:solidFill>
              </a:rPr>
              <a:t>-allergica di vari organi ed apparati.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2628BC-6F1D-4F16-90AC-9385A01D74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Sbocchi occupazionali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D2ED6-765D-4E1A-B2CB-C673060D59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i="1" dirty="0"/>
              <a:t>Scuole equipollenti</a:t>
            </a:r>
            <a:r>
              <a:rPr lang="it-IT" dirty="0"/>
              <a:t>: Medicina Interna, Reumatologia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Specialista ospedaliero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Specialista ambulatoriale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di ricerca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Attività libero-professionale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BC8167-AFF8-E32B-0425-6AE7B7F2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2370" y="3444711"/>
            <a:ext cx="4199260" cy="236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738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871C53B-A856-5B75-AE47-4E583D4415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Tirocinio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B5240C-6677-421F-6D0F-53FA6070DB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B287B1FD-6F4B-D3B1-FC5B-8597E78F42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313665"/>
              </p:ext>
            </p:extLst>
          </p:nvPr>
        </p:nvGraphicFramePr>
        <p:xfrm>
          <a:off x="457200" y="1874838"/>
          <a:ext cx="8229600" cy="3108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4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ANNO</a:t>
                      </a: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U.O.</a:t>
                      </a: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DURATA</a:t>
                      </a:r>
                    </a:p>
                  </a:txBody>
                  <a:tcPr marT="45681" marB="4568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225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Reparto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Medicina interna e malattie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immunoreumatologiche</a:t>
                      </a:r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 – Dott.ssa M. Migliori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3 mesi</a:t>
                      </a:r>
                    </a:p>
                  </a:txBody>
                  <a:tcPr marT="45681" marB="4568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513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Reparto e Ambulatorio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SSD Malattie infiammatorie croniche intestinali IRCCS AOUB– Prof. P.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Gionchetti</a:t>
                      </a:r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3 mesi</a:t>
                      </a:r>
                    </a:p>
                  </a:txBody>
                  <a:tcPr marT="45681" marB="4568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93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Medicina interna ad indirizzo reumatologico – Dott. M. Reta</a:t>
                      </a:r>
                    </a:p>
                  </a:txBody>
                  <a:tcPr marT="45681" marB="4568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6 mesi</a:t>
                      </a:r>
                    </a:p>
                  </a:txBody>
                  <a:tcPr marT="45681" marB="4568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78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0C2CB71-5B57-0066-18F3-B6BF71346D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871C6-BF79-C97D-9F46-652B9E05EC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4982D991-B044-85ED-E3A9-DC42A13561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353583"/>
              </p:ext>
            </p:extLst>
          </p:nvPr>
        </p:nvGraphicFramePr>
        <p:xfrm>
          <a:off x="457200" y="1773238"/>
          <a:ext cx="8229600" cy="4119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714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ANNO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U.O.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DURATA</a:t>
                      </a:r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60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Allergologia, LUM, Ospedale Maggiore (AUSL Bologna) – Dott.ssa G.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Deleonardi</a:t>
                      </a:r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3 mesi</a:t>
                      </a:r>
                    </a:p>
                  </a:txBody>
                  <a:tcPr marT="45704" marB="4570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60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Allergologia, Ospedale Infermi, Rimini (AUSL Romagna) – Dott. G. Cortellini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3 mesi</a:t>
                      </a:r>
                    </a:p>
                  </a:txBody>
                  <a:tcPr marT="45704" marB="4570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43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Medicina interna e fisiopatologia digestiva – Prof. G. Barbara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2 mesi</a:t>
                      </a:r>
                    </a:p>
                  </a:txBody>
                  <a:tcPr marT="45704" marB="4570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43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Reparto + Ambulatorio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Malattie Infiammatorie Croniche Intestinali – Prof. P.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Gionchetti</a:t>
                      </a:r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2 mesi</a:t>
                      </a:r>
                    </a:p>
                  </a:txBody>
                  <a:tcPr marT="45704" marB="4570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43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Reparto + Ambulatorio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Nefrologia, dialisi e trapianto – Prof. G. La Manna</a:t>
                      </a:r>
                    </a:p>
                  </a:txBody>
                  <a:tcPr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2 mesi</a:t>
                      </a:r>
                    </a:p>
                  </a:txBody>
                  <a:tcPr marT="45704" marB="4570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343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970167-62FC-3C61-553D-81E49E8C4B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FE08B-599A-1FBA-60D4-B0594356C0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30010815-591A-6C5A-56F5-F279C655C6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043668"/>
              </p:ext>
            </p:extLst>
          </p:nvPr>
        </p:nvGraphicFramePr>
        <p:xfrm>
          <a:off x="457200" y="500063"/>
          <a:ext cx="8229600" cy="585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ANNO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U.O.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DURATA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9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III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 + Laboratorio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Allergologia, LUM, Ospedale Maggiore (AUSL Bologna) – Dott.ssa G.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Deleonardi</a:t>
                      </a:r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4 mesi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4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III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Allergologia, medicina interna, malattie epatobiliari e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immunoallergologiche</a:t>
                      </a:r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 – Prof. F. </a:t>
                      </a:r>
                      <a:r>
                        <a:rPr lang="it-IT" sz="1800" dirty="0" err="1">
                          <a:solidFill>
                            <a:srgbClr val="A50021"/>
                          </a:solidFill>
                        </a:rPr>
                        <a:t>Piscaglia</a:t>
                      </a:r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2 mesi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9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III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solidFill>
                          <a:srgbClr val="A50021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 scelta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1 mese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4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III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Pneumologia Ospedale Bellaria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2 mesi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884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III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Ambulatorio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Dermatologia Ospedale Sant’Orsola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2 mese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14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III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Laboratorio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Anatomia e istologia patologica – Prof.ssa A. D’Errico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rgbClr val="A50021"/>
                          </a:solidFill>
                        </a:rPr>
                        <a:t>1 mese</a:t>
                      </a:r>
                    </a:p>
                  </a:txBody>
                  <a:tcPr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533771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783</Words>
  <Application>Microsoft Office PowerPoint</Application>
  <PresentationFormat>Presentazione su schermo (4:3)</PresentationFormat>
  <Paragraphs>148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Francesca Manicardi</cp:lastModifiedBy>
  <cp:revision>91</cp:revision>
  <dcterms:created xsi:type="dcterms:W3CDTF">2017-11-13T10:11:35Z</dcterms:created>
  <dcterms:modified xsi:type="dcterms:W3CDTF">2025-05-07T06:53:01Z</dcterms:modified>
</cp:coreProperties>
</file>