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74" r:id="rId4"/>
    <p:sldMasterId id="2147483676" r:id="rId5"/>
  </p:sldMasterIdLst>
  <p:notesMasterIdLst>
    <p:notesMasterId r:id="rId30"/>
  </p:notesMasterIdLst>
  <p:handoutMasterIdLst>
    <p:handoutMasterId r:id="rId31"/>
  </p:handoutMasterIdLst>
  <p:sldIdLst>
    <p:sldId id="263" r:id="rId6"/>
    <p:sldId id="286" r:id="rId7"/>
    <p:sldId id="277" r:id="rId8"/>
    <p:sldId id="276" r:id="rId9"/>
    <p:sldId id="278" r:id="rId10"/>
    <p:sldId id="268" r:id="rId11"/>
    <p:sldId id="291" r:id="rId12"/>
    <p:sldId id="279" r:id="rId13"/>
    <p:sldId id="287" r:id="rId14"/>
    <p:sldId id="281" r:id="rId15"/>
    <p:sldId id="270" r:id="rId16"/>
    <p:sldId id="292" r:id="rId17"/>
    <p:sldId id="273" r:id="rId18"/>
    <p:sldId id="272" r:id="rId19"/>
    <p:sldId id="289" r:id="rId20"/>
    <p:sldId id="295" r:id="rId21"/>
    <p:sldId id="271" r:id="rId22"/>
    <p:sldId id="294" r:id="rId23"/>
    <p:sldId id="296" r:id="rId24"/>
    <p:sldId id="285" r:id="rId25"/>
    <p:sldId id="275" r:id="rId26"/>
    <p:sldId id="290" r:id="rId27"/>
    <p:sldId id="269" r:id="rId28"/>
    <p:sldId id="293" r:id="rId2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9B8E9CF-1BCE-D64C-9643-72E3FAC1F54B}">
          <p14:sldIdLst>
            <p14:sldId id="263"/>
          </p14:sldIdLst>
        </p14:section>
        <p14:section name="Sezione di riepilogo" id="{0CDC84D7-FDAF-9E46-A61B-ECC408B2CB5D}">
          <p14:sldIdLst>
            <p14:sldId id="286"/>
          </p14:sldIdLst>
        </p14:section>
        <p14:section name="Sezione 1" id="{88FFDA66-2E31-0648-8143-7BA0CC5BA526}">
          <p14:sldIdLst>
            <p14:sldId id="277"/>
            <p14:sldId id="276"/>
          </p14:sldIdLst>
        </p14:section>
        <p14:section name="Sezione 2" id="{AC08A736-89F9-E24A-9140-6C53976D7B71}">
          <p14:sldIdLst>
            <p14:sldId id="278"/>
            <p14:sldId id="268"/>
            <p14:sldId id="291"/>
          </p14:sldIdLst>
        </p14:section>
        <p14:section name="Sezione 3" id="{7CE1F5BD-B7AD-C348-9F67-B44A88C054BA}">
          <p14:sldIdLst>
            <p14:sldId id="279"/>
            <p14:sldId id="287"/>
          </p14:sldIdLst>
        </p14:section>
        <p14:section name="Sezione 6" id="{95DC90DB-6DAE-9447-8F11-B333DCB1B957}">
          <p14:sldIdLst>
            <p14:sldId id="281"/>
            <p14:sldId id="270"/>
            <p14:sldId id="292"/>
          </p14:sldIdLst>
        </p14:section>
        <p14:section name="Sezione 5" id="{B07FAD43-C50C-FB42-8BE4-6D7C31D68D45}">
          <p14:sldIdLst>
            <p14:sldId id="273"/>
            <p14:sldId id="272"/>
          </p14:sldIdLst>
        </p14:section>
        <p14:section name="Sezione 7" id="{BC5C6DA4-E23E-2640-A0CE-3A6A9678E0FC}">
          <p14:sldIdLst>
            <p14:sldId id="289"/>
            <p14:sldId id="295"/>
            <p14:sldId id="271"/>
            <p14:sldId id="294"/>
            <p14:sldId id="296"/>
          </p14:sldIdLst>
        </p14:section>
        <p14:section name="Sezione 8" id="{18963637-139B-2844-AF31-54B2679CA5CE}">
          <p14:sldIdLst>
            <p14:sldId id="285"/>
            <p14:sldId id="275"/>
          </p14:sldIdLst>
        </p14:section>
        <p14:section name="Sezione 9" id="{DF7CED47-898E-1A45-A0F5-DB8C6208F230}">
          <p14:sldIdLst>
            <p14:sldId id="290"/>
            <p14:sldId id="269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B"/>
    <a:srgbClr val="BD2B0B"/>
    <a:srgbClr val="AB2910"/>
    <a:srgbClr val="9E26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3" autoAdjust="0"/>
    <p:restoredTop sz="94661" autoAdjust="0"/>
  </p:normalViewPr>
  <p:slideViewPr>
    <p:cSldViewPr showGuides="1">
      <p:cViewPr varScale="1">
        <p:scale>
          <a:sx n="78" d="100"/>
          <a:sy n="78" d="100"/>
        </p:scale>
        <p:origin x="7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8A08-A15A-4C04-BB8A-1EE48D0160CF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7062-2C0D-46B7-9F71-552E63D1E6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9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373FF-BD5E-544C-B23D-3ED54E01A0B9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6B6EE-72B2-C940-9606-70265D6DC5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6B6EE-72B2-C940-9606-70265D6DC5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46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67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7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6"/>
            <a:ext cx="7008283" cy="425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24" y="5877944"/>
            <a:ext cx="7105649" cy="791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97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31"/>
            <a:ext cx="9217024" cy="43237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4" y="3573022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7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23296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5" y="1700808"/>
            <a:ext cx="2538989" cy="2538989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2B9F2E-4958-6711-F117-132A4E3E52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48528" y="5877272"/>
            <a:ext cx="1080120" cy="7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05" y="116632"/>
            <a:ext cx="2538989" cy="2538989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0782158-7AF3-42B8-A95E-9AE7AC80B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404" y="2276872"/>
            <a:ext cx="2882787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8" y="6453338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A095BB-9E14-41BA-8B39-32305A460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5791" y="620691"/>
            <a:ext cx="2400421" cy="17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17" Type="http://schemas.openxmlformats.org/officeDocument/2006/relationships/slide" Target="slide22.xml"/><Relationship Id="rId2" Type="http://schemas.openxmlformats.org/officeDocument/2006/relationships/image" Target="../media/image3.png"/><Relationship Id="rId16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ommaso.tonetti@unibo.it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Anestesia Rianimazione, Terapia Intensiva e del Dolore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Tommaso Tonetti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78A27148-C80A-2842-8CA5-182807550C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5731072" y="809"/>
            <a:chExt cx="2289960" cy="1373976"/>
          </a:xfrm>
          <a:solidFill>
            <a:schemeClr val="tx2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406C726-7AC6-F961-1902-852C546BC3F9}"/>
                </a:ext>
              </a:extLst>
            </p:cNvPr>
            <p:cNvSpPr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3445FB7-0C28-A541-30A2-7658A839CF6B}"/>
                </a:ext>
              </a:extLst>
            </p:cNvPr>
            <p:cNvSpPr txBox="1"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00" b="1" kern="1200" dirty="0"/>
                <a:t>Didattica frontale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60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394592" y="522427"/>
            <a:ext cx="2289960" cy="1373976"/>
            <a:chOff x="5731072" y="809"/>
            <a:chExt cx="2289960" cy="1373976"/>
          </a:xfr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" name="Rettangolo 11"/>
            <p:cNvSpPr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Didattica frontale</a:t>
              </a:r>
            </a:p>
          </p:txBody>
        </p:sp>
      </p:grp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DFD7279B-109A-2D26-918B-EF66DA327A6F}"/>
              </a:ext>
            </a:extLst>
          </p:cNvPr>
          <p:cNvSpPr txBox="1">
            <a:spLocks/>
          </p:cNvSpPr>
          <p:nvPr/>
        </p:nvSpPr>
        <p:spPr>
          <a:xfrm>
            <a:off x="2927648" y="522427"/>
            <a:ext cx="8726262" cy="4608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 anno: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basi dell’anestesiologia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(valutazione e gestione rischio, medicina </a:t>
            </a:r>
            <a:r>
              <a:rPr lang="it-IT" dirty="0" err="1">
                <a:solidFill>
                  <a:srgbClr val="333333"/>
                </a:solidFill>
                <a:latin typeface="+mn-lt"/>
              </a:rPr>
              <a:t>perioperatoria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, posizionamento paziente, accessi </a:t>
            </a:r>
            <a:r>
              <a:rPr lang="it-IT" dirty="0" err="1">
                <a:solidFill>
                  <a:srgbClr val="333333"/>
                </a:solidFill>
                <a:latin typeface="+mn-lt"/>
              </a:rPr>
              <a:t>vascolaria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, monitoraggio di base, gestione vie aeree, induzione e mantenimento anestesia generale, analgesia postoperatoria, farmacologia generale) e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basi della terapia antalgica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II anno: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basi della terapia intensiva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(visita e valutazione del paziente critico, fisiopatologia respiratoria e ventilazione meccanica, emogasanalisi, fisiopatologia e monitoraggio cardiovascolare, fisiopatologia neurologica)</a:t>
            </a:r>
          </a:p>
        </p:txBody>
      </p:sp>
    </p:spTree>
    <p:extLst>
      <p:ext uri="{BB962C8B-B14F-4D97-AF65-F5344CB8AC3E}">
        <p14:creationId xmlns:p14="http://schemas.microsoft.com/office/powerpoint/2010/main" val="131188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394592" y="522427"/>
            <a:ext cx="2289960" cy="1373976"/>
            <a:chOff x="5731072" y="809"/>
            <a:chExt cx="2289960" cy="1373976"/>
          </a:xfr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2" name="Rettangolo 11"/>
            <p:cNvSpPr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731072" y="809"/>
              <a:ext cx="2289960" cy="137397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Didattica frontale</a:t>
              </a:r>
            </a:p>
          </p:txBody>
        </p:sp>
      </p:grp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DFD7279B-109A-2D26-918B-EF66DA327A6F}"/>
              </a:ext>
            </a:extLst>
          </p:cNvPr>
          <p:cNvSpPr txBox="1">
            <a:spLocks/>
          </p:cNvSpPr>
          <p:nvPr/>
        </p:nvSpPr>
        <p:spPr>
          <a:xfrm>
            <a:off x="2927648" y="522427"/>
            <a:ext cx="8726262" cy="46084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III anno: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anestesiologia specialistica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(ginecologia-ostetricia, pediatrica, otorinolaringoiatria, maxillo-facciale, cardiochirurgia, toracica, urologia) e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terapia antalgica avanzata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IV anno: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terapia intensiva specialistica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(neurologica/neurochirurgica, cardiochirurgica, traumatologica, centro ustioni),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medicina iperbarica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V anno: </a:t>
            </a:r>
            <a:r>
              <a:rPr lang="it-IT" b="1" dirty="0">
                <a:solidFill>
                  <a:srgbClr val="333333"/>
                </a:solidFill>
                <a:latin typeface="+mn-lt"/>
              </a:rPr>
              <a:t>terapia intensiva avanzata</a:t>
            </a:r>
            <a:r>
              <a:rPr lang="it-IT" dirty="0">
                <a:solidFill>
                  <a:srgbClr val="333333"/>
                </a:solidFill>
                <a:latin typeface="+mn-lt"/>
              </a:rPr>
              <a:t> (arresto cardiaco, trattamenti extracorporei, end-of-life, morte encefalica, donazione d’organi)</a:t>
            </a:r>
          </a:p>
        </p:txBody>
      </p:sp>
    </p:spTree>
    <p:extLst>
      <p:ext uri="{BB962C8B-B14F-4D97-AF65-F5344CB8AC3E}">
        <p14:creationId xmlns:p14="http://schemas.microsoft.com/office/powerpoint/2010/main" val="53776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26262" cy="4608413"/>
          </a:xfrm>
        </p:spPr>
        <p:txBody>
          <a:bodyPr/>
          <a:lstStyle/>
          <a:p>
            <a:r>
              <a:rPr lang="it-IT" b="1" dirty="0"/>
              <a:t>Erasmus+</a:t>
            </a:r>
          </a:p>
          <a:p>
            <a:r>
              <a:rPr lang="it-IT" dirty="0"/>
              <a:t>Il programma Erasmus+ ti permette di trascorrere parte del tuo percorso universitario, da tre a dodici mesi, in un altro paese europeo. </a:t>
            </a:r>
          </a:p>
          <a:p>
            <a:endParaRPr lang="it-IT" dirty="0"/>
          </a:p>
          <a:p>
            <a:r>
              <a:rPr lang="it-IT" b="1" dirty="0" err="1"/>
              <a:t>Overseas</a:t>
            </a:r>
            <a:br>
              <a:rPr lang="it-IT" dirty="0"/>
            </a:br>
            <a:r>
              <a:rPr lang="it-IT" dirty="0" err="1"/>
              <a:t>Overseas</a:t>
            </a:r>
            <a:r>
              <a:rPr lang="it-IT" dirty="0"/>
              <a:t> ti offre la possibilità di trascorre un periodo di studio in università di quattro continenti. </a:t>
            </a:r>
          </a:p>
          <a:p>
            <a:endParaRPr lang="it-IT" dirty="0"/>
          </a:p>
          <a:p>
            <a:r>
              <a:rPr lang="it-IT" b="1" dirty="0"/>
              <a:t>Tirocini all’estero</a:t>
            </a:r>
          </a:p>
          <a:p>
            <a:r>
              <a:rPr lang="it-IT" dirty="0"/>
              <a:t>Tutte le opportunità per svolgere il tirocinio curriculare o post laurea all’estero</a:t>
            </a:r>
          </a:p>
          <a:p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4592" y="5866664"/>
            <a:ext cx="6120130" cy="4025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4592" y="5497332"/>
            <a:ext cx="640871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Trovi le informazioni sul sito del corso di studio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12" y="6265888"/>
            <a:ext cx="373696" cy="504056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394592" y="522427"/>
            <a:ext cx="2289960" cy="1373976"/>
            <a:chOff x="3212115" y="1603782"/>
            <a:chExt cx="2289960" cy="1373976"/>
          </a:xfrm>
        </p:grpSpPr>
        <p:sp>
          <p:nvSpPr>
            <p:cNvPr id="14" name="Rettangolo 13"/>
            <p:cNvSpPr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Struttura della rete formativa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392DA07A-9D99-7058-940A-763BF0519C1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5731072" y="1603782"/>
            <a:chExt cx="2289960" cy="1373976"/>
          </a:xfrm>
          <a:solidFill>
            <a:schemeClr val="accent6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7F979DB6-A123-DF8F-F10B-E76778536492}"/>
                </a:ext>
              </a:extLst>
            </p:cNvPr>
            <p:cNvSpPr/>
            <p:nvPr/>
          </p:nvSpPr>
          <p:spPr>
            <a:xfrm>
              <a:off x="5731072" y="1603782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B23DE2B-E969-A8A7-59EA-ABBA86263C01}"/>
                </a:ext>
              </a:extLst>
            </p:cNvPr>
            <p:cNvSpPr txBox="1"/>
            <p:nvPr/>
          </p:nvSpPr>
          <p:spPr>
            <a:xfrm>
              <a:off x="5731072" y="1603782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500" b="1" kern="1200" dirty="0"/>
                <a:t>Attività </a:t>
              </a:r>
              <a:r>
                <a:rPr lang="it-IT" sz="15500" b="1" kern="1200" dirty="0" err="1"/>
                <a:t>professionaliz-zante</a:t>
              </a:r>
              <a:endParaRPr lang="it-IT" sz="15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11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26262" cy="460841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BD2B0B"/>
                </a:solidFill>
                <a:effectLst/>
                <a:latin typeface="+mn-lt"/>
              </a:rPr>
              <a:t>I anno: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 Competenze anestesiologiche di base in chirurgia non specialistica e terapia del dolore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BD2B0B"/>
                </a:solidFill>
                <a:effectLst/>
                <a:latin typeface="+mn-lt"/>
              </a:rPr>
              <a:t>II anno: 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Competenze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n-lt"/>
              </a:rPr>
              <a:t>intensivologiche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 in terapia intensiva post-operatoria e polivalente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BD2B0B"/>
                </a:solidFill>
                <a:effectLst/>
                <a:latin typeface="+mn-lt"/>
              </a:rPr>
              <a:t>III anno: 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Competenze anestesiologiche avanzate in chirurgia specialistica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BD2B0B"/>
                </a:solidFill>
                <a:effectLst/>
                <a:latin typeface="+mn-lt"/>
              </a:rPr>
              <a:t>IV anno: 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Competenze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n-lt"/>
              </a:rPr>
              <a:t>intensivologiche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 e rianimatorie in terapia intensiva specialistica; emergenza territoriale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BD2B0B"/>
                </a:solidFill>
                <a:effectLst/>
                <a:latin typeface="+mn-lt"/>
              </a:rPr>
              <a:t>V anno: 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Competenze avanzate da </a:t>
            </a:r>
            <a:r>
              <a:rPr lang="it-IT" b="0" i="1" u="none" strike="noStrike" dirty="0">
                <a:solidFill>
                  <a:srgbClr val="333333"/>
                </a:solidFill>
                <a:effectLst/>
                <a:latin typeface="+mn-lt"/>
              </a:rPr>
              <a:t>senior </a:t>
            </a:r>
            <a:r>
              <a:rPr lang="it-IT" b="0" i="1" u="none" strike="noStrike" dirty="0" err="1">
                <a:solidFill>
                  <a:srgbClr val="333333"/>
                </a:solidFill>
                <a:effectLst/>
                <a:latin typeface="+mn-lt"/>
              </a:rPr>
              <a:t>resident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 in anestesia, terapia intensiva e del dolore; progetto di ricerca tesi ed eventuale formazione extra-rete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30A16B8-3032-3DF6-B0CB-7D0EF9E71C52}"/>
              </a:ext>
            </a:extLst>
          </p:cNvPr>
          <p:cNvGrpSpPr/>
          <p:nvPr/>
        </p:nvGrpSpPr>
        <p:grpSpPr>
          <a:xfrm>
            <a:off x="415571" y="588746"/>
            <a:ext cx="2289960" cy="1373976"/>
            <a:chOff x="5731072" y="1603782"/>
            <a:chExt cx="2289960" cy="1373976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D6806104-64C0-D48B-1F8E-5BDE7EE31224}"/>
                </a:ext>
              </a:extLst>
            </p:cNvPr>
            <p:cNvSpPr/>
            <p:nvPr/>
          </p:nvSpPr>
          <p:spPr>
            <a:xfrm>
              <a:off x="5731072" y="1603782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13C2973-91BA-8935-3025-E6A2D532A9BD}"/>
                </a:ext>
              </a:extLst>
            </p:cNvPr>
            <p:cNvSpPr txBox="1"/>
            <p:nvPr/>
          </p:nvSpPr>
          <p:spPr>
            <a:xfrm>
              <a:off x="5731072" y="1603782"/>
              <a:ext cx="2289960" cy="13739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Attività </a:t>
              </a:r>
              <a:r>
                <a:rPr lang="it-IT" sz="2700" b="1" kern="1200" dirty="0" err="1"/>
                <a:t>professionaliz-zante</a:t>
              </a:r>
              <a:endParaRPr lang="it-IT" sz="2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205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5C7FD07D-C589-BC43-A205-EF035A44A838}"/>
              </a:ext>
            </a:extLst>
          </p:cNvPr>
          <p:cNvGrpSpPr/>
          <p:nvPr/>
        </p:nvGrpSpPr>
        <p:grpSpPr>
          <a:xfrm>
            <a:off x="-2" y="-1"/>
            <a:ext cx="12204080" cy="6858000"/>
            <a:chOff x="3228094" y="-151344"/>
            <a:chExt cx="2291241" cy="1373384"/>
          </a:xfrm>
          <a:solidFill>
            <a:schemeClr val="accent2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94548FB-7A67-8CC9-AD79-B6B976A6CE8F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ACF20BA-143F-0F6F-33A2-38A2F54FEDFD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00" b="1" kern="1200" dirty="0"/>
                <a:t>Gruppo simulazione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31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CD1A32-0E24-644A-1AC7-FCB656151650}"/>
              </a:ext>
            </a:extLst>
          </p:cNvPr>
          <p:cNvGrpSpPr/>
          <p:nvPr/>
        </p:nvGrpSpPr>
        <p:grpSpPr>
          <a:xfrm>
            <a:off x="394219" y="588746"/>
            <a:ext cx="2289960" cy="1384398"/>
            <a:chOff x="3228094" y="-151344"/>
            <a:chExt cx="2291241" cy="137338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FFDC209-C5F0-82CA-89CE-BCDC07F3D151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9BAD56F-5557-D1B7-8E41-241068A7A158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Gruppo simulazione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B8AA430A-1CDF-8B01-2E6A-009B4E17F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94" y="588746"/>
            <a:ext cx="4211960" cy="31589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78FD0C0-387C-BE98-0A53-12134686E0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2" y="3789040"/>
            <a:ext cx="3968485" cy="297636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43E77C-21D5-8E78-FA35-2FF2A90A7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98" y="2688332"/>
            <a:ext cx="3047611" cy="407707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5B28EB3-2E23-2FD1-ADCF-2D1D06492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49" y="3068960"/>
            <a:ext cx="2726432" cy="36352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D980B6-DC3B-0CC6-4ED9-A3579623A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594291"/>
            <a:ext cx="4211960" cy="31589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C631F53-F329-FA55-EC82-635420128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5" y="2106392"/>
            <a:ext cx="2336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CD1A32-0E24-644A-1AC7-FCB656151650}"/>
              </a:ext>
            </a:extLst>
          </p:cNvPr>
          <p:cNvGrpSpPr/>
          <p:nvPr/>
        </p:nvGrpSpPr>
        <p:grpSpPr>
          <a:xfrm>
            <a:off x="394219" y="588746"/>
            <a:ext cx="2289960" cy="1384398"/>
            <a:chOff x="3228094" y="-151344"/>
            <a:chExt cx="2291241" cy="137338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FFDC209-C5F0-82CA-89CE-BCDC07F3D151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9BAD56F-5557-D1B7-8E41-241068A7A158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Gruppo simulazione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577B154F-35F8-93DA-E552-FB91CE8D2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8746"/>
            <a:ext cx="4079517" cy="31610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F539D8B-8CD9-0068-49A9-4E709C97A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588746"/>
            <a:ext cx="4700059" cy="35250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B91EEE1-132E-F008-B4E4-E06BFBEFE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9" y="3749775"/>
            <a:ext cx="1721046" cy="305963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A5C909E-CFA4-7CD7-73C6-8593876B5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21" y="3724191"/>
            <a:ext cx="4079516" cy="305963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4A82085-F4A5-CE3D-01B3-49FEABD41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258783"/>
            <a:ext cx="2643784" cy="352504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07F9672-DEAF-2E29-5E1A-0AAF0E17E4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5" y="2106392"/>
            <a:ext cx="2336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CD1A32-0E24-644A-1AC7-FCB656151650}"/>
              </a:ext>
            </a:extLst>
          </p:cNvPr>
          <p:cNvGrpSpPr/>
          <p:nvPr/>
        </p:nvGrpSpPr>
        <p:grpSpPr>
          <a:xfrm>
            <a:off x="394219" y="588746"/>
            <a:ext cx="2289960" cy="1384398"/>
            <a:chOff x="3228094" y="-151344"/>
            <a:chExt cx="2291241" cy="1373384"/>
          </a:xfrm>
          <a:solidFill>
            <a:schemeClr val="accent2">
              <a:lumMod val="75000"/>
            </a:schemeClr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FFDC209-C5F0-82CA-89CE-BCDC07F3D151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9BAD56F-5557-D1B7-8E41-241068A7A158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Gruppo simulazione</a:t>
              </a:r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7DDB6AAF-8116-CCDE-C1D2-FF1F4FD56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27" y="588746"/>
            <a:ext cx="4075810" cy="305685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F4BFEE-4F75-D972-128B-096B6799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5" y="2106392"/>
            <a:ext cx="2336800" cy="1549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7AEE35-8D5C-CFEC-8B2B-5E4772103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48" y="588746"/>
            <a:ext cx="4075810" cy="30568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50A82E-2D29-D77B-95D4-3133E6DC3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429000"/>
            <a:ext cx="2463738" cy="328498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E0F367-662A-C6CC-8537-2A0000869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501008"/>
            <a:ext cx="3563888" cy="267291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806DD2E-1033-2206-08EF-992E367165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17" y="2881092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CD1A32-0E24-644A-1AC7-FCB656151650}"/>
              </a:ext>
            </a:extLst>
          </p:cNvPr>
          <p:cNvGrpSpPr/>
          <p:nvPr/>
        </p:nvGrpSpPr>
        <p:grpSpPr>
          <a:xfrm>
            <a:off x="394219" y="588746"/>
            <a:ext cx="2289960" cy="1384398"/>
            <a:chOff x="3228094" y="-151344"/>
            <a:chExt cx="2291241" cy="137338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FFDC209-C5F0-82CA-89CE-BCDC07F3D151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gradFill flip="none" rotWithShape="1">
              <a:gsLst>
                <a:gs pos="39836">
                  <a:schemeClr val="accent5">
                    <a:lumMod val="98000"/>
                  </a:schemeClr>
                </a:gs>
                <a:gs pos="0">
                  <a:schemeClr val="accent5"/>
                </a:gs>
                <a:gs pos="23000">
                  <a:schemeClr val="accent5"/>
                </a:gs>
                <a:gs pos="69000">
                  <a:schemeClr val="accent5">
                    <a:lumMod val="81000"/>
                  </a:schemeClr>
                </a:gs>
                <a:gs pos="97000">
                  <a:schemeClr val="accent5">
                    <a:lumMod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9BAD56F-5557-D1B7-8E41-241068A7A158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Gruppo simulazione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DA6803DA-9D3D-A2C9-6134-49AF72A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5" y="2106392"/>
            <a:ext cx="2336800" cy="15494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3A86F68-14F9-2463-0325-CC3C50999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31" y="708558"/>
            <a:ext cx="6048672" cy="544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ommario delle anteprime 5">
                <a:extLst>
                  <a:ext uri="{FF2B5EF4-FFF2-40B4-BE49-F238E27FC236}">
                    <a16:creationId xmlns:a16="http://schemas.microsoft.com/office/drawing/2014/main" id="{5C71DA19-3113-3757-9638-A8B7408477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2645058"/>
                  </p:ext>
                </p:extLst>
              </p:nvPr>
            </p:nvGraphicFramePr>
            <p:xfrm>
              <a:off x="623392" y="-99392"/>
              <a:ext cx="10945216" cy="6858000"/>
            </p:xfrm>
            <a:graphic>
              <a:graphicData uri="http://schemas.microsoft.com/office/powerpoint/2016/summaryzoom">
                <psuz:summaryZm>
                  <psuz:summaryZmObj sectionId="{88FFDA66-2E31-0648-8143-7BA0CC5BA526}">
                    <psuz:zmPr id="{F54B4912-1E92-CD43-9085-7F9B36DC899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4127" y="535360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C08A736-89F9-E24A-9140-6C53976D7B71}">
                    <psuz:zmPr id="{066D4089-3FD0-F14C-AB1E-530FB0CEE2D5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30826" y="535360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CE1F5BD-B7AD-C348-9F67-B44A88C054BA}">
                    <psuz:zmPr id="{760CD96C-7DE1-7E42-BADA-40DCAE96FBC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37525" y="535360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07FAD43-C50C-FB42-8BE4-6D7C31D68D45}" offsetFactorX="103750" offsetFactorY="800">
                    <psuz:zmPr id="{5366B2C1-0B80-4447-BADE-A73EA26A0836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30826" y="2520274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5DC90DB-6DAE-9447-8F11-B333DCB1B957}" offsetFactorX="-103509" offsetFactorY="800">
                    <psuz:zmPr id="{AE1F8A9C-989C-9346-BDBC-1DA0F46ABCA6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2041" y="2520274"/>
                          <a:ext cx="3283565" cy="1847004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BC5C6DA4-E23E-2640-A0CE-3A6A9678E0FC}">
                    <psuz:zmPr id="{97D6D011-CFDB-834D-A226-BAC01DC29037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237525" y="2505498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8963637-139B-2844-AF31-54B2679CA5CE}">
                    <psuz:zmPr id="{0662B2BD-3F01-EA4F-8669-0C87320A8083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4127" y="4475636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F7CED47-898E-1A45-A0F5-DB8C6208F230}">
                    <psuz:zmPr id="{ECFB6A78-5BEB-0A4E-9C2A-4E9CC83B943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30826" y="4475636"/>
                          <a:ext cx="3283565" cy="18470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ommario delle anteprime 5">
                <a:extLst>
                  <a:ext uri="{FF2B5EF4-FFF2-40B4-BE49-F238E27FC236}">
                    <a16:creationId xmlns:a16="http://schemas.microsoft.com/office/drawing/2014/main" id="{5C71DA19-3113-3757-9638-A8B74084774C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623392" y="-99392"/>
                <a:ext cx="10945216" cy="6858000"/>
                <a:chOff x="623392" y="-99392"/>
                <a:chExt cx="10945216" cy="6858000"/>
              </a:xfrm>
            </p:grpSpPr>
            <p:pic>
              <p:nvPicPr>
                <p:cNvPr id="2" name="Immagine 2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7519" y="435968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Immagine 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4218" y="435968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magine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60917" y="435968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magine 5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54218" y="2420882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magine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5433" y="2420882"/>
                  <a:ext cx="3283565" cy="1847004"/>
                </a:xfrm>
                <a:prstGeom prst="rect">
                  <a:avLst/>
                </a:prstGeom>
              </p:spPr>
            </p:pic>
            <p:pic>
              <p:nvPicPr>
                <p:cNvPr id="8" name="Immagine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60917" y="2406106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magine 9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7519" y="4376244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magine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4218" y="4376244"/>
                  <a:ext cx="3283565" cy="18470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75133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4634CFA5-51B2-DF6A-C6E2-4AB441059989}"/>
              </a:ext>
            </a:extLst>
          </p:cNvPr>
          <p:cNvGrpSpPr/>
          <p:nvPr/>
        </p:nvGrpSpPr>
        <p:grpSpPr>
          <a:xfrm>
            <a:off x="9476" y="5822"/>
            <a:ext cx="12182524" cy="6852177"/>
            <a:chOff x="3212115" y="809"/>
            <a:chExt cx="2289960" cy="1373976"/>
          </a:xfrm>
          <a:solidFill>
            <a:schemeClr val="accent5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34030A9-B405-0E4B-654A-556BC5A7E5DF}"/>
                </a:ext>
              </a:extLst>
            </p:cNvPr>
            <p:cNvSpPr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4E421EE-517A-57AA-3040-2940CF1319D4}"/>
                </a:ext>
              </a:extLst>
            </p:cNvPr>
            <p:cNvSpPr txBox="1"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00" b="1" kern="1200" dirty="0"/>
                <a:t>Corsi e congressi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1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26262" cy="4608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>
                <a:latin typeface="+mn-lt"/>
              </a:rPr>
              <a:t>La Scuola favorisce e sostiene economicamente (nei limiti dei fondi disponibili) i medici in formazione nella partecipazione a corsi e congressi di livello nazionale ed internazionale.</a:t>
            </a:r>
            <a:endParaRPr lang="it-IT" sz="1200" b="1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+mn-lt"/>
              </a:rPr>
              <a:t>In particolare, la Scuola fornisce l’iscrizione ai seguenti corsi certificati: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ALS (III anno)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EPALS (IV anno)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ATLS (V anno)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+mn-lt"/>
              </a:rPr>
              <a:t>Inoltre la Scuola garantisce l’importo di circa 100€/MFS/anno per il rimborso di spese correlate alla partecipazione a congressi nazionali o internazionali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3203217-787B-A1F6-B64E-A7A08120FE37}"/>
              </a:ext>
            </a:extLst>
          </p:cNvPr>
          <p:cNvGrpSpPr/>
          <p:nvPr/>
        </p:nvGrpSpPr>
        <p:grpSpPr>
          <a:xfrm>
            <a:off x="394592" y="588746"/>
            <a:ext cx="2295421" cy="1380130"/>
            <a:chOff x="3212115" y="809"/>
            <a:chExt cx="2289960" cy="1373976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A641967-05C0-D6DA-A4FE-073A09BB1500}"/>
                </a:ext>
              </a:extLst>
            </p:cNvPr>
            <p:cNvSpPr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39DFA88-CA31-FB05-0BBB-01A182D08F99}"/>
                </a:ext>
              </a:extLst>
            </p:cNvPr>
            <p:cNvSpPr txBox="1"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Corsi e congressi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70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B04CF65-D1A4-FE36-A511-60969CBE8F9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8250029" y="1603782"/>
            <a:chExt cx="2289960" cy="1373976"/>
          </a:xfrm>
          <a:solidFill>
            <a:schemeClr val="accent3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9013F16-3476-BBA6-A815-3D96FC22D056}"/>
                </a:ext>
              </a:extLst>
            </p:cNvPr>
            <p:cNvSpPr/>
            <p:nvPr/>
          </p:nvSpPr>
          <p:spPr>
            <a:xfrm>
              <a:off x="8250029" y="1603782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1A5452A-86D5-B7AD-B4A3-E067F8457045}"/>
                </a:ext>
              </a:extLst>
            </p:cNvPr>
            <p:cNvSpPr txBox="1"/>
            <p:nvPr/>
          </p:nvSpPr>
          <p:spPr>
            <a:xfrm>
              <a:off x="8250029" y="1603782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600" b="1" kern="1200" dirty="0" err="1"/>
                <a:t>Internazionaliz-zazione</a:t>
              </a:r>
              <a:endParaRPr lang="it-IT" sz="14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83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26262" cy="5642877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</a:rPr>
              <a:t>I medici in formazione vengono incentivati a svolgere periodi di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formazione all’estero</a:t>
            </a:r>
            <a:r>
              <a:rPr lang="it-IT" dirty="0">
                <a:latin typeface="+mn-lt"/>
              </a:rPr>
              <a:t>,  presso centri di riconosciuta eccellenza per la clinica e la ricerca.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</a:rPr>
              <a:t>Attualmente sono in corso collaborazioni con i seguenti centri: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University of Toronto, Toronto General Hospital – Toronto, Canada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University of Göttingen </a:t>
            </a:r>
            <a:r>
              <a:rPr lang="it-IT" sz="1800" dirty="0" err="1"/>
              <a:t>Medical</a:t>
            </a:r>
            <a:r>
              <a:rPr lang="it-IT" sz="1800" dirty="0"/>
              <a:t> Center – Göttingen, Germania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Hôpital </a:t>
            </a:r>
            <a:r>
              <a:rPr lang="it-IT" sz="1800" dirty="0" err="1"/>
              <a:t>Universitaire</a:t>
            </a:r>
            <a:r>
              <a:rPr lang="it-IT" sz="1800" dirty="0"/>
              <a:t> </a:t>
            </a:r>
            <a:r>
              <a:rPr lang="it-IT" sz="1800" dirty="0" err="1"/>
              <a:t>Pitié</a:t>
            </a:r>
            <a:r>
              <a:rPr lang="it-IT" sz="1800" dirty="0"/>
              <a:t> </a:t>
            </a:r>
            <a:r>
              <a:rPr lang="it-IT" sz="1800" dirty="0" err="1"/>
              <a:t>Salpêtrière</a:t>
            </a:r>
            <a:r>
              <a:rPr lang="it-IT" sz="1800" dirty="0"/>
              <a:t> – Paris, France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SAMU de Paris – Paris, France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Hôpital </a:t>
            </a:r>
            <a:r>
              <a:rPr lang="it-IT" sz="1800" dirty="0" err="1"/>
              <a:t>Erasme</a:t>
            </a:r>
            <a:r>
              <a:rPr lang="it-IT" sz="1800" dirty="0"/>
              <a:t> – Bruxelles, </a:t>
            </a:r>
            <a:r>
              <a:rPr lang="it-IT" sz="1800" dirty="0" err="1"/>
              <a:t>Belgique</a:t>
            </a:r>
            <a:endParaRPr lang="it-IT" sz="1800" dirty="0"/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 err="1"/>
              <a:t>King’s</a:t>
            </a:r>
            <a:r>
              <a:rPr lang="it-IT" sz="1800" dirty="0"/>
              <a:t> College – London, UK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Emergency ONLUS</a:t>
            </a:r>
          </a:p>
          <a:p>
            <a:pPr marL="1028700"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SFUCHAS College – </a:t>
            </a:r>
            <a:r>
              <a:rPr lang="it-IT" sz="1800" dirty="0" err="1"/>
              <a:t>Ifakara</a:t>
            </a:r>
            <a:r>
              <a:rPr lang="it-IT" sz="1800" dirty="0"/>
              <a:t>, Tanzania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54D74DD-FE40-60A6-1839-01D86D8DDB26}"/>
              </a:ext>
            </a:extLst>
          </p:cNvPr>
          <p:cNvGrpSpPr/>
          <p:nvPr/>
        </p:nvGrpSpPr>
        <p:grpSpPr>
          <a:xfrm>
            <a:off x="394592" y="588746"/>
            <a:ext cx="2289960" cy="1373976"/>
            <a:chOff x="8250029" y="1603782"/>
            <a:chExt cx="2289960" cy="1373976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FF384E4-97C3-1AD5-00A3-D86497A6CD65}"/>
                </a:ext>
              </a:extLst>
            </p:cNvPr>
            <p:cNvSpPr/>
            <p:nvPr/>
          </p:nvSpPr>
          <p:spPr>
            <a:xfrm>
              <a:off x="8250029" y="1603782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363CD62-5D9B-FE2A-D0F1-443526CFE5A0}"/>
                </a:ext>
              </a:extLst>
            </p:cNvPr>
            <p:cNvSpPr txBox="1"/>
            <p:nvPr/>
          </p:nvSpPr>
          <p:spPr>
            <a:xfrm>
              <a:off x="8250029" y="1603782"/>
              <a:ext cx="2289960" cy="13739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b="1" kern="1200" dirty="0" err="1"/>
                <a:t>Internazionaliz-zazione</a:t>
              </a:r>
              <a:endParaRPr lang="it-IT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235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Tommaso Tonetti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Scuola di Specializzazione in Anestesia Rianimazione, Terapia Intensiva e del Dolore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tommaso.tonetti@unibo.it</a:t>
            </a:r>
            <a:endParaRPr lang="it-IT" dirty="0"/>
          </a:p>
          <a:p>
            <a:endParaRPr lang="it-IT" dirty="0"/>
          </a:p>
          <a:p>
            <a:r>
              <a:rPr lang="it-IT" sz="1400" dirty="0" err="1"/>
              <a:t>spec.unibo.it</a:t>
            </a:r>
            <a:r>
              <a:rPr lang="it-IT" sz="1400" dirty="0"/>
              <a:t>/</a:t>
            </a:r>
            <a:r>
              <a:rPr lang="it-IT" sz="1400" dirty="0" err="1"/>
              <a:t>anestesiarianimazione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6CF71B4-783A-F119-9BF4-6D09B5AB14F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3212115" y="809"/>
            <a:chExt cx="2289960" cy="1373976"/>
          </a:xfrm>
          <a:solidFill>
            <a:schemeClr val="accent2">
              <a:lumMod val="75000"/>
            </a:schemeClr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12188F9F-B6AC-07EF-6A07-520ED3F95802}"/>
                </a:ext>
              </a:extLst>
            </p:cNvPr>
            <p:cNvSpPr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8DD637D-C20C-1199-C8C5-6E2DE12C6F28}"/>
                </a:ext>
              </a:extLst>
            </p:cNvPr>
            <p:cNvSpPr txBox="1"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00" b="1" dirty="0"/>
                <a:t>Scuola</a:t>
              </a:r>
              <a:endParaRPr lang="it-IT" sz="16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62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26262" cy="333862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</a:rPr>
              <a:t>La </a:t>
            </a:r>
            <a:r>
              <a:rPr lang="it-IT" b="1" dirty="0">
                <a:latin typeface="+mn-lt"/>
              </a:rPr>
              <a:t>Scuola di Specializzazione in Anestesia Rianimazione, Terapia Intensiva e del Dolore</a:t>
            </a:r>
            <a:r>
              <a:rPr lang="it-IT" dirty="0">
                <a:latin typeface="+mn-lt"/>
              </a:rPr>
              <a:t> ha l’obiettivo di formare medici specialisti con un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background accademico solido</a:t>
            </a:r>
            <a:r>
              <a:rPr lang="it-IT" dirty="0">
                <a:latin typeface="+mn-lt"/>
              </a:rPr>
              <a:t> e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un’adeguata esperienza clinico-diagnostica</a:t>
            </a:r>
            <a:r>
              <a:rPr lang="it-IT" dirty="0">
                <a:latin typeface="+mn-lt"/>
              </a:rPr>
              <a:t>. Durante i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cinque anni di corso</a:t>
            </a:r>
            <a:r>
              <a:rPr lang="it-IT" dirty="0">
                <a:latin typeface="+mn-lt"/>
              </a:rPr>
              <a:t> vengono affrontate tematiche utili alla formazione di base ma anche innovative ed al passo con la ricerca.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</a:rPr>
              <a:t>I medici in formazione vengono incentivati a svolgere periodi di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formazione all’estero</a:t>
            </a:r>
            <a:r>
              <a:rPr lang="it-IT" dirty="0">
                <a:latin typeface="+mn-lt"/>
              </a:rPr>
              <a:t>,  presso centri di riconosciuta eccellenza per la clinica e la ricerca.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>
                <a:latin typeface="+mn-lt"/>
              </a:rPr>
              <a:t>L’impegno attivo in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progetti di ricerca</a:t>
            </a:r>
            <a:r>
              <a:rPr lang="it-IT" dirty="0">
                <a:latin typeface="+mn-lt"/>
              </a:rPr>
              <a:t> e la partecipazione a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corsi ed eventi congressuali</a:t>
            </a:r>
            <a:r>
              <a:rPr lang="it-IT" dirty="0">
                <a:latin typeface="+mn-lt"/>
              </a:rPr>
              <a:t> sono inoltre favoriti e sostenuti.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6700" y="522427"/>
            <a:ext cx="2289960" cy="1373976"/>
            <a:chOff x="3212115" y="809"/>
            <a:chExt cx="2289960" cy="1373976"/>
          </a:xfrm>
          <a:gradFill flip="none" rotWithShape="1">
            <a:gsLst>
              <a:gs pos="0">
                <a:srgbClr val="BD2B0B"/>
              </a:gs>
              <a:gs pos="23000">
                <a:srgbClr val="BD2B0B"/>
              </a:gs>
              <a:gs pos="69000">
                <a:srgbClr val="AB2910"/>
              </a:gs>
              <a:gs pos="97000">
                <a:srgbClr val="9E260F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7" name="Rettangolo 16"/>
            <p:cNvSpPr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212115" y="809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/>
                <a:t>Scuola</a:t>
              </a:r>
              <a:endParaRPr lang="it-IT" sz="2700" kern="1200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2FCD8A1C-E5B8-6D1B-EDE9-537F4161E1FF}"/>
              </a:ext>
            </a:extLst>
          </p:cNvPr>
          <p:cNvGrpSpPr/>
          <p:nvPr/>
        </p:nvGrpSpPr>
        <p:grpSpPr>
          <a:xfrm>
            <a:off x="365198" y="4428924"/>
            <a:ext cx="7772400" cy="1939450"/>
            <a:chOff x="263352" y="4222829"/>
            <a:chExt cx="7772400" cy="1939450"/>
          </a:xfrm>
        </p:grpSpPr>
        <p:pic>
          <p:nvPicPr>
            <p:cNvPr id="4" name="Immagine 3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E9D79AA1-5675-B6CC-3F03-2876EBD3C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4869160"/>
              <a:ext cx="7772400" cy="1293119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29DAC1E-F4A5-8C9B-C5DD-CAF6D88266FC}"/>
                </a:ext>
              </a:extLst>
            </p:cNvPr>
            <p:cNvSpPr txBox="1"/>
            <p:nvPr/>
          </p:nvSpPr>
          <p:spPr>
            <a:xfrm>
              <a:off x="263352" y="4222829"/>
              <a:ext cx="7772400" cy="646331"/>
            </a:xfrm>
            <a:prstGeom prst="rect">
              <a:avLst/>
            </a:prstGeom>
            <a:solidFill>
              <a:srgbClr val="BD2B0B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Trovate ulteriori informazioni sul sito della Scuola: https://</a:t>
              </a:r>
              <a:r>
                <a:rPr lang="it-IT" dirty="0" err="1">
                  <a:solidFill>
                    <a:schemeClr val="bg1"/>
                  </a:solidFill>
                </a:rPr>
                <a:t>spec.unibo.it</a:t>
              </a:r>
              <a:r>
                <a:rPr lang="it-IT" dirty="0">
                  <a:solidFill>
                    <a:schemeClr val="bg1"/>
                  </a:solidFill>
                </a:rPr>
                <a:t>/</a:t>
              </a:r>
              <a:r>
                <a:rPr lang="it-IT" dirty="0" err="1">
                  <a:solidFill>
                    <a:schemeClr val="bg1"/>
                  </a:solidFill>
                </a:rPr>
                <a:t>anestesiarianimazione</a:t>
              </a:r>
              <a:r>
                <a:rPr lang="it-IT" dirty="0">
                  <a:solidFill>
                    <a:schemeClr val="bg1"/>
                  </a:solidFill>
                </a:rPr>
                <a:t>/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9C13A6A-C0D5-A96C-DD60-89E91AE5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2568" y="4759635"/>
              <a:ext cx="373696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50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5C7FD07D-C589-BC43-A205-EF035A44A838}"/>
              </a:ext>
            </a:extLst>
          </p:cNvPr>
          <p:cNvGrpSpPr/>
          <p:nvPr/>
        </p:nvGrpSpPr>
        <p:grpSpPr>
          <a:xfrm>
            <a:off x="-2" y="-1"/>
            <a:ext cx="12204080" cy="6858000"/>
            <a:chOff x="3228094" y="-151344"/>
            <a:chExt cx="2291241" cy="1373384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94548FB-7A67-8CC9-AD79-B6B976A6CE8F}"/>
                </a:ext>
              </a:extLst>
            </p:cNvPr>
            <p:cNvSpPr/>
            <p:nvPr/>
          </p:nvSpPr>
          <p:spPr>
            <a:xfrm>
              <a:off x="3228094" y="-151344"/>
              <a:ext cx="2288973" cy="1373384"/>
            </a:xfrm>
            <a:prstGeom prst="rect">
              <a:avLst/>
            </a:prstGeom>
            <a:gradFill flip="none" rotWithShape="1">
              <a:gsLst>
                <a:gs pos="39836">
                  <a:schemeClr val="accent5">
                    <a:lumMod val="98000"/>
                  </a:schemeClr>
                </a:gs>
                <a:gs pos="0">
                  <a:schemeClr val="accent5"/>
                </a:gs>
                <a:gs pos="23000">
                  <a:schemeClr val="accent5"/>
                </a:gs>
                <a:gs pos="69000">
                  <a:schemeClr val="accent5">
                    <a:lumMod val="81000"/>
                  </a:schemeClr>
                </a:gs>
                <a:gs pos="97000">
                  <a:schemeClr val="accent5">
                    <a:lumMod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ACF20BA-143F-0F6F-33A2-38A2F54FEDFD}"/>
                </a:ext>
              </a:extLst>
            </p:cNvPr>
            <p:cNvSpPr/>
            <p:nvPr/>
          </p:nvSpPr>
          <p:spPr>
            <a:xfrm>
              <a:off x="3230362" y="-151344"/>
              <a:ext cx="2288973" cy="137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00" b="1" kern="1200" dirty="0"/>
                <a:t>Valori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0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84976" cy="4974905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Libertà di ricerca e formazione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: la Scuola promuove lo sviluppo e il progresso della cultura e delle scienze attraverso la ricerca, la formazione, la collaborazione scientifica e culturale con istituzioni italiane ed estere, ispirandosi, per il perseguimento delle proprie finalità istituzionali, a principi di autonomia, responsabilità, laicità e pluralismo, garantendo libertà di ricerca, di insegnamento e di studio.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Ricerca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: la Scuola crea le condizioni idonee per la realizzazione dell'attività di ricerca, fornendo ai propri medici in formazione le risorse e gli strumenti necessari allo svolgimento della ricerca scientifica e favorendo la collaborazione scientifica tra soggetti appartenenti alla comunità accademica, facilitando la costituzione di gruppi di ricerca e promuovendo l'interscambio di studiosi con altre Università e istituzioni scientifiche italiane e straniere.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Formazione: 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la Scuola</a:t>
            </a: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promuove la preparazione culturale dei medici in formazione e garantisce l'acquisizione di conoscenze, esperienze e metodologie congrue con il titolo di studio che questi intende conseguire.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4592" y="522427"/>
            <a:ext cx="2289960" cy="1373976"/>
            <a:chOff x="693158" y="809"/>
            <a:chExt cx="2289960" cy="1373976"/>
          </a:xfrm>
        </p:grpSpPr>
        <p:sp>
          <p:nvSpPr>
            <p:cNvPr id="17" name="Rettangolo 16"/>
            <p:cNvSpPr/>
            <p:nvPr/>
          </p:nvSpPr>
          <p:spPr>
            <a:xfrm>
              <a:off x="693158" y="809"/>
              <a:ext cx="2289960" cy="13739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93158" y="809"/>
              <a:ext cx="2289960" cy="1373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Borse di studio e agevolazioni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95579" y="548528"/>
            <a:ext cx="2288973" cy="1373384"/>
            <a:chOff x="3764223" y="1796"/>
            <a:chExt cx="2288973" cy="1373384"/>
          </a:xfrm>
        </p:grpSpPr>
        <p:sp>
          <p:nvSpPr>
            <p:cNvPr id="13" name="Rettangolo 12"/>
            <p:cNvSpPr/>
            <p:nvPr/>
          </p:nvSpPr>
          <p:spPr>
            <a:xfrm>
              <a:off x="3764223" y="1796"/>
              <a:ext cx="2288973" cy="1373384"/>
            </a:xfrm>
            <a:prstGeom prst="rect">
              <a:avLst/>
            </a:prstGeom>
            <a:gradFill flip="none" rotWithShape="1">
              <a:gsLst>
                <a:gs pos="39836">
                  <a:schemeClr val="accent5">
                    <a:lumMod val="98000"/>
                  </a:schemeClr>
                </a:gs>
                <a:gs pos="0">
                  <a:schemeClr val="accent5"/>
                </a:gs>
                <a:gs pos="23000">
                  <a:schemeClr val="accent5"/>
                </a:gs>
                <a:gs pos="69000">
                  <a:schemeClr val="accent5">
                    <a:lumMod val="81000"/>
                  </a:schemeClr>
                </a:gs>
                <a:gs pos="97000">
                  <a:schemeClr val="accent5">
                    <a:lumMod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764223" y="1796"/>
              <a:ext cx="2288973" cy="137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Valori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7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84976" cy="4974905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Diversità ed inclusività: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 la Scuola valorizza la diversità in tutte le sue forme e sostiene il principio dell’inclusività.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Pari opportunità: 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la Scuola si impegna a salvaguardare il benessere psico-fisico dei medici in formazione e si adopera nel rimuovere ogni ostacolo all’accesso alle attività didattiche e clinico-diagnostiche per ragioni connesse a: identità di genere, orientamento sessuale, religione, origine etnica o sociale, fragilità fisica o psichica, promuovendo azioni concrete volte a garantire il rispetto ed effettività del principio delle pari opportunità.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Valutazione: 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la Scuola garantisce una valutazione delle attività dei medici in formazione secondo criteri di qualità, trasparenza e promozione del merito per assicurare il costante miglioramento dei propri livelli qualitativi.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333333"/>
                </a:solidFill>
                <a:effectLst/>
                <a:latin typeface="+mn-lt"/>
              </a:rPr>
              <a:t>Internazionalizzazione: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n-lt"/>
              </a:rPr>
              <a:t> la Scuola promuove e sostiene il processo di internazionalizzazione attraverso periodi formativi all’estero, programmi integrati di studio, iniziative di cooperazione interuniversitaria. Collabora con organismi nazionali e internazionali per la definizione e la realizzazione di programmi di cooperazione scientifica e di formazione.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94592" y="522427"/>
            <a:ext cx="2289960" cy="1373976"/>
            <a:chOff x="693158" y="809"/>
            <a:chExt cx="2289960" cy="1373976"/>
          </a:xfrm>
        </p:grpSpPr>
        <p:sp>
          <p:nvSpPr>
            <p:cNvPr id="17" name="Rettangolo 16"/>
            <p:cNvSpPr/>
            <p:nvPr/>
          </p:nvSpPr>
          <p:spPr>
            <a:xfrm>
              <a:off x="693158" y="809"/>
              <a:ext cx="2289960" cy="137397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93158" y="809"/>
              <a:ext cx="2289960" cy="13739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Borse di studio e agevolazioni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95579" y="548528"/>
            <a:ext cx="2288973" cy="1373384"/>
            <a:chOff x="3764223" y="1796"/>
            <a:chExt cx="2288973" cy="1373384"/>
          </a:xfrm>
        </p:grpSpPr>
        <p:sp>
          <p:nvSpPr>
            <p:cNvPr id="13" name="Rettangolo 12"/>
            <p:cNvSpPr/>
            <p:nvPr/>
          </p:nvSpPr>
          <p:spPr>
            <a:xfrm>
              <a:off x="3764223" y="1796"/>
              <a:ext cx="2288973" cy="1373384"/>
            </a:xfrm>
            <a:prstGeom prst="rect">
              <a:avLst/>
            </a:prstGeom>
            <a:gradFill flip="none" rotWithShape="1">
              <a:gsLst>
                <a:gs pos="39836">
                  <a:schemeClr val="accent5">
                    <a:lumMod val="98000"/>
                  </a:schemeClr>
                </a:gs>
                <a:gs pos="0">
                  <a:schemeClr val="accent5"/>
                </a:gs>
                <a:gs pos="23000">
                  <a:schemeClr val="accent5"/>
                </a:gs>
                <a:gs pos="69000">
                  <a:schemeClr val="accent5">
                    <a:lumMod val="81000"/>
                  </a:schemeClr>
                </a:gs>
                <a:gs pos="97000">
                  <a:schemeClr val="accent5">
                    <a:lumMod val="7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764223" y="1796"/>
              <a:ext cx="2288973" cy="1373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/>
                <a:t>Valori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31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EEC9A8-3BC0-4C55-DEE2-E4908F4F020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3212115" y="1603782"/>
            <a:chExt cx="2289960" cy="1373976"/>
          </a:xfrm>
          <a:solidFill>
            <a:schemeClr val="accent3">
              <a:lumMod val="75000"/>
            </a:schemeClr>
          </a:solidFill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CE392B5-F2F5-8067-0CE9-DA0D6F9D93C9}"/>
                </a:ext>
              </a:extLst>
            </p:cNvPr>
            <p:cNvSpPr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D891EC1-A6E2-6AF6-C7F2-F149D21C58E7}"/>
                </a:ext>
              </a:extLst>
            </p:cNvPr>
            <p:cNvSpPr txBox="1"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000" b="1" kern="1200" dirty="0"/>
                <a:t>Struttura della rete formativa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12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927648" y="522427"/>
            <a:ext cx="8784976" cy="5786893"/>
          </a:xfrm>
        </p:spPr>
        <p:txBody>
          <a:bodyPr/>
          <a:lstStyle/>
          <a:p>
            <a:r>
              <a:rPr lang="it-IT" dirty="0">
                <a:latin typeface="+mn-lt"/>
              </a:rPr>
              <a:t>Nell’arco dei 5 anni di corso, i medici in formazione ruotano in </a:t>
            </a:r>
            <a:r>
              <a:rPr lang="it-IT" dirty="0">
                <a:solidFill>
                  <a:srgbClr val="BD2B0B"/>
                </a:solidFill>
                <a:latin typeface="+mn-lt"/>
              </a:rPr>
              <a:t>tutte</a:t>
            </a:r>
            <a:r>
              <a:rPr lang="it-IT" dirty="0">
                <a:latin typeface="+mn-lt"/>
              </a:rPr>
              <a:t> le strutture della rete formativa:</a:t>
            </a:r>
          </a:p>
          <a:p>
            <a:endParaRPr lang="it-IT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IRCCS AOU Bologna – Policlinico di Sant’Orsola: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6 U.O. di Anestesia-Rianimazione (comprese Cardio e Pediatrica)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AUSL Bologna – Ospedale Maggiore e Ospedale di Bentivoglio: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4 U.O. di Anestesia-Rianimazione (compresa Emergenza/118)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IRCCS Istituto delle Scienze Neurologiche – Ospedale Bellaria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1 U.O. di Anestesia-Rianimazione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IRCCS Istituto Ortopedico Rizzoli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1 U.O. di Anestesia-Rianimazione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AUSL Romagna – Ospedali di Cesena, Ravenna e Rimini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3 U.O. di Anestesia-Rianimazione + 1 U.O. di Terapia Antalgica </a:t>
            </a:r>
            <a:br>
              <a:rPr lang="it-IT" sz="1800" dirty="0"/>
            </a:br>
            <a:r>
              <a:rPr lang="it-IT" sz="1800" dirty="0"/>
              <a:t>+ 1 U.O. di Emergenza/118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AUSL Imola – Ospedale di Imola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it-IT" sz="1800" dirty="0"/>
              <a:t>1 U.O. di Anestesia-Rianimazione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BD2B0B"/>
                </a:solidFill>
                <a:latin typeface="+mn-lt"/>
              </a:rPr>
              <a:t>Centro Iperbarico di Granarolo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9F9E82D-38AA-71B3-4E28-6DA6B66B03F2}"/>
              </a:ext>
            </a:extLst>
          </p:cNvPr>
          <p:cNvGrpSpPr/>
          <p:nvPr/>
        </p:nvGrpSpPr>
        <p:grpSpPr>
          <a:xfrm>
            <a:off x="402647" y="588746"/>
            <a:ext cx="2289960" cy="1373384"/>
            <a:chOff x="3212115" y="1603782"/>
            <a:chExt cx="2289960" cy="137397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AAA9337-AD9F-0BAE-270E-B05851A25DCC}"/>
                </a:ext>
              </a:extLst>
            </p:cNvPr>
            <p:cNvSpPr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0A2DC9C-B164-9879-4B0B-711C9C075424}"/>
                </a:ext>
              </a:extLst>
            </p:cNvPr>
            <p:cNvSpPr txBox="1"/>
            <p:nvPr/>
          </p:nvSpPr>
          <p:spPr>
            <a:xfrm>
              <a:off x="3212115" y="1603782"/>
              <a:ext cx="2289960" cy="137397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b="1" kern="1200" dirty="0"/>
                <a:t>Struttura della rete formativa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380907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1161</Words>
  <Application>Microsoft Office PowerPoint</Application>
  <PresentationFormat>Widescreen</PresentationFormat>
  <Paragraphs>95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24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Courier New</vt:lpstr>
      <vt:lpstr>Wingdings</vt:lpstr>
      <vt:lpstr>COPERTINA</vt:lpstr>
      <vt:lpstr>DIAPOSITIVE</vt:lpstr>
      <vt:lpstr>CHIUSURA</vt:lpstr>
      <vt:lpstr>1_COPERTINA</vt:lpstr>
      <vt:lpstr>1_CHIUSURA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154</cp:revision>
  <cp:lastPrinted>2019-10-01T09:29:48Z</cp:lastPrinted>
  <dcterms:created xsi:type="dcterms:W3CDTF">2017-11-13T10:11:35Z</dcterms:created>
  <dcterms:modified xsi:type="dcterms:W3CDTF">2025-05-14T07:57:33Z</dcterms:modified>
</cp:coreProperties>
</file>