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sldIdLst>
    <p:sldId id="263" r:id="rId4"/>
    <p:sldId id="264" r:id="rId5"/>
    <p:sldId id="270" r:id="rId6"/>
    <p:sldId id="265" r:id="rId7"/>
    <p:sldId id="272" r:id="rId8"/>
    <p:sldId id="266" r:id="rId9"/>
    <p:sldId id="271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04" autoAdjust="0"/>
  </p:normalViewPr>
  <p:slideViewPr>
    <p:cSldViewPr showGuides="1">
      <p:cViewPr varScale="1">
        <p:scale>
          <a:sx n="108" d="100"/>
          <a:sy n="108" d="100"/>
        </p:scale>
        <p:origin x="20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20782158-7AF3-42B8-A95E-9AE7AC80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2276872"/>
            <a:ext cx="2162090" cy="15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F0A139-8303-4E02-94E1-3E5DCC6D7BF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4368" y="5864550"/>
            <a:ext cx="1080120" cy="7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A095BB-9E14-41BA-8B39-32305A4609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1842" y="620688"/>
            <a:ext cx="1800316" cy="133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ierluigi.zinzani@unibo.it" TargetMode="External"/><Relationship Id="rId2" Type="http://schemas.openxmlformats.org/officeDocument/2006/relationships/hyperlink" Target="mailto:alessandro.broccoli6@unibo.i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Scuola di Specializzazione in EMATOLOGIA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Direttore: Prof. Pier Luigi </a:t>
            </a:r>
            <a:r>
              <a:rPr lang="it-IT" dirty="0" err="1"/>
              <a:t>Zinzani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Dipartimento di Scienze Mediche e Chirurgiche</a:t>
            </a:r>
          </a:p>
          <a:p>
            <a:r>
              <a:rPr lang="it-IT" dirty="0"/>
              <a:t>Istituto di Ematologia «L. e A. </a:t>
            </a:r>
            <a:r>
              <a:rPr lang="it-IT" dirty="0" err="1"/>
              <a:t>Seràgnoli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Alessandro Broccoli</a:t>
            </a:r>
          </a:p>
          <a:p>
            <a:r>
              <a:rPr lang="it-IT" dirty="0"/>
              <a:t>Pier Luigi </a:t>
            </a:r>
            <a:r>
              <a:rPr lang="it-IT" dirty="0" err="1"/>
              <a:t>Zinzani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Dipartimento di Scienze Mediche e Chirurgiche (DIMEC)</a:t>
            </a:r>
          </a:p>
          <a:p>
            <a:r>
              <a:rPr lang="it-IT" dirty="0"/>
              <a:t>Università di Bologna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alessandro.broccoli6@unibo.it</a:t>
            </a:r>
            <a:endParaRPr lang="it-IT" dirty="0"/>
          </a:p>
          <a:p>
            <a:r>
              <a:rPr lang="it-IT" dirty="0">
                <a:hlinkClick r:id="rId3"/>
              </a:rPr>
              <a:t>pierluigi.zinzani@unibo.it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 I e II anno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r>
              <a:rPr lang="it-IT" b="1" u="sng" dirty="0"/>
              <a:t>I anno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Attività di base</a:t>
            </a:r>
            <a:r>
              <a:rPr lang="it-IT" dirty="0"/>
              <a:t>: anatomia patologica, biochimica clinica e biologia molecolare clinica, genetica medica, microbiologia, patologia clinica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Diagnostica ematologica I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Ematologia I</a:t>
            </a:r>
            <a:r>
              <a:rPr lang="it-IT" dirty="0"/>
              <a:t>: citogenetica 1, </a:t>
            </a:r>
            <a:r>
              <a:rPr lang="it-IT" dirty="0" err="1"/>
              <a:t>megacariocitopoiesi</a:t>
            </a:r>
            <a:r>
              <a:rPr lang="it-IT" dirty="0"/>
              <a:t>, citogenetica 2, immunologia/</a:t>
            </a:r>
            <a:r>
              <a:rPr lang="it-IT" dirty="0" err="1"/>
              <a:t>immunofenotipo</a:t>
            </a:r>
            <a:r>
              <a:rPr lang="it-IT" dirty="0"/>
              <a:t>, citologia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Gestione studi clinici sperimentali I</a:t>
            </a:r>
          </a:p>
          <a:p>
            <a:pPr algn="just"/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</a:t>
            </a:r>
          </a:p>
          <a:p>
            <a:pPr algn="just"/>
            <a:r>
              <a:rPr lang="it-IT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Diagnostica ematologica II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Ematologia II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ecografia,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oncoematologia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pediatrica, patologia dei linfomi, angiologia, mieloma 1, leucemia mieloide cronica 1</a:t>
            </a:r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Gestione studi clinici sperimentali II</a:t>
            </a:r>
          </a:p>
          <a:p>
            <a:pPr algn="just"/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476673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 III e IV anno</a:t>
            </a:r>
          </a:p>
          <a:p>
            <a:endParaRPr lang="it-IT" dirty="0"/>
          </a:p>
        </p:txBody>
      </p:sp>
      <p:sp>
        <p:nvSpPr>
          <p:cNvPr id="5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pPr algn="just"/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III anno</a:t>
            </a:r>
          </a:p>
          <a:p>
            <a:pPr algn="just"/>
            <a:r>
              <a:rPr lang="it-IT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Diagnostica ematologica III</a:t>
            </a:r>
          </a:p>
          <a:p>
            <a:pPr algn="just"/>
            <a:r>
              <a:rPr lang="it-IT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Ematologia III</a:t>
            </a:r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linfomi 1, linfomi 2, linfomi 3, sindromi </a:t>
            </a:r>
            <a:r>
              <a:rPr lang="it-IT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mielodisplastiche</a:t>
            </a:r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leucemie mieloidi acute, </a:t>
            </a:r>
            <a:r>
              <a:rPr lang="it-IT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gammopatie</a:t>
            </a:r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monoclonali di significato clinico, neoplasie mieloproliferative croniche, malattie emorragiche congenite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Diagnostica per immagini e radioterapia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Malattie infettive</a:t>
            </a:r>
          </a:p>
          <a:p>
            <a:pPr algn="just"/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 anno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Ematologia IV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leucemia mieloide cronica 2, sindromi linfoproliferative croniche, neoplasie mieloproliferative rare, medicina trasfusionale, trapianto allogenico, leucemie acute, nuovi farmaci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Malattie dell’apparato respiratorio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Oncologia Medica</a:t>
            </a:r>
          </a:p>
          <a:p>
            <a:pPr algn="just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Statistica medica</a:t>
            </a:r>
          </a:p>
        </p:txBody>
      </p:sp>
    </p:spTree>
    <p:extLst>
      <p:ext uri="{BB962C8B-B14F-4D97-AF65-F5344CB8AC3E}">
        <p14:creationId xmlns:p14="http://schemas.microsoft.com/office/powerpoint/2010/main" val="278323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b="1" u="sng" dirty="0"/>
              <a:t>Struttura di sede</a:t>
            </a:r>
            <a:r>
              <a:rPr lang="it-IT" dirty="0"/>
              <a:t>: </a:t>
            </a:r>
          </a:p>
          <a:p>
            <a:pPr algn="just">
              <a:lnSpc>
                <a:spcPct val="150000"/>
              </a:lnSpc>
            </a:pPr>
            <a:r>
              <a:rPr lang="it-IT" b="1" dirty="0">
                <a:solidFill>
                  <a:srgbClr val="C00000"/>
                </a:solidFill>
              </a:rPr>
              <a:t>BOLOGNA</a:t>
            </a:r>
            <a:r>
              <a:rPr lang="it-IT" dirty="0"/>
              <a:t> – Istituto di Ematologia «L. e A. </a:t>
            </a:r>
            <a:r>
              <a:rPr lang="it-IT" dirty="0" err="1"/>
              <a:t>Seràgnoli</a:t>
            </a:r>
            <a:r>
              <a:rPr lang="it-IT" dirty="0"/>
              <a:t>», IRCCS Azienda Ospedaliero-Universitaria «Sant’Orsola-Malpighi» e </a:t>
            </a:r>
            <a:r>
              <a:rPr lang="it-IT" dirty="0" err="1"/>
              <a:t>Diaprtimento</a:t>
            </a:r>
            <a:r>
              <a:rPr lang="it-IT" dirty="0"/>
              <a:t> di Scienze Mediche e Chirurgiche (DIMEC), Università di Bologna</a:t>
            </a:r>
          </a:p>
          <a:p>
            <a:pPr>
              <a:lnSpc>
                <a:spcPct val="150000"/>
              </a:lnSpc>
            </a:pPr>
            <a:endParaRPr lang="it-IT" sz="1100" dirty="0"/>
          </a:p>
          <a:p>
            <a:pPr>
              <a:lnSpc>
                <a:spcPct val="150000"/>
              </a:lnSpc>
            </a:pPr>
            <a:r>
              <a:rPr lang="it-IT" b="1" u="sng" dirty="0"/>
              <a:t>Strutture collegate</a:t>
            </a:r>
            <a:r>
              <a:rPr lang="it-IT" dirty="0"/>
              <a:t>: </a:t>
            </a:r>
          </a:p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C00000"/>
                </a:solidFill>
              </a:rPr>
              <a:t>RIMINI</a:t>
            </a:r>
            <a:r>
              <a:rPr lang="it-IT" dirty="0"/>
              <a:t> – UO di Ematologia, Ospedale «Infermi», Azienda USL della Romagna</a:t>
            </a:r>
          </a:p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C00000"/>
                </a:solidFill>
              </a:rPr>
              <a:t>RAVENNA</a:t>
            </a:r>
            <a:r>
              <a:rPr lang="it-IT" dirty="0"/>
              <a:t> – UOC di Ematologia, Ospedale «Santa Maria delle Croci», Azienda USL della Romagna</a:t>
            </a:r>
          </a:p>
          <a:p>
            <a:pPr algn="just">
              <a:lnSpc>
                <a:spcPct val="150000"/>
              </a:lnSpc>
            </a:pPr>
            <a:r>
              <a:rPr lang="it-IT" b="1" dirty="0">
                <a:solidFill>
                  <a:srgbClr val="C00000"/>
                </a:solidFill>
              </a:rPr>
              <a:t>MELDOLA</a:t>
            </a:r>
            <a:r>
              <a:rPr lang="it-IT" dirty="0"/>
              <a:t> – SSD Ematologia e Trapianti CSE, IRCCS Istituto Romagnolo per lo Studio dei Tumori «Dino Amadori»</a:t>
            </a:r>
          </a:p>
          <a:p>
            <a:pPr>
              <a:lnSpc>
                <a:spcPct val="150000"/>
              </a:lnSpc>
            </a:pPr>
            <a:endParaRPr lang="it-IT" dirty="0"/>
          </a:p>
          <a:p>
            <a:pPr>
              <a:lnSpc>
                <a:spcPct val="150000"/>
              </a:lnSpc>
            </a:pPr>
            <a:endParaRPr lang="it-IT" dirty="0"/>
          </a:p>
          <a:p>
            <a:pPr>
              <a:lnSpc>
                <a:spcPct val="150000"/>
              </a:lnSpc>
            </a:pPr>
            <a:endParaRPr lang="it-IT" dirty="0"/>
          </a:p>
          <a:p>
            <a:pPr>
              <a:lnSpc>
                <a:spcPct val="15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 (1)</a:t>
            </a:r>
          </a:p>
          <a:p>
            <a:endParaRPr lang="it-IT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it-IT" dirty="0"/>
              <a:t>Lo specialista in Ematologia deve aver maturato conoscenze teoriche, scientifiche e professionali per riconoscere, diagnosticare e curare tutte le malattie del sangue e degli organi emopoietici, per assistere gli altri specialisti nel riconoscimento, la diagnosi e la cura delle complicazioni o alterazioni ematologiche delle altre malattie, per svolgere funzioni di medicina trasfusionale.</a:t>
            </a:r>
          </a:p>
          <a:p>
            <a:pPr algn="just">
              <a:lnSpc>
                <a:spcPct val="150000"/>
              </a:lnSpc>
            </a:pPr>
            <a:endParaRPr lang="it-IT" sz="1100" dirty="0"/>
          </a:p>
          <a:p>
            <a:pPr algn="just">
              <a:lnSpc>
                <a:spcPct val="150000"/>
              </a:lnSpc>
            </a:pPr>
            <a:r>
              <a:rPr lang="it-IT" dirty="0"/>
              <a:t>A tal fine, lo specialista in Ematologia deve conoscere a fondo le basi fisiopatologiche delle malattie del sangue e dell’immunologia e medicina trasfusionale, e deve aver sviluppato un’esperienza diretta nelle metodologie diagnostiche e di laboratorio rilevanti.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364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 (2)</a:t>
            </a:r>
          </a:p>
          <a:p>
            <a:endParaRPr lang="it-IT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seguito almeno 200 casi di emopatie, di cui almeno 2/3 in </a:t>
            </a:r>
            <a:r>
              <a:rPr lang="it-IT" b="1" u="sng" dirty="0" err="1"/>
              <a:t>oncoematologia</a:t>
            </a:r>
            <a:r>
              <a:rPr lang="it-IT" b="1" dirty="0"/>
              <a:t>,</a:t>
            </a:r>
            <a:r>
              <a:rPr lang="it-IT" dirty="0"/>
              <a:t> partecipando attivamente al loro inquadramento diagnostico, alla programmazione, esecuzione e controllo dei protocolli terapeutici e della terapia di supporto, compresa la terapia trasfusionale.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1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eseguito almeno 75 aspirati midollari e 20 biopsie </a:t>
            </a:r>
            <a:r>
              <a:rPr lang="it-IT" b="1" u="sng" dirty="0" err="1"/>
              <a:t>osteomidollari</a:t>
            </a:r>
            <a:r>
              <a:rPr lang="it-IT" dirty="0"/>
              <a:t>, partecipando alla fase di definizione diagnostica </a:t>
            </a:r>
            <a:r>
              <a:rPr lang="it-IT" b="1" u="sng" dirty="0"/>
              <a:t>e almeno 10 rachicentesi diagnostiche e/o terapeutiche</a:t>
            </a:r>
            <a:r>
              <a:rPr lang="it-IT" dirty="0"/>
              <a:t> in pazienti affetti da </a:t>
            </a:r>
            <a:r>
              <a:rPr lang="it-IT" dirty="0" err="1"/>
              <a:t>emolinfopatie</a:t>
            </a:r>
            <a:r>
              <a:rPr lang="it-IT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1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acquisito esperienza delle procedure diagnostiche e dei presidi terapeutici inerenti le principali malattie emorragiche e trombotiche</a:t>
            </a:r>
            <a:r>
              <a:rPr lang="it-IT" dirty="0"/>
              <a:t>, partecipando personalmente agli screening relativi alle patologie dell’emostasi e della coagulazione e al monitoraggio della terapia anticoagulante.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1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partecipato attivamente alla valutazione clinica e funzionale del paziente con anemia o altre citopenie periferiche</a:t>
            </a:r>
            <a:r>
              <a:rPr lang="it-IT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 (3)</a:t>
            </a:r>
          </a:p>
          <a:p>
            <a:endParaRPr lang="it-IT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acquisito familiarità nella pratica laboratoristica di ematologia generale</a:t>
            </a:r>
            <a:r>
              <a:rPr lang="it-IT" b="1" dirty="0"/>
              <a:t> </a:t>
            </a:r>
            <a:r>
              <a:rPr lang="it-IT" dirty="0"/>
              <a:t>per quanto riguarda la </a:t>
            </a:r>
            <a:r>
              <a:rPr lang="it-IT" dirty="0" err="1"/>
              <a:t>citomorfologia</a:t>
            </a:r>
            <a:r>
              <a:rPr lang="it-IT" dirty="0"/>
              <a:t> delle cellule del sangue, la citochimica, la caratterizzazione immunologica e citogenetica, le tecniche di genetica molecolare e colture cellulari relative alle emopatie.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1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frequentato un’unità trapianto di cellule staminali ematopoietiche</a:t>
            </a:r>
            <a:r>
              <a:rPr lang="it-IT" dirty="0"/>
              <a:t> partecipando attivamente alla gestione clinica di almeno 20 pazienti sottoposti a trapianto allogenico e/o autologo, acquisendo le conoscenze necessarie relative alle procedure di raccolta, separazione e </a:t>
            </a:r>
            <a:r>
              <a:rPr lang="it-IT" dirty="0" err="1"/>
              <a:t>criopreservazione</a:t>
            </a:r>
            <a:r>
              <a:rPr lang="it-IT" dirty="0"/>
              <a:t> delle cellule staminali ematopoietiche da sangue venoso periferico e sangue midollare.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1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acquisito conoscenze nelle procedure di </a:t>
            </a:r>
            <a:r>
              <a:rPr lang="it-IT" b="1" u="sng" dirty="0" err="1"/>
              <a:t>eritrocitoaferesi</a:t>
            </a:r>
            <a:r>
              <a:rPr lang="it-IT" b="1" u="sng" dirty="0"/>
              <a:t> e plasmaferesi</a:t>
            </a:r>
            <a:r>
              <a:rPr lang="it-IT" dirty="0"/>
              <a:t> e nell’esecuzione ed interpretazione di fenotipi eritrocitari, test di </a:t>
            </a:r>
            <a:r>
              <a:rPr lang="it-IT" dirty="0" err="1"/>
              <a:t>Coombs</a:t>
            </a:r>
            <a:r>
              <a:rPr lang="it-IT" dirty="0"/>
              <a:t> e nella ricerca di anticorpi </a:t>
            </a:r>
            <a:r>
              <a:rPr lang="it-IT" dirty="0" err="1"/>
              <a:t>antieritrocitari</a:t>
            </a:r>
            <a:r>
              <a:rPr lang="it-IT" dirty="0"/>
              <a:t> irregolari.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1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u="sng" dirty="0"/>
              <a:t>Aver collaborato nella valutazione di pazienti ambulatoriali e inviati per consulenza e aver preso parte alle procedure terapeutiche del </a:t>
            </a:r>
            <a:r>
              <a:rPr lang="it-IT" b="1" u="sng" dirty="0" err="1"/>
              <a:t>day</a:t>
            </a:r>
            <a:r>
              <a:rPr lang="it-IT" b="1" u="sng" dirty="0"/>
              <a:t> hospital ematologico</a:t>
            </a:r>
            <a:r>
              <a:rPr lang="it-IT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43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2628BC-6F1D-4F16-90AC-9385A01D7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Sbocchi occupazionali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D2ED6-765D-4E1A-B2CB-C673060D59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Attività ospedaliera in un reparto di Ematologia o in strutture di trapianto di midollo osseo e terapia cellulare.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Attività ospedaliera di Medicina Trasfusionale ed Immunoematologia.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Attività di ricerca in un centro medico accademico.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Attività di consulente ematologo.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Impiego in aziende farmaceutiche come consulente medico o responsabile dello sviluppo di nuovi farmaci nel campo dell’Ematologia.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/>
              <a:t>Attività di Medico di Medicina Generale con competenze specializzate in Ematologia.</a:t>
            </a:r>
          </a:p>
        </p:txBody>
      </p:sp>
    </p:spTree>
    <p:extLst>
      <p:ext uri="{BB962C8B-B14F-4D97-AF65-F5344CB8AC3E}">
        <p14:creationId xmlns:p14="http://schemas.microsoft.com/office/powerpoint/2010/main" val="267873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871C53B-A856-5B75-AE47-4E583D4415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Tirocinio </a:t>
            </a:r>
          </a:p>
        </p:txBody>
      </p:sp>
      <p:sp>
        <p:nvSpPr>
          <p:cNvPr id="4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pPr algn="just"/>
            <a:r>
              <a:rPr lang="it-IT" b="1" u="sng" dirty="0"/>
              <a:t>I anno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Attività professionalizzanti di Medicina clinica generale e specialistica</a:t>
            </a:r>
            <a:r>
              <a:rPr lang="it-IT" dirty="0"/>
              <a:t>: 540 ore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Attività professionalizzanti di Ematologia</a:t>
            </a:r>
            <a:r>
              <a:rPr lang="it-IT" dirty="0"/>
              <a:t>: 1188 ore</a:t>
            </a:r>
          </a:p>
          <a:p>
            <a:pPr algn="just"/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Attività professionalizzanti di Ematologia</a:t>
            </a:r>
            <a:r>
              <a:rPr lang="it-IT" dirty="0"/>
              <a:t>: 1428 ore</a:t>
            </a:r>
          </a:p>
          <a:p>
            <a:pPr algn="just"/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III anno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Attività professionalizzanti di Ematologia</a:t>
            </a:r>
            <a:r>
              <a:rPr lang="it-IT" dirty="0"/>
              <a:t>: 1728 ore</a:t>
            </a:r>
          </a:p>
          <a:p>
            <a:pPr algn="just"/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it-IT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IV anno</a:t>
            </a:r>
          </a:p>
          <a:p>
            <a:pPr algn="just"/>
            <a:r>
              <a:rPr lang="it-IT" dirty="0">
                <a:solidFill>
                  <a:srgbClr val="C00000"/>
                </a:solidFill>
              </a:rPr>
              <a:t>Attività professionalizzanti di Ematologia</a:t>
            </a:r>
            <a:r>
              <a:rPr lang="it-IT" dirty="0"/>
              <a:t>: 1728 ore</a:t>
            </a:r>
          </a:p>
        </p:txBody>
      </p:sp>
    </p:spTree>
    <p:extLst>
      <p:ext uri="{BB962C8B-B14F-4D97-AF65-F5344CB8AC3E}">
        <p14:creationId xmlns:p14="http://schemas.microsoft.com/office/powerpoint/2010/main" val="1510783574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858</Words>
  <Application>Microsoft Office PowerPoint</Application>
  <PresentationFormat>Presentazione su schermo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Francesca Manicardi</cp:lastModifiedBy>
  <cp:revision>92</cp:revision>
  <dcterms:created xsi:type="dcterms:W3CDTF">2017-11-13T10:11:35Z</dcterms:created>
  <dcterms:modified xsi:type="dcterms:W3CDTF">2025-05-29T14:08:42Z</dcterms:modified>
</cp:coreProperties>
</file>