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</p:sldMasterIdLst>
  <p:notesMasterIdLst>
    <p:notesMasterId r:id="rId15"/>
  </p:notesMasterIdLst>
  <p:sldIdLst>
    <p:sldId id="263" r:id="rId4"/>
    <p:sldId id="276" r:id="rId5"/>
    <p:sldId id="277" r:id="rId6"/>
    <p:sldId id="278" r:id="rId7"/>
    <p:sldId id="274" r:id="rId8"/>
    <p:sldId id="279" r:id="rId9"/>
    <p:sldId id="280" r:id="rId10"/>
    <p:sldId id="257" r:id="rId11"/>
    <p:sldId id="270" r:id="rId12"/>
    <p:sldId id="272" r:id="rId13"/>
    <p:sldId id="267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94604" autoAdjust="0"/>
  </p:normalViewPr>
  <p:slideViewPr>
    <p:cSldViewPr showGuides="1">
      <p:cViewPr varScale="1">
        <p:scale>
          <a:sx n="78" d="100"/>
          <a:sy n="78" d="100"/>
        </p:scale>
        <p:origin x="185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1B47E-6402-4F3C-A5AD-D9F3820AAC76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51A52-0543-4297-AF0D-AF431720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31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8E1D7A-7FD8-4160-9078-E1E71C04316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933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E1D7A-7FD8-4160-9078-E1E71C04316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47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63888" y="548680"/>
            <a:ext cx="5185023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563938" y="5379814"/>
            <a:ext cx="5256212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3563938" y="5877942"/>
            <a:ext cx="5329237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412875"/>
            <a:ext cx="8424862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1989138"/>
            <a:ext cx="8424862" cy="367211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412875"/>
            <a:ext cx="8424862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683269" y="2781300"/>
            <a:ext cx="7777163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1412875"/>
            <a:ext cx="8424862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150937" y="1700809"/>
            <a:ext cx="6842125" cy="3960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3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1115640" y="2769120"/>
            <a:ext cx="691236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05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73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2780928"/>
            <a:ext cx="6912768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79612" y="3573016"/>
            <a:ext cx="6984776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042988" y="4725144"/>
            <a:ext cx="7058025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3275856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20782158-7AF3-42B8-A95E-9AE7AC80BF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552" y="2276872"/>
            <a:ext cx="2162090" cy="15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7DC112-7FE1-4949-997D-1BCC7F8E4CCE}"/>
              </a:ext>
            </a:extLst>
          </p:cNvPr>
          <p:cNvSpPr txBox="1"/>
          <p:nvPr userDrawn="1"/>
        </p:nvSpPr>
        <p:spPr>
          <a:xfrm>
            <a:off x="179512" y="65250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‹N›</a:t>
            </a:fld>
            <a:endParaRPr lang="it-IT" sz="1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F0A139-8303-4E02-94E1-3E5DCC6D7B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84368" y="5864550"/>
            <a:ext cx="1080120" cy="7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  <p:sldLayoutId id="2147483673" r:id="rId5"/>
    <p:sldLayoutId id="214748367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3131840" y="645333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www.unibo.it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A095BB-9E14-41BA-8B39-32305A4609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1842" y="620688"/>
            <a:ext cx="1800316" cy="13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Scuola di Specializzazione in Endocrinologia e Malattie del Metabolismo</a:t>
            </a:r>
          </a:p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Direttore: Prof. Guido Di Dalmazi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Dipartimento di Scienze Mediche e Chirurgiche</a:t>
            </a:r>
          </a:p>
        </p:txBody>
      </p:sp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387390" y="1362576"/>
            <a:ext cx="264695" cy="83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00" y="1273031"/>
            <a:ext cx="7517600" cy="40784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4EE8170-6DFF-14A7-C62E-1997DB28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5558223"/>
            <a:ext cx="1488106" cy="823337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FEBB2EA8-888B-5C3A-43D2-22E399784610}"/>
              </a:ext>
            </a:extLst>
          </p:cNvPr>
          <p:cNvSpPr txBox="1"/>
          <p:nvPr/>
        </p:nvSpPr>
        <p:spPr>
          <a:xfrm>
            <a:off x="1412865" y="580536"/>
            <a:ext cx="6318270" cy="4857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ctr">
              <a:lnSpc>
                <a:spcPts val="582"/>
              </a:lnSpc>
            </a:pP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Sbocchi occupazionali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245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Guido Di Dalmazi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Dipartimento di Scienze Mediche e Chirurgiche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guido.didalmazi@unibo.it</a:t>
            </a:r>
          </a:p>
        </p:txBody>
      </p:sp>
    </p:spTree>
    <p:extLst>
      <p:ext uri="{BB962C8B-B14F-4D97-AF65-F5344CB8AC3E}">
        <p14:creationId xmlns:p14="http://schemas.microsoft.com/office/powerpoint/2010/main" val="225496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18342" y="922975"/>
            <a:ext cx="812318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 IN ITALIA:</a:t>
            </a:r>
          </a:p>
          <a:p>
            <a:pPr algn="just"/>
            <a:endParaRPr lang="it-IT" sz="15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All'età di 60 anni circa il </a:t>
            </a:r>
            <a:r>
              <a:rPr lang="it-IT" sz="1500" b="1" dirty="0"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50% 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della popolazione presenta almeno un </a:t>
            </a:r>
            <a:r>
              <a:rPr lang="it-IT" sz="15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nodulo tiroideo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, diagnosticato o meno.</a:t>
            </a:r>
          </a:p>
          <a:p>
            <a:pPr algn="just"/>
            <a:endParaRPr lang="it-IT" sz="15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La prevalenza stimata del </a:t>
            </a:r>
            <a:r>
              <a:rPr lang="it-IT" sz="15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diabete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 è pari al </a:t>
            </a:r>
            <a:r>
              <a:rPr lang="it-IT" sz="1500" b="1" dirty="0"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7% della popolazione generale 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che corrisponde a oltre 3,5 milioni di persone, con un trend aumento negli ultimi anni. In regione Emilia Romagna sono presenti 280.000 pazienti con diabete.</a:t>
            </a:r>
          </a:p>
          <a:p>
            <a:pPr algn="just"/>
            <a:endParaRPr lang="it-IT" sz="15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Nella popolazione adulta, la proporzione di pazienti in </a:t>
            </a:r>
            <a:r>
              <a:rPr lang="it-IT" sz="15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sovrappeso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 è del </a:t>
            </a:r>
            <a:r>
              <a:rPr lang="it-IT" sz="1500" b="1" dirty="0"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36% 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(maschi 44%, femmine 29%), mentre quella dei pazienti </a:t>
            </a:r>
            <a:r>
              <a:rPr lang="it-IT" sz="15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obesi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 è del </a:t>
            </a:r>
            <a:r>
              <a:rPr lang="it-IT" sz="1500" b="1" dirty="0"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12% 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(maschi 12%, femmine 11%), con un trend in costante crescita.</a:t>
            </a:r>
          </a:p>
          <a:p>
            <a:pPr algn="just"/>
            <a:endParaRPr lang="it-IT" sz="15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Nella popolazione italiana, l'</a:t>
            </a:r>
            <a:r>
              <a:rPr lang="it-IT" sz="1500" b="1" dirty="0"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8% 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(il 14% delle femmine e il 2% dei maschi) è affetto da </a:t>
            </a:r>
            <a:r>
              <a:rPr lang="it-IT" sz="15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osteoporosi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, con una prevalenza che aumenta al 32% nelle donne dopo i 55 anni</a:t>
            </a:r>
          </a:p>
          <a:p>
            <a:pPr algn="just"/>
            <a:endParaRPr lang="it-IT" sz="15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I problemi legati alla sindrome dell’ovaio policistico riguardano il </a:t>
            </a:r>
            <a:r>
              <a:rPr lang="it-IT" sz="1500" b="1" dirty="0"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6.5% </a:t>
            </a:r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della popolazione femminile in età fertile</a:t>
            </a:r>
          </a:p>
          <a:p>
            <a:pPr algn="just"/>
            <a:endParaRPr lang="it-IT" sz="15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500" dirty="0">
                <a:latin typeface="Aptos" panose="020B0004020202020204" pitchFamily="34" charset="0"/>
                <a:cs typeface="Calibri" panose="020F0502020204030204" pitchFamily="34" charset="0"/>
              </a:rPr>
              <a:t>Le patologie surrenaliche sono diagnosticate nel 5% dei pazienti che eseguono imaging addominale (10% nella popolazione ultra 65enne)</a:t>
            </a:r>
          </a:p>
        </p:txBody>
      </p:sp>
      <p:pic>
        <p:nvPicPr>
          <p:cNvPr id="1026" name="Picture 2" descr="Thyroid - Free healthcare and medical icons">
            <a:extLst>
              <a:ext uri="{FF2B5EF4-FFF2-40B4-BE49-F238E27FC236}">
                <a16:creationId xmlns:a16="http://schemas.microsoft.com/office/drawing/2014/main" id="{4B445383-8DE2-BFBC-D4D1-51D1ECE0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9" y="1400686"/>
            <a:ext cx="578897" cy="53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creas - Free medical icons">
            <a:extLst>
              <a:ext uri="{FF2B5EF4-FFF2-40B4-BE49-F238E27FC236}">
                <a16:creationId xmlns:a16="http://schemas.microsoft.com/office/drawing/2014/main" id="{EB1C294B-F5EE-5E2F-2D50-8A1777FD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9" y="2240800"/>
            <a:ext cx="578897" cy="53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ne Special Lineal color icon">
            <a:extLst>
              <a:ext uri="{FF2B5EF4-FFF2-40B4-BE49-F238E27FC236}">
                <a16:creationId xmlns:a16="http://schemas.microsoft.com/office/drawing/2014/main" id="{1C32D717-88D6-4591-E644-64694690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7" y="3955872"/>
            <a:ext cx="491976" cy="4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esity Surang Red icon">
            <a:extLst>
              <a:ext uri="{FF2B5EF4-FFF2-40B4-BE49-F238E27FC236}">
                <a16:creationId xmlns:a16="http://schemas.microsoft.com/office/drawing/2014/main" id="{BB6AC88F-E733-47EE-0AFE-E69136177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1" y="3065043"/>
            <a:ext cx="661531" cy="6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D5120C-9D40-A961-1260-21C2EA504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67" y="4583653"/>
            <a:ext cx="704222" cy="5585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4014A74-60AB-A7F9-9AA1-922004E5D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8" y="5338423"/>
            <a:ext cx="803665" cy="42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29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412865" y="260648"/>
            <a:ext cx="6318270" cy="4857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Piano didattico della Scuola 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Didattica frontale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90531" y="1340768"/>
            <a:ext cx="3400210" cy="378027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just">
              <a:lnSpc>
                <a:spcPct val="100000"/>
              </a:lnSpc>
            </a:pPr>
            <a:r>
              <a:rPr lang="it-IT" sz="1400" b="1" u="sng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I anno</a:t>
            </a:r>
            <a:r>
              <a:rPr lang="it-IT" sz="1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:</a:t>
            </a:r>
            <a:r>
              <a:rPr lang="it-IT" sz="14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 biochimica clinica, farmacologia, genetica medica, patologia generale e patologia medica, </a:t>
            </a:r>
            <a:r>
              <a:rPr lang="it-IT" sz="1400" u="sng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endocrinologia e malattie del metabolismo</a:t>
            </a:r>
            <a:r>
              <a:rPr lang="it-IT" sz="14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, lingua inglese</a:t>
            </a: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1400" b="1" u="sng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II anno</a:t>
            </a:r>
            <a:r>
              <a:rPr lang="it-IT" sz="1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: </a:t>
            </a:r>
            <a:r>
              <a:rPr lang="it-IT" sz="14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 </a:t>
            </a:r>
            <a:r>
              <a:rPr lang="it-IT" sz="1400" u="sng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endocrinologia e malattie del metabolismo</a:t>
            </a:r>
            <a:r>
              <a:rPr lang="it-IT" sz="14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, lingua inglese</a:t>
            </a: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1400" b="1" u="sng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III anno</a:t>
            </a:r>
            <a:r>
              <a:rPr lang="it-IT" sz="1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: </a:t>
            </a:r>
            <a:r>
              <a:rPr lang="it-IT" sz="14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diagnostica per immagini, </a:t>
            </a:r>
            <a:r>
              <a:rPr lang="it-IT" sz="1400" u="sng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endocrinologia e malattie del metabolismo</a:t>
            </a:r>
            <a:r>
              <a:rPr lang="it-IT" sz="14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, ginecologia ed ostetricia, lingua inglese</a:t>
            </a: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1400" b="1" u="sng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IV anno</a:t>
            </a:r>
            <a:r>
              <a:rPr lang="it-IT" sz="1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: </a:t>
            </a:r>
            <a:r>
              <a:rPr lang="it-IT" sz="1400" u="sng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endocrinologia e malattie del metabolismo</a:t>
            </a:r>
            <a:r>
              <a:rPr lang="it-IT" sz="14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  <a:ea typeface="Calibri"/>
              </a:rPr>
              <a:t>, ginecologia ed ostetricia, pediatria, scienze tecniche dietetiche applicate</a:t>
            </a: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53F3B7-AF24-47DE-7007-7BF00A00D77E}"/>
              </a:ext>
            </a:extLst>
          </p:cNvPr>
          <p:cNvSpPr txBox="1"/>
          <p:nvPr/>
        </p:nvSpPr>
        <p:spPr>
          <a:xfrm>
            <a:off x="4067944" y="1798523"/>
            <a:ext cx="4788776" cy="3747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/>
              <a:t>Organizzazione della didattica di Endocrinologia: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it-IT" sz="1600" dirty="0"/>
              <a:t>Discussione di casi clinici (settimanale)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it-IT" sz="1600" dirty="0"/>
              <a:t>Pratica clinica in endocrinologia (settimanale)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it-IT" sz="1600" dirty="0"/>
              <a:t>Martedì endocrinologici (eventi multidisciplinari - mensili)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it-IT" sz="1600" dirty="0"/>
              <a:t>Lezioni frontali (bi-trisettimanali)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it-IT" sz="1600" dirty="0"/>
              <a:t>Journal Club (bi-mensili)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endParaRPr lang="it-IT" sz="1600" dirty="0"/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it-IT" sz="1600" dirty="0"/>
              <a:t>Esercitazioni pratiche per diagnostica strumentale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405141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1419763" y="344297"/>
            <a:ext cx="6318270" cy="4857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Rete formativa della Scuola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49268" y="1333930"/>
            <a:ext cx="9059261" cy="4398903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just">
              <a:lnSpc>
                <a:spcPct val="100000"/>
              </a:lnSpc>
            </a:pPr>
            <a:r>
              <a:rPr lang="it-IT" sz="15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Strutture di sede:</a:t>
            </a:r>
          </a:p>
          <a:p>
            <a:pPr algn="just">
              <a:lnSpc>
                <a:spcPct val="100000"/>
              </a:lnSpc>
            </a:pPr>
            <a:r>
              <a:rPr lang="it-IT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IRCCS AOU di Bologna (</a:t>
            </a:r>
            <a:r>
              <a:rPr lang="it-IT" sz="15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Osp</a:t>
            </a:r>
            <a:r>
              <a:rPr lang="it-IT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. S. Orsola – UOC ENDOCRINOLOGIA E PREVENZIONE E CURA DEL DIABETE)</a:t>
            </a:r>
          </a:p>
          <a:p>
            <a:pPr algn="just">
              <a:lnSpc>
                <a:spcPct val="100000"/>
              </a:lnSpc>
            </a:pPr>
            <a:r>
              <a:rPr lang="it-IT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(inclusi ambulatori territoriali S. DONATO-CHERSICH e PILASTRO)</a:t>
            </a:r>
            <a:endParaRPr lang="it-IT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it-IT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it-IT" sz="2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it-IT" sz="15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15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15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Strutture collegate: 	</a:t>
            </a:r>
            <a:r>
              <a:rPr lang="it-IT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OSPEDALE MAGGIORE "C.A. PIZZARDI" – UO ENDOCRINOLOGIA</a:t>
            </a:r>
          </a:p>
          <a:p>
            <a:pPr algn="just">
              <a:lnSpc>
                <a:spcPct val="100000"/>
              </a:lnSpc>
            </a:pPr>
            <a:r>
              <a:rPr lang="it-IT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			OSPEDALE S. GIOVANNI  in PERSICETO UO MEDICINA INTERNA</a:t>
            </a:r>
            <a:endParaRPr lang="it-IT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it-IT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it-IT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it-IT" sz="1500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15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Strutture complementari</a:t>
            </a:r>
            <a:r>
              <a:rPr lang="it-IT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: OSPEDALE "MORGAGNI-PIERANTONI" FORLI’:  UO ENDOCRINOLOGIA E MALATTIE METABOLICHE</a:t>
            </a:r>
            <a:endParaRPr lang="it-IT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  <p:sp>
        <p:nvSpPr>
          <p:cNvPr id="2" name="AutoShape 2" descr="NOVITÀ IN ARRIVO PER VOI! | www.le1000e1notte.i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35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292" y="2240982"/>
            <a:ext cx="1296590" cy="9178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255" y="2240982"/>
            <a:ext cx="1779996" cy="9178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281" y="2240981"/>
            <a:ext cx="1225325" cy="9178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932" y="3814232"/>
            <a:ext cx="995338" cy="9953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77950" y="3814232"/>
            <a:ext cx="1347449" cy="89829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151" y="5149007"/>
            <a:ext cx="1195607" cy="81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110663" y="1230229"/>
            <a:ext cx="890337" cy="854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Aptos" panose="020B00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0212" y="980728"/>
            <a:ext cx="8903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Creare uno specialista capace di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assorbire </a:t>
            </a:r>
            <a:r>
              <a:rPr lang="it-IT" sz="1600" b="1" dirty="0">
                <a:latin typeface="Aptos" panose="020B0004020202020204" pitchFamily="34" charset="0"/>
                <a:cs typeface="Calibri" panose="020F0502020204030204" pitchFamily="34" charset="0"/>
              </a:rPr>
              <a:t>l’evoluzione tecnologica</a:t>
            </a: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, sociale ed economica del Paese (</a:t>
            </a:r>
            <a:r>
              <a:rPr lang="it-IT" sz="16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device terapeutici, trial su farmaci innovativi</a:t>
            </a: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); 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it-IT" sz="16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utilizzare un modello di gestione della </a:t>
            </a:r>
            <a:r>
              <a:rPr lang="it-IT" sz="1600" b="1" dirty="0">
                <a:latin typeface="Aptos" panose="020B0004020202020204" pitchFamily="34" charset="0"/>
                <a:cs typeface="Calibri" panose="020F0502020204030204" pitchFamily="34" charset="0"/>
              </a:rPr>
              <a:t>sanità pubblica</a:t>
            </a: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, offrendo il meglio dell’assistenza e riducendo i costi attraverso percorsi diagnostici-terapeutici assistenziali (</a:t>
            </a:r>
            <a:r>
              <a:rPr lang="it-IT" sz="16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PDTA k tiroide, masse surrenaliche, diabete interaziendale, obesità chirurgica interaziendale, transizione pediatria-adulto)</a:t>
            </a:r>
          </a:p>
          <a:p>
            <a:pPr algn="just"/>
            <a:endParaRPr lang="it-IT" sz="16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Integrare la </a:t>
            </a:r>
            <a:r>
              <a:rPr lang="it-IT" sz="1600" b="1" dirty="0">
                <a:latin typeface="Aptos" panose="020B0004020202020204" pitchFamily="34" charset="0"/>
                <a:cs typeface="Calibri" panose="020F0502020204030204" pitchFamily="34" charset="0"/>
              </a:rPr>
              <a:t>collaborazione con altre discipline </a:t>
            </a: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it-IT" sz="16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ambulatori congiunti diabetologi-nefrologi; diabetologi-cardiologi, endocrinologi-oculisti, endocrinologi-urologi</a:t>
            </a:r>
            <a:r>
              <a:rPr lang="it-IT" sz="1600" dirty="0">
                <a:latin typeface="Aptos" panose="020B0004020202020204" pitchFamily="34" charset="0"/>
                <a:cs typeface="Calibri" panose="020F0502020204030204" pitchFamily="34" charset="0"/>
              </a:rPr>
              <a:t>), e con il Servizio Sanitario Nazionale 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it-IT" sz="16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Aptos" panose="020B0004020202020204" pitchFamily="34" charset="0"/>
                <a:cs typeface="Calibri" panose="020F0502020204030204" pitchFamily="34" charset="0"/>
              </a:rPr>
              <a:t>Gestire da patologie epidemiologicamente rilevanti a patologie rare (</a:t>
            </a:r>
            <a:r>
              <a:rPr lang="it-IT" sz="16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referenti regionali su </a:t>
            </a:r>
            <a:r>
              <a:rPr lang="it-IT" sz="1600" b="1" dirty="0" err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EndoERN</a:t>
            </a:r>
            <a:r>
              <a:rPr lang="it-IT" sz="1600" b="1" dirty="0">
                <a:latin typeface="Aptos" panose="020B0004020202020204" pitchFamily="34" charset="0"/>
                <a:cs typeface="Calibri" panose="020F0502020204030204" pitchFamily="34" charset="0"/>
              </a:rPr>
              <a:t>)</a:t>
            </a:r>
            <a:endParaRPr lang="it-IT" sz="16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475656" y="4830060"/>
            <a:ext cx="63670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ptos" panose="020B0004020202020204" pitchFamily="34" charset="0"/>
              </a:rPr>
              <a:t>… con la capacità di sviluppare </a:t>
            </a:r>
            <a:r>
              <a:rPr lang="it-IT" sz="1400" b="1" dirty="0">
                <a:latin typeface="Aptos" panose="020B0004020202020204" pitchFamily="34" charset="0"/>
              </a:rPr>
              <a:t>tematiche di confine o in condivisione con altre discipline</a:t>
            </a:r>
            <a:r>
              <a:rPr lang="it-IT" sz="1400" dirty="0">
                <a:latin typeface="Aptos" panose="020B0004020202020204" pitchFamily="34" charset="0"/>
              </a:rPr>
              <a:t> come :</a:t>
            </a:r>
          </a:p>
          <a:p>
            <a:r>
              <a:rPr lang="it-IT" sz="1400" dirty="0">
                <a:latin typeface="Aptos" panose="020B0004020202020204" pitchFamily="34" charset="0"/>
              </a:rPr>
              <a:t>- l’endocrinologia ginecologica</a:t>
            </a:r>
          </a:p>
          <a:p>
            <a:r>
              <a:rPr lang="it-IT" sz="1400" dirty="0">
                <a:latin typeface="Aptos" panose="020B0004020202020204" pitchFamily="34" charset="0"/>
              </a:rPr>
              <a:t>- l’endocrinologia pediatrica</a:t>
            </a:r>
          </a:p>
          <a:p>
            <a:r>
              <a:rPr lang="it-IT" sz="1400" dirty="0">
                <a:latin typeface="Aptos" panose="020B0004020202020204" pitchFamily="34" charset="0"/>
              </a:rPr>
              <a:t>- le patologie dell’osso</a:t>
            </a:r>
          </a:p>
          <a:p>
            <a:r>
              <a:rPr lang="it-IT" sz="1400" dirty="0">
                <a:latin typeface="Aptos" panose="020B0004020202020204" pitchFamily="34" charset="0"/>
              </a:rPr>
              <a:t>- il muscolo e le scienze motorie</a:t>
            </a:r>
          </a:p>
          <a:p>
            <a:r>
              <a:rPr lang="it-IT" sz="1400" dirty="0">
                <a:latin typeface="Aptos" panose="020B0004020202020204" pitchFamily="34" charset="0"/>
              </a:rPr>
              <a:t>- l’endocrinologia del tessuto adiposo e la gestione delle forme di malnutrizione (per eccesso o per difetto)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0148EC8E-996B-D90B-9793-65596E035812}"/>
              </a:ext>
            </a:extLst>
          </p:cNvPr>
          <p:cNvSpPr txBox="1"/>
          <p:nvPr/>
        </p:nvSpPr>
        <p:spPr>
          <a:xfrm>
            <a:off x="1301312" y="394080"/>
            <a:ext cx="6318270" cy="4857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Obiettivi formativi della Scuola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5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619672" y="577312"/>
            <a:ext cx="6318270" cy="3237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Skill da raggiungere secondo il D.I. 68/2015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53464" y="1579146"/>
            <a:ext cx="1227221" cy="5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Aptos" panose="020B00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0505" y="1412776"/>
            <a:ext cx="8942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Conoscenze teoriche, scientifiche e professionali nel campo della fisiopatologia e clinica delle malattie endocrine (incluse le patologie neoplastiche)</a:t>
            </a:r>
          </a:p>
          <a:p>
            <a:pPr algn="just"/>
            <a:endParaRPr lang="it-IT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Gli ambiti di specifica competenza sono</a:t>
            </a:r>
          </a:p>
          <a:p>
            <a:pPr marL="257175" indent="-257175" algn="just">
              <a:buFontTx/>
              <a:buChar char="-"/>
            </a:pP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la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fisiopatologia endocrina</a:t>
            </a:r>
          </a:p>
          <a:p>
            <a:pPr marL="257175" indent="-257175" algn="just">
              <a:buFontTx/>
              <a:buChar char="-"/>
            </a:pP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la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semeiotica</a:t>
            </a: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 funzionale e strumentale</a:t>
            </a:r>
          </a:p>
          <a:p>
            <a:pPr marL="257175" indent="-257175" algn="just">
              <a:buFontTx/>
              <a:buChar char="-"/>
            </a:pP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la metodologia clinica</a:t>
            </a:r>
          </a:p>
          <a:p>
            <a:pPr marL="257175" indent="-257175" algn="just">
              <a:buFontTx/>
              <a:buChar char="-"/>
            </a:pP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la terapia in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neuroendocrinologia, endocrinologia, diabetologia e andrologia</a:t>
            </a:r>
          </a:p>
          <a:p>
            <a:pPr marL="257175" indent="-257175" algn="just">
              <a:buFontTx/>
              <a:buChar char="-"/>
            </a:pP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la fisiopatologia e clinica endocrina di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riproduzione umana</a:t>
            </a: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accrescimento</a:t>
            </a: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alimentazione</a:t>
            </a: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 e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attività motorie</a:t>
            </a:r>
          </a:p>
          <a:p>
            <a:pPr marL="257175" indent="-257175" algn="just">
              <a:buFontTx/>
              <a:buChar char="-"/>
            </a:pP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la fisiopatologia e clinica del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ricambio</a:t>
            </a: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 con riguardo all’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obesità</a:t>
            </a:r>
            <a:r>
              <a:rPr lang="it-IT" b="1" dirty="0">
                <a:latin typeface="Aptos" panose="020B0004020202020204" pitchFamily="34" charset="0"/>
                <a:cs typeface="Calibri" panose="020F0502020204030204" pitchFamily="34" charset="0"/>
              </a:rPr>
              <a:t> e al metabolismo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glucidico, lipidico ed idro-elettrolitico</a:t>
            </a:r>
            <a:endParaRPr lang="it-IT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621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95536" y="1196752"/>
            <a:ext cx="820891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- aver seguito personalmente in Reparto di degenza, </a:t>
            </a:r>
            <a:r>
              <a:rPr lang="it-IT" sz="1400" dirty="0" err="1">
                <a:latin typeface="Aptos" panose="020B0004020202020204" pitchFamily="34" charset="0"/>
                <a:cs typeface="Calibri" panose="020F0502020204030204" pitchFamily="34" charset="0"/>
              </a:rPr>
              <a:t>Day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Hospital, </a:t>
            </a:r>
            <a:r>
              <a:rPr lang="it-IT" sz="1400" dirty="0" err="1">
                <a:latin typeface="Aptos" panose="020B0004020202020204" pitchFamily="34" charset="0"/>
                <a:cs typeface="Calibri" panose="020F0502020204030204" pitchFamily="34" charset="0"/>
              </a:rPr>
              <a:t>Day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Service o ambulatorio non meno di 120 pazienti di cui:</a:t>
            </a:r>
          </a:p>
          <a:p>
            <a:pPr algn="just"/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 meno di 50 pazienti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con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patologie endocrinologiche, andrologiche e sessuologiche</a:t>
            </a:r>
          </a:p>
          <a:p>
            <a:pPr algn="just"/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 meno di 50 pazienti</a:t>
            </a:r>
            <a:r>
              <a:rPr lang="it-IT" sz="1400" b="1" dirty="0">
                <a:solidFill>
                  <a:srgbClr val="FF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con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patologie metaboliche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(diabete mellito, patologie del metabolismo osteo-muscolare, obesità, dislipidemie, disturbi dell'equilibrio idrico salino, </a:t>
            </a:r>
            <a:r>
              <a:rPr lang="it-IT" sz="1400" dirty="0" err="1">
                <a:latin typeface="Aptos" panose="020B0004020202020204" pitchFamily="34" charset="0"/>
                <a:cs typeface="Calibri" panose="020F0502020204030204" pitchFamily="34" charset="0"/>
              </a:rPr>
              <a:t>ecc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) curandone personalmente l’impostazione diagnostica clinica, laboratoristica e strumentale, la fase terapeutica e quella dei controlli a breve e medio termine.</a:t>
            </a:r>
          </a:p>
          <a:p>
            <a:pPr algn="just"/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- aver seguito personalmente, inclusa </a:t>
            </a:r>
            <a:r>
              <a:rPr lang="it-IT" sz="1400" dirty="0" err="1">
                <a:latin typeface="Aptos" panose="020B0004020202020204" pitchFamily="34" charset="0"/>
                <a:cs typeface="Calibri" panose="020F0502020204030204" pitchFamily="34" charset="0"/>
              </a:rPr>
              <a:t>Ia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fase di valutazione delle necessità di esecuzione, discussione e interpretazione dei risultati:</a:t>
            </a:r>
          </a:p>
          <a:p>
            <a:pPr algn="just"/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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50 esami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diagnostici clinico, laboratoristici e strumentali delle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ghiandole endocrine</a:t>
            </a:r>
          </a:p>
          <a:p>
            <a:pPr algn="just"/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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50 esami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diagnostici clinico, laboratoristici e strumentali per il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diabete mellito e le sue complicanze e le patologie metaboliche</a:t>
            </a:r>
          </a:p>
          <a:p>
            <a:pPr algn="just"/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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50 esami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diagnostici clinico, laboratoristici e strumentali per le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patologie andrologiche e sessuologiche</a:t>
            </a:r>
          </a:p>
          <a:p>
            <a:pPr algn="just"/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- aver svolto attività in Reparto di degenza, </a:t>
            </a:r>
            <a:r>
              <a:rPr lang="it-IT" sz="1400" dirty="0" err="1">
                <a:latin typeface="Aptos" panose="020B0004020202020204" pitchFamily="34" charset="0"/>
                <a:cs typeface="Calibri" panose="020F0502020204030204" pitchFamily="34" charset="0"/>
              </a:rPr>
              <a:t>Day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Hospital, </a:t>
            </a:r>
            <a:r>
              <a:rPr lang="it-IT" sz="1400" dirty="0" err="1">
                <a:latin typeface="Aptos" panose="020B0004020202020204" pitchFamily="34" charset="0"/>
                <a:cs typeface="Calibri" panose="020F0502020204030204" pitchFamily="34" charset="0"/>
              </a:rPr>
              <a:t>Day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Service e Ambulatorio nei settori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Endocrinologia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 (per non meno di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240 ore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),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Andrologia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(per non meno di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200 ore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),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Diabetologia e Metabolismo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(per non meno di </a:t>
            </a:r>
            <a:r>
              <a:rPr lang="it-IT" sz="14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200 ore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- Altre ore aggiuntive di attività saranno previste con particolare riferimento alla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oncologia endocrina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, alle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emergenze endocrino metaboliche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, alle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patologie neuroendocrine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, ai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disturbi dell’accrescimento 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e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della pubertà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, alla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fisiopatologia della riproduzione e della funzionalità gonadica maschile e femminile compresa la menopausa</a:t>
            </a:r>
            <a:r>
              <a:rPr lang="it-IT" sz="1400" dirty="0">
                <a:latin typeface="Aptos" panose="020B0004020202020204" pitchFamily="34" charset="0"/>
                <a:cs typeface="Calibri" panose="020F0502020204030204" pitchFamily="34" charset="0"/>
              </a:rPr>
              <a:t>, alle </a:t>
            </a:r>
            <a:r>
              <a:rPr lang="it-IT" sz="1400" b="1" dirty="0">
                <a:latin typeface="Aptos" panose="020B0004020202020204" pitchFamily="34" charset="0"/>
                <a:cs typeface="Calibri" panose="020F0502020204030204" pitchFamily="34" charset="0"/>
              </a:rPr>
              <a:t>malattie rare endocrino metaboliche</a:t>
            </a:r>
          </a:p>
        </p:txBody>
      </p:sp>
      <p:sp>
        <p:nvSpPr>
          <p:cNvPr id="6" name="Segnaposto testo 1"/>
          <p:cNvSpPr txBox="1">
            <a:spLocks/>
          </p:cNvSpPr>
          <p:nvPr/>
        </p:nvSpPr>
        <p:spPr>
          <a:xfrm>
            <a:off x="1376300" y="332656"/>
            <a:ext cx="6318647" cy="3240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Skill da raggiungere secondo il D.I. 68/2015</a:t>
            </a:r>
          </a:p>
        </p:txBody>
      </p:sp>
    </p:spTree>
    <p:extLst>
      <p:ext uri="{BB962C8B-B14F-4D97-AF65-F5344CB8AC3E}">
        <p14:creationId xmlns:p14="http://schemas.microsoft.com/office/powerpoint/2010/main" val="2226465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691680" y="375943"/>
            <a:ext cx="6318270" cy="4857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it-IT" sz="2000" b="1" u="sng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Attività clinica: una preparazione a 360°</a:t>
            </a:r>
          </a:p>
        </p:txBody>
      </p:sp>
      <p:sp>
        <p:nvSpPr>
          <p:cNvPr id="123" name="TextShape 2"/>
          <p:cNvSpPr txBox="1"/>
          <p:nvPr/>
        </p:nvSpPr>
        <p:spPr>
          <a:xfrm>
            <a:off x="323528" y="980728"/>
            <a:ext cx="8496944" cy="4536504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endParaRPr lang="it-IT" sz="1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Ambulatorio (tutti gli anni)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sz="16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in centri di I° livello (</a:t>
            </a:r>
            <a:r>
              <a:rPr lang="it-IT" sz="1600" u="sng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Chersich</a:t>
            </a:r>
            <a:r>
              <a:rPr lang="it-IT" sz="16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/Pilastro) e 2°/3° livello (Sant’Orsola/Maggiore)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sz="16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Endocrinologia pediatrica/auxologia (IV anno)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it-IT" sz="1600" u="sng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Reparto di degenza</a:t>
            </a:r>
            <a:r>
              <a:rPr lang="it-IT" sz="16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 </a:t>
            </a: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(I e II anno)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sz="16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Medicina Interna (S. Giovanni in Persiceto)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sz="16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Reparto endocrinologico (Ospedale Maggiore, Bologna)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it-IT" sz="1600" u="sng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Ecografia tiroide-paratiroidi (tutti gli anni)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Agoaspirato tiroideo (IV anno)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Ecografia testicolare (IV anno)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Ambulatorio piede diabetico (III e IV anno)</a:t>
            </a:r>
          </a:p>
          <a:p>
            <a:pPr>
              <a:lnSpc>
                <a:spcPct val="100000"/>
              </a:lnSpc>
            </a:pPr>
            <a:endParaRPr lang="it-IT" sz="1600" b="1" u="sng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Quanto, dove e come si lavora?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sz="1600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Prevalentemente ambulatoriale (mattino + pomeriggio infrasettimanale + sabato mattina), 6 mesi reparto (secondo turni nei periodi di rotazione)</a:t>
            </a:r>
          </a:p>
          <a:p>
            <a:pPr>
              <a:lnSpc>
                <a:spcPct val="100000"/>
              </a:lnSpc>
            </a:pPr>
            <a:endParaRPr lang="it-IT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412865" y="580536"/>
            <a:ext cx="6318270" cy="4857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algn="ctr">
              <a:lnSpc>
                <a:spcPts val="582"/>
              </a:lnSpc>
            </a:pP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ptos" panose="020B0004020202020204" pitchFamily="34" charset="0"/>
              </a:rPr>
              <a:t>Sbocchi occupazionali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ptos" panose="020B00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387390" y="1362576"/>
            <a:ext cx="264695" cy="83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7F8366-94A8-8E78-7A92-F588F4E5F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76" y="1447075"/>
            <a:ext cx="6650187" cy="4043581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70BE3F65-D5B3-B179-2BD6-066FF7AB8A41}"/>
              </a:ext>
            </a:extLst>
          </p:cNvPr>
          <p:cNvSpPr/>
          <p:nvPr/>
        </p:nvSpPr>
        <p:spPr>
          <a:xfrm>
            <a:off x="6732240" y="2398710"/>
            <a:ext cx="713530" cy="659309"/>
          </a:xfrm>
          <a:prstGeom prst="rightArrow">
            <a:avLst>
              <a:gd name="adj1" fmla="val 54547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EED0AC-0A3C-A67B-665F-C5CA83469137}"/>
              </a:ext>
            </a:extLst>
          </p:cNvPr>
          <p:cNvSpPr txBox="1"/>
          <p:nvPr/>
        </p:nvSpPr>
        <p:spPr>
          <a:xfrm>
            <a:off x="7196104" y="2520615"/>
            <a:ext cx="1228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0EE931-9677-1699-8DB7-F8A8FFCB1F36}"/>
              </a:ext>
            </a:extLst>
          </p:cNvPr>
          <p:cNvSpPr txBox="1"/>
          <p:nvPr/>
        </p:nvSpPr>
        <p:spPr>
          <a:xfrm>
            <a:off x="6828864" y="1777666"/>
            <a:ext cx="2017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solidFill>
                  <a:srgbClr val="FF0000"/>
                </a:solidFill>
              </a:rPr>
              <a:t>Specializzati a Bologna 2015-2020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2CCD38F3-DB11-3F06-2785-6E1B733EE345}"/>
              </a:ext>
            </a:extLst>
          </p:cNvPr>
          <p:cNvSpPr/>
          <p:nvPr/>
        </p:nvSpPr>
        <p:spPr>
          <a:xfrm>
            <a:off x="5076056" y="3029529"/>
            <a:ext cx="2369714" cy="3102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BE35363-9912-6B30-1405-812C1374D1DD}"/>
              </a:ext>
            </a:extLst>
          </p:cNvPr>
          <p:cNvSpPr txBox="1"/>
          <p:nvPr/>
        </p:nvSpPr>
        <p:spPr>
          <a:xfrm>
            <a:off x="7196104" y="2972682"/>
            <a:ext cx="1228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rgbClr val="FF0000"/>
                </a:solidFill>
              </a:rPr>
              <a:t>20%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5558223"/>
            <a:ext cx="1488106" cy="8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63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PERTIN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1086</Words>
  <Application>Microsoft Office PowerPoint</Application>
  <PresentationFormat>Presentazione su schermo (4:3)</PresentationFormat>
  <Paragraphs>109</Paragraphs>
  <Slides>11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Century Gothic</vt:lpstr>
      <vt:lpstr>Wingdings</vt:lpstr>
      <vt:lpstr>COPERTINA</vt:lpstr>
      <vt:lpstr>DIAPOSITIVE</vt:lpstr>
      <vt:lpstr>CHIUSURA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Francesca Manicardi</cp:lastModifiedBy>
  <cp:revision>69</cp:revision>
  <dcterms:created xsi:type="dcterms:W3CDTF">2017-11-13T10:11:35Z</dcterms:created>
  <dcterms:modified xsi:type="dcterms:W3CDTF">2025-05-08T05:43:53Z</dcterms:modified>
</cp:coreProperties>
</file>