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1" r:id="rId6"/>
  </p:sldMasterIdLst>
  <p:sldIdLst>
    <p:sldId id="263" r:id="rId7"/>
    <p:sldId id="264" r:id="rId8"/>
    <p:sldId id="265" r:id="rId9"/>
    <p:sldId id="270" r:id="rId10"/>
    <p:sldId id="266" r:id="rId11"/>
    <p:sldId id="271" r:id="rId12"/>
    <p:sldId id="268" r:id="rId13"/>
    <p:sldId id="272" r:id="rId14"/>
    <p:sldId id="273" r:id="rId15"/>
    <p:sldId id="274" r:id="rId16"/>
    <p:sldId id="279" r:id="rId17"/>
    <p:sldId id="275" r:id="rId18"/>
    <p:sldId id="276" r:id="rId19"/>
    <p:sldId id="277" r:id="rId20"/>
    <p:sldId id="267" r:id="rId21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6B6F7FB7-24E1-4F75-B46E-C7BAB877C3B4}">
          <p14:sldIdLst>
            <p14:sldId id="263"/>
            <p14:sldId id="264"/>
            <p14:sldId id="265"/>
            <p14:sldId id="270"/>
            <p14:sldId id="266"/>
            <p14:sldId id="271"/>
            <p14:sldId id="268"/>
            <p14:sldId id="272"/>
            <p14:sldId id="273"/>
            <p14:sldId id="274"/>
            <p14:sldId id="279"/>
            <p14:sldId id="275"/>
            <p14:sldId id="276"/>
            <p14:sldId id="277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E00"/>
    <a:srgbClr val="FFE812"/>
    <a:srgbClr val="E0C900"/>
    <a:srgbClr val="BD2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 autoAdjust="0"/>
    <p:restoredTop sz="94589" autoAdjust="0"/>
  </p:normalViewPr>
  <p:slideViewPr>
    <p:cSldViewPr showGuides="1">
      <p:cViewPr varScale="1">
        <p:scale>
          <a:sx n="115" d="100"/>
          <a:sy n="115" d="100"/>
        </p:scale>
        <p:origin x="704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51851" y="548680"/>
            <a:ext cx="6913364" cy="453650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inserire il titolo della presentazione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1917" y="5379814"/>
            <a:ext cx="7008283" cy="425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4751918" y="5877942"/>
            <a:ext cx="7105649" cy="791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Dipartimento/Struttura </a:t>
            </a:r>
            <a:r>
              <a:rPr lang="it-IT" dirty="0" err="1"/>
              <a:t>xxxxxx</a:t>
            </a:r>
            <a:r>
              <a:rPr lang="it-IT" dirty="0"/>
              <a:t> </a:t>
            </a:r>
            <a:r>
              <a:rPr lang="it-IT" dirty="0" err="1"/>
              <a:t>xxxxxxxxxxxx</a:t>
            </a:r>
            <a:r>
              <a:rPr lang="it-IT" dirty="0"/>
              <a:t> </a:t>
            </a:r>
            <a:r>
              <a:rPr lang="it-IT" dirty="0" err="1"/>
              <a:t>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r>
              <a:rPr lang="it-IT" dirty="0"/>
              <a:t> </a:t>
            </a:r>
            <a:r>
              <a:rPr lang="it-IT" dirty="0" err="1"/>
              <a:t>xxxxxxxxxxxxxxxxxxx</a:t>
            </a:r>
            <a:r>
              <a:rPr lang="it-IT" dirty="0"/>
              <a:t> </a:t>
            </a:r>
            <a:r>
              <a:rPr lang="it-IT" dirty="0" err="1"/>
              <a:t>xxxxx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725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punto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989138"/>
            <a:ext cx="11233149" cy="367211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1800" baseline="0">
                <a:latin typeface="Century Gothic" panose="020B050202020202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1"/>
            <a:r>
              <a:rPr lang="it-IT" dirty="0"/>
              <a:t>Fare clic per modificare il punto elenco uno</a:t>
            </a:r>
          </a:p>
          <a:p>
            <a:pPr lvl="1"/>
            <a:r>
              <a:rPr lang="it-IT" dirty="0"/>
              <a:t>Fare clic per modificare il punto elenco due</a:t>
            </a:r>
          </a:p>
          <a:p>
            <a:pPr lvl="1"/>
            <a:r>
              <a:rPr lang="it-IT" dirty="0"/>
              <a:t>Fare clic per modificare il punto elenco tre</a:t>
            </a:r>
          </a:p>
          <a:p>
            <a:pPr lvl="1"/>
            <a:r>
              <a:rPr lang="it-IT" dirty="0"/>
              <a:t>Fare clic per modificare il punto elenco quattro</a:t>
            </a:r>
          </a:p>
        </p:txBody>
      </p:sp>
      <p:sp>
        <p:nvSpPr>
          <p:cNvPr id="16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04385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emp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1412876"/>
            <a:ext cx="11233149" cy="4320381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</p:spTree>
    <p:extLst>
      <p:ext uri="{BB962C8B-B14F-4D97-AF65-F5344CB8AC3E}">
        <p14:creationId xmlns:p14="http://schemas.microsoft.com/office/powerpoint/2010/main" val="341815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grafico 8"/>
          <p:cNvSpPr>
            <a:spLocks noGrp="1"/>
          </p:cNvSpPr>
          <p:nvPr>
            <p:ph type="chart" sz="quarter" idx="10" hasCustomPrompt="1"/>
          </p:nvPr>
        </p:nvSpPr>
        <p:spPr>
          <a:xfrm>
            <a:off x="911026" y="2781300"/>
            <a:ext cx="10369551" cy="28799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latin typeface="+mn-lt"/>
              </a:defRPr>
            </a:lvl1pPr>
          </a:lstStyle>
          <a:p>
            <a:r>
              <a:rPr lang="it-IT" dirty="0"/>
              <a:t>Fare clic sull’icona per inserire un grafico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051" y="1412876"/>
            <a:ext cx="11233149" cy="4319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aseline="0">
                <a:latin typeface="+mn-lt"/>
              </a:defRPr>
            </a:lvl1pPr>
          </a:lstStyle>
          <a:p>
            <a:pPr lvl="0"/>
            <a:r>
              <a:rPr lang="it-IT" dirty="0"/>
              <a:t>Fare clic per modificare il testo</a:t>
            </a:r>
          </a:p>
        </p:txBody>
      </p:sp>
      <p:sp>
        <p:nvSpPr>
          <p:cNvPr id="6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555833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/>
          <p:cNvSpPr>
            <a:spLocks noGrp="1"/>
          </p:cNvSpPr>
          <p:nvPr>
            <p:ph type="pic" sz="quarter" idx="10" hasCustomPrompt="1"/>
          </p:nvPr>
        </p:nvSpPr>
        <p:spPr>
          <a:xfrm>
            <a:off x="1534584" y="1700809"/>
            <a:ext cx="9122833" cy="3960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r>
              <a:rPr lang="it-IT" dirty="0"/>
              <a:t>Fare clic sull’icona per inserire un’immagine</a:t>
            </a:r>
          </a:p>
        </p:txBody>
      </p:sp>
      <p:sp>
        <p:nvSpPr>
          <p:cNvPr id="5" name="Segnaposto testo 7"/>
          <p:cNvSpPr>
            <a:spLocks noGrp="1"/>
          </p:cNvSpPr>
          <p:nvPr>
            <p:ph type="body" sz="quarter" idx="11" hasCustomPrompt="1"/>
          </p:nvPr>
        </p:nvSpPr>
        <p:spPr>
          <a:xfrm>
            <a:off x="527051" y="476674"/>
            <a:ext cx="11233149" cy="6480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2400" b="1">
                <a:solidFill>
                  <a:srgbClr val="BD2B0B"/>
                </a:solidFill>
                <a:latin typeface="+mj-lt"/>
              </a:defRPr>
            </a:lvl1pPr>
          </a:lstStyle>
          <a:p>
            <a:pPr lvl="0"/>
            <a:r>
              <a:rPr lang="it-IT" dirty="0"/>
              <a:t>Fare clic per modificare il titolo della diapositiva</a:t>
            </a:r>
          </a:p>
        </p:txBody>
      </p:sp>
    </p:spTree>
    <p:extLst>
      <p:ext uri="{BB962C8B-B14F-4D97-AF65-F5344CB8AC3E}">
        <p14:creationId xmlns:p14="http://schemas.microsoft.com/office/powerpoint/2010/main" val="39702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sz="quarter" idx="10" hasCustomPrompt="1"/>
          </p:nvPr>
        </p:nvSpPr>
        <p:spPr>
          <a:xfrm>
            <a:off x="1487488" y="2780928"/>
            <a:ext cx="9217024" cy="43237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 Cognome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39483" y="3573017"/>
            <a:ext cx="9313035" cy="9361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Struttura</a:t>
            </a:r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0651" y="4725144"/>
            <a:ext cx="9410700" cy="144016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3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it-IT" dirty="0"/>
              <a:t>nome.cognome@unibo.it</a:t>
            </a:r>
          </a:p>
          <a:p>
            <a:pPr lvl="0"/>
            <a:r>
              <a:rPr lang="it-IT" dirty="0"/>
              <a:t>051 20 99982</a:t>
            </a:r>
          </a:p>
        </p:txBody>
      </p:sp>
    </p:spTree>
    <p:extLst>
      <p:ext uri="{BB962C8B-B14F-4D97-AF65-F5344CB8AC3E}">
        <p14:creationId xmlns:p14="http://schemas.microsoft.com/office/powerpoint/2010/main" val="424945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A505F761-95A9-A967-8C8B-75CF178918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392" y="2060848"/>
            <a:ext cx="2977494" cy="23269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77AFCF7-A5B6-87BA-3393-5BAD007EF5D5}"/>
              </a:ext>
            </a:extLst>
          </p:cNvPr>
          <p:cNvCxnSpPr/>
          <p:nvPr userDrawn="1"/>
        </p:nvCxnSpPr>
        <p:spPr>
          <a:xfrm>
            <a:off x="3863752" y="476672"/>
            <a:ext cx="0" cy="61214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65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864" y="5733476"/>
            <a:ext cx="2035424" cy="1079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7DC112-7FE1-4949-997D-1BCC7F8E4CCE}"/>
              </a:ext>
            </a:extLst>
          </p:cNvPr>
          <p:cNvSpPr txBox="1"/>
          <p:nvPr userDrawn="1"/>
        </p:nvSpPr>
        <p:spPr>
          <a:xfrm>
            <a:off x="239349" y="6525020"/>
            <a:ext cx="105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23C9881-DC19-44C1-8307-96C20AE8129F}" type="slidenum">
              <a:rPr lang="it-IT" sz="1200" smtClean="0"/>
              <a:t>‹#›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57065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7" r:id="rId3"/>
    <p:sldLayoutId id="214748366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 userDrawn="1"/>
        </p:nvSpPr>
        <p:spPr>
          <a:xfrm>
            <a:off x="4175787" y="6453336"/>
            <a:ext cx="3840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www.unibo.it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86" y="600016"/>
            <a:ext cx="3432029" cy="18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9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4367808" y="1340768"/>
            <a:ext cx="7297407" cy="1944216"/>
          </a:xfrm>
        </p:spPr>
        <p:txBody>
          <a:bodyPr/>
          <a:lstStyle/>
          <a:p>
            <a:pPr algn="ctr"/>
            <a:r>
              <a:rPr lang="it-IT" sz="2800" b="0" dirty="0">
                <a:solidFill>
                  <a:schemeClr val="tx1"/>
                </a:solidFill>
                <a:latin typeface="Montserrat Medium" pitchFamily="2" charset="77"/>
              </a:rPr>
              <a:t>Scuola di Specializzazione </a:t>
            </a:r>
          </a:p>
          <a:p>
            <a:pPr algn="ctr"/>
            <a:r>
              <a:rPr lang="it-IT" sz="2800" b="0" dirty="0">
                <a:solidFill>
                  <a:schemeClr val="tx1"/>
                </a:solidFill>
                <a:latin typeface="Montserrat Medium" pitchFamily="2" charset="77"/>
              </a:rPr>
              <a:t>in </a:t>
            </a:r>
          </a:p>
          <a:p>
            <a:pPr algn="ctr"/>
            <a:r>
              <a:rPr lang="it-IT" sz="2800" b="0" dirty="0">
                <a:solidFill>
                  <a:schemeClr val="tx1"/>
                </a:solidFill>
                <a:latin typeface="Montserrat Medium" pitchFamily="2" charset="77"/>
              </a:rPr>
              <a:t>Neurochirurgia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6119425" y="4581128"/>
            <a:ext cx="7008283" cy="425450"/>
          </a:xfrm>
        </p:spPr>
        <p:txBody>
          <a:bodyPr/>
          <a:lstStyle/>
          <a:p>
            <a:r>
              <a:rPr lang="it-IT" sz="2000" b="0" dirty="0">
                <a:solidFill>
                  <a:schemeClr val="tx1"/>
                </a:solidFill>
                <a:latin typeface="Montserrat" pitchFamily="2" charset="77"/>
              </a:rPr>
              <a:t>Direttore: Prof. Alfredo Conti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5086351" y="5229200"/>
            <a:ext cx="7105649" cy="791418"/>
          </a:xfrm>
        </p:spPr>
        <p:txBody>
          <a:bodyPr/>
          <a:lstStyle/>
          <a:p>
            <a:r>
              <a:rPr lang="it-IT" sz="1600" dirty="0">
                <a:solidFill>
                  <a:schemeClr val="tx1"/>
                </a:solidFill>
                <a:latin typeface="Montserrat" pitchFamily="2" charset="77"/>
              </a:rPr>
              <a:t>Dipartimento di Scienze Biomediche e Neuromotorie (DIBINEM)</a:t>
            </a:r>
          </a:p>
        </p:txBody>
      </p:sp>
    </p:spTree>
    <p:extLst>
      <p:ext uri="{BB962C8B-B14F-4D97-AF65-F5344CB8AC3E}">
        <p14:creationId xmlns:p14="http://schemas.microsoft.com/office/powerpoint/2010/main" val="30852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8A861-E220-2E28-EC60-A7B976E3CA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368812"/>
            <a:ext cx="11233149" cy="648071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Attività chirurgica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5749C-89A6-4FBA-ABA0-15FDA4664B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3802BA-9BE8-95FE-A559-7D4871C95AA4}"/>
              </a:ext>
            </a:extLst>
          </p:cNvPr>
          <p:cNvSpPr/>
          <p:nvPr/>
        </p:nvSpPr>
        <p:spPr>
          <a:xfrm>
            <a:off x="431800" y="3104964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2FE76-641E-1B4F-87CA-4D66D25A7075}"/>
              </a:ext>
            </a:extLst>
          </p:cNvPr>
          <p:cNvSpPr txBox="1"/>
          <p:nvPr/>
        </p:nvSpPr>
        <p:spPr>
          <a:xfrm>
            <a:off x="492918" y="3259723"/>
            <a:ext cx="2256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Attività chirurgica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FBDEB65-6078-D6E3-E847-940734F495AA}"/>
              </a:ext>
            </a:extLst>
          </p:cNvPr>
          <p:cNvSpPr/>
          <p:nvPr/>
        </p:nvSpPr>
        <p:spPr>
          <a:xfrm>
            <a:off x="3575720" y="1844824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89CA2AD-4185-4DB6-7045-1E7BE012D1AB}"/>
              </a:ext>
            </a:extLst>
          </p:cNvPr>
          <p:cNvSpPr/>
          <p:nvPr/>
        </p:nvSpPr>
        <p:spPr>
          <a:xfrm>
            <a:off x="3575719" y="4358890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5E5303B-77B9-9CDF-AC18-52CCAFEBC3A3}"/>
              </a:ext>
            </a:extLst>
          </p:cNvPr>
          <p:cNvCxnSpPr>
            <a:cxnSpLocks/>
          </p:cNvCxnSpPr>
          <p:nvPr/>
        </p:nvCxnSpPr>
        <p:spPr>
          <a:xfrm flipV="1">
            <a:off x="2616373" y="2255813"/>
            <a:ext cx="815331" cy="11731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E16A24-1328-0B4B-7EA7-5EBD5230210A}"/>
              </a:ext>
            </a:extLst>
          </p:cNvPr>
          <p:cNvCxnSpPr>
            <a:cxnSpLocks/>
          </p:cNvCxnSpPr>
          <p:nvPr/>
        </p:nvCxnSpPr>
        <p:spPr>
          <a:xfrm>
            <a:off x="2616373" y="3429000"/>
            <a:ext cx="815331" cy="125392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380E045-9CC7-7CDA-1D9C-A3CD55C4E212}"/>
              </a:ext>
            </a:extLst>
          </p:cNvPr>
          <p:cNvSpPr txBox="1"/>
          <p:nvPr/>
        </p:nvSpPr>
        <p:spPr>
          <a:xfrm>
            <a:off x="4115764" y="2011977"/>
            <a:ext cx="1132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Elezione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1F38D6-5F02-98BE-CBEF-43AA7DB48334}"/>
              </a:ext>
            </a:extLst>
          </p:cNvPr>
          <p:cNvSpPr txBox="1"/>
          <p:nvPr/>
        </p:nvSpPr>
        <p:spPr>
          <a:xfrm>
            <a:off x="4101907" y="4513649"/>
            <a:ext cx="1132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Urgenza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D5E70D5-BAAC-9B61-8BDE-FED4F5CA2362}"/>
              </a:ext>
            </a:extLst>
          </p:cNvPr>
          <p:cNvCxnSpPr>
            <a:stCxn id="7" idx="3"/>
          </p:cNvCxnSpPr>
          <p:nvPr/>
        </p:nvCxnSpPr>
        <p:spPr>
          <a:xfrm flipV="1">
            <a:off x="5760293" y="1412876"/>
            <a:ext cx="1271811" cy="755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731CAE7-4E4D-C620-8B05-8FD218ECA071}"/>
              </a:ext>
            </a:extLst>
          </p:cNvPr>
          <p:cNvSpPr/>
          <p:nvPr/>
        </p:nvSpPr>
        <p:spPr>
          <a:xfrm>
            <a:off x="7127355" y="1088840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94F857E-5357-8014-9883-A247EF9155BF}"/>
              </a:ext>
            </a:extLst>
          </p:cNvPr>
          <p:cNvSpPr/>
          <p:nvPr/>
        </p:nvSpPr>
        <p:spPr>
          <a:xfrm>
            <a:off x="7127353" y="2637115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81F6338-B1F7-B9FD-D6A7-339DDEA0477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760293" y="2168860"/>
            <a:ext cx="1271811" cy="522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F4FD427-6F90-5653-64A1-5B33D5BD76F4}"/>
              </a:ext>
            </a:extLst>
          </p:cNvPr>
          <p:cNvSpPr txBox="1"/>
          <p:nvPr/>
        </p:nvSpPr>
        <p:spPr>
          <a:xfrm>
            <a:off x="7486243" y="1243599"/>
            <a:ext cx="1466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Osp</a:t>
            </a:r>
            <a:r>
              <a:rPr lang="it-IT" sz="1600" dirty="0">
                <a:latin typeface="Montserrat" pitchFamily="2" charset="77"/>
              </a:rPr>
              <a:t>. Bellaria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2BBA69B-AB76-B6ED-3CE1-99DB8155DD0D}"/>
              </a:ext>
            </a:extLst>
          </p:cNvPr>
          <p:cNvSpPr txBox="1"/>
          <p:nvPr/>
        </p:nvSpPr>
        <p:spPr>
          <a:xfrm>
            <a:off x="7378970" y="2789975"/>
            <a:ext cx="1730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Rete formativa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F6A7AEB-E055-EBCA-D020-6F12CA1B05A9}"/>
              </a:ext>
            </a:extLst>
          </p:cNvPr>
          <p:cNvSpPr/>
          <p:nvPr/>
        </p:nvSpPr>
        <p:spPr>
          <a:xfrm>
            <a:off x="7127354" y="3645126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C9E6516-3248-C412-5BD3-6ED546E10B72}"/>
              </a:ext>
            </a:extLst>
          </p:cNvPr>
          <p:cNvSpPr/>
          <p:nvPr/>
        </p:nvSpPr>
        <p:spPr>
          <a:xfrm>
            <a:off x="7127351" y="4479830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680DBDA-0C16-67F0-6522-EC54BD807828}"/>
              </a:ext>
            </a:extLst>
          </p:cNvPr>
          <p:cNvSpPr/>
          <p:nvPr/>
        </p:nvSpPr>
        <p:spPr>
          <a:xfrm>
            <a:off x="7127351" y="5982826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4AADA3B-855B-2E32-7317-22F1179CFE6D}"/>
              </a:ext>
            </a:extLst>
          </p:cNvPr>
          <p:cNvCxnSpPr>
            <a:cxnSpLocks/>
          </p:cNvCxnSpPr>
          <p:nvPr/>
        </p:nvCxnSpPr>
        <p:spPr>
          <a:xfrm>
            <a:off x="5760290" y="4709713"/>
            <a:ext cx="1252536" cy="1597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71BED03-5F83-7AB7-D97C-926777C114C2}"/>
              </a:ext>
            </a:extLst>
          </p:cNvPr>
          <p:cNvCxnSpPr>
            <a:cxnSpLocks/>
          </p:cNvCxnSpPr>
          <p:nvPr/>
        </p:nvCxnSpPr>
        <p:spPr>
          <a:xfrm>
            <a:off x="5760289" y="4717277"/>
            <a:ext cx="1271815" cy="153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5A3E39-9043-0469-26BF-7CFBEAB15A87}"/>
              </a:ext>
            </a:extLst>
          </p:cNvPr>
          <p:cNvCxnSpPr>
            <a:cxnSpLocks/>
          </p:cNvCxnSpPr>
          <p:nvPr/>
        </p:nvCxnSpPr>
        <p:spPr>
          <a:xfrm flipV="1">
            <a:off x="5760288" y="4034854"/>
            <a:ext cx="1271816" cy="682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54B1183-D165-1ACA-FC54-E407B3EB179A}"/>
              </a:ext>
            </a:extLst>
          </p:cNvPr>
          <p:cNvSpPr txBox="1"/>
          <p:nvPr/>
        </p:nvSpPr>
        <p:spPr>
          <a:xfrm>
            <a:off x="7457287" y="3828427"/>
            <a:ext cx="1466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Osp</a:t>
            </a:r>
            <a:r>
              <a:rPr lang="it-IT" sz="1600" dirty="0">
                <a:latin typeface="Montserrat" pitchFamily="2" charset="77"/>
              </a:rPr>
              <a:t>. Bellaria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68FBB5-58AC-384C-AE6B-3D2B92B1DE4C}"/>
              </a:ext>
            </a:extLst>
          </p:cNvPr>
          <p:cNvSpPr txBox="1"/>
          <p:nvPr/>
        </p:nvSpPr>
        <p:spPr>
          <a:xfrm>
            <a:off x="7356854" y="6150634"/>
            <a:ext cx="1730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Rete formativa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0DA4DCB-C040-7057-A39C-99FC9703CAED}"/>
              </a:ext>
            </a:extLst>
          </p:cNvPr>
          <p:cNvSpPr txBox="1"/>
          <p:nvPr/>
        </p:nvSpPr>
        <p:spPr>
          <a:xfrm>
            <a:off x="7367406" y="4640519"/>
            <a:ext cx="1753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Osp</a:t>
            </a:r>
            <a:r>
              <a:rPr lang="it-IT" sz="1600" dirty="0">
                <a:latin typeface="Montserrat" pitchFamily="2" charset="77"/>
              </a:rPr>
              <a:t>. Maggiore</a:t>
            </a: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72DD8001-6FEA-EAEE-9463-360016858255}"/>
              </a:ext>
            </a:extLst>
          </p:cNvPr>
          <p:cNvSpPr/>
          <p:nvPr/>
        </p:nvSpPr>
        <p:spPr>
          <a:xfrm>
            <a:off x="9426451" y="3598277"/>
            <a:ext cx="888530" cy="2520130"/>
          </a:xfrm>
          <a:prstGeom prst="rightBrace">
            <a:avLst>
              <a:gd name="adj1" fmla="val 53552"/>
              <a:gd name="adj2" fmla="val 51100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24FC9F-E9FA-E5B9-10E2-C7405ED0B1A5}"/>
              </a:ext>
            </a:extLst>
          </p:cNvPr>
          <p:cNvSpPr txBox="1"/>
          <p:nvPr/>
        </p:nvSpPr>
        <p:spPr>
          <a:xfrm>
            <a:off x="10352068" y="4471055"/>
            <a:ext cx="1753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Montserrat" pitchFamily="2" charset="77"/>
              </a:rPr>
              <a:t>Turno di reperibilità in affiancamento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79892C-2258-BE06-E65F-7D6E888B0806}"/>
              </a:ext>
            </a:extLst>
          </p:cNvPr>
          <p:cNvSpPr/>
          <p:nvPr/>
        </p:nvSpPr>
        <p:spPr>
          <a:xfrm>
            <a:off x="7127352" y="1849843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CEF8B-4FD8-1361-DAAB-2DE5530E7E77}"/>
              </a:ext>
            </a:extLst>
          </p:cNvPr>
          <p:cNvSpPr txBox="1"/>
          <p:nvPr/>
        </p:nvSpPr>
        <p:spPr>
          <a:xfrm>
            <a:off x="7312036" y="2011977"/>
            <a:ext cx="186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Osp</a:t>
            </a:r>
            <a:r>
              <a:rPr lang="it-IT" sz="1600" dirty="0">
                <a:latin typeface="Montserrat" pitchFamily="2" charset="77"/>
              </a:rPr>
              <a:t>. Sant’Orsola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14CE749-DDF4-C55E-D0E2-7C748AC67334}"/>
              </a:ext>
            </a:extLst>
          </p:cNvPr>
          <p:cNvSpPr/>
          <p:nvPr/>
        </p:nvSpPr>
        <p:spPr>
          <a:xfrm>
            <a:off x="7127351" y="5237494"/>
            <a:ext cx="2184573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61A48A-C32D-6EC1-7D2F-0A5425CAD767}"/>
              </a:ext>
            </a:extLst>
          </p:cNvPr>
          <p:cNvSpPr txBox="1"/>
          <p:nvPr/>
        </p:nvSpPr>
        <p:spPr>
          <a:xfrm>
            <a:off x="7312036" y="5385234"/>
            <a:ext cx="186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Montserrat" pitchFamily="2" charset="77"/>
              </a:rPr>
              <a:t>Osp</a:t>
            </a:r>
            <a:r>
              <a:rPr lang="it-IT" sz="1600" dirty="0">
                <a:latin typeface="Montserrat" pitchFamily="2" charset="77"/>
              </a:rPr>
              <a:t>. Sant’Orsola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3F4243-9366-DF33-77ED-CDCD3CEB4631}"/>
              </a:ext>
            </a:extLst>
          </p:cNvPr>
          <p:cNvCxnSpPr>
            <a:cxnSpLocks/>
          </p:cNvCxnSpPr>
          <p:nvPr/>
        </p:nvCxnSpPr>
        <p:spPr>
          <a:xfrm>
            <a:off x="5760288" y="2163312"/>
            <a:ext cx="1271816" cy="17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54CD6D-DA6E-5BBC-4A12-D63AE758D172}"/>
              </a:ext>
            </a:extLst>
          </p:cNvPr>
          <p:cNvCxnSpPr>
            <a:cxnSpLocks/>
          </p:cNvCxnSpPr>
          <p:nvPr/>
        </p:nvCxnSpPr>
        <p:spPr>
          <a:xfrm>
            <a:off x="5768963" y="4717277"/>
            <a:ext cx="1263141" cy="877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9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1FA9A-8E5D-64CC-786D-413E027CC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803C99-F6EA-FA7B-DE8B-DD3BCE735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5222" y="143600"/>
            <a:ext cx="4680470" cy="648071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Attività chirurgica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92F440-DEBA-3725-76FF-3CE4013C2C36}"/>
              </a:ext>
            </a:extLst>
          </p:cNvPr>
          <p:cNvSpPr txBox="1"/>
          <p:nvPr/>
        </p:nvSpPr>
        <p:spPr>
          <a:xfrm>
            <a:off x="2884399" y="1392398"/>
            <a:ext cx="156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Montserrat" pitchFamily="2" charset="77"/>
              </a:rPr>
              <a:t>AUTONOMIA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36479B-DE84-7360-A3B5-A92CF3411D6F}"/>
              </a:ext>
            </a:extLst>
          </p:cNvPr>
          <p:cNvSpPr/>
          <p:nvPr/>
        </p:nvSpPr>
        <p:spPr>
          <a:xfrm>
            <a:off x="2054913" y="1196752"/>
            <a:ext cx="3220618" cy="83627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1838BFE-7AEB-EC3E-7081-332058B86021}"/>
              </a:ext>
            </a:extLst>
          </p:cNvPr>
          <p:cNvGrpSpPr/>
          <p:nvPr/>
        </p:nvGrpSpPr>
        <p:grpSpPr>
          <a:xfrm>
            <a:off x="784903" y="4877701"/>
            <a:ext cx="7847633" cy="1513378"/>
            <a:chOff x="784903" y="4877701"/>
            <a:chExt cx="7847633" cy="15133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64A916-CB36-AB11-2663-4734B886A376}"/>
                </a:ext>
              </a:extLst>
            </p:cNvPr>
            <p:cNvSpPr txBox="1"/>
            <p:nvPr/>
          </p:nvSpPr>
          <p:spPr>
            <a:xfrm>
              <a:off x="3021456" y="5465113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latin typeface="Montserrat" pitchFamily="2" charset="77"/>
                </a:rPr>
                <a:t>STUDIARE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6210ED-2D2F-C0FF-84D4-64336558251D}"/>
                </a:ext>
              </a:extLst>
            </p:cNvPr>
            <p:cNvSpPr/>
            <p:nvPr/>
          </p:nvSpPr>
          <p:spPr>
            <a:xfrm>
              <a:off x="784903" y="5216255"/>
              <a:ext cx="5760640" cy="836270"/>
            </a:xfrm>
            <a:prstGeom prst="rect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B7866B-DC2F-7404-BA78-50195D35513C}"/>
                </a:ext>
              </a:extLst>
            </p:cNvPr>
            <p:cNvSpPr txBox="1"/>
            <p:nvPr/>
          </p:nvSpPr>
          <p:spPr>
            <a:xfrm>
              <a:off x="7433169" y="4877701"/>
              <a:ext cx="1199367" cy="338554"/>
            </a:xfrm>
            <a:prstGeom prst="rect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latin typeface="Montserrat" pitchFamily="2" charset="77"/>
                </a:rPr>
                <a:t>Anatomia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6497D7-B6EE-F780-5607-CC74FA1E42DD}"/>
                </a:ext>
              </a:extLst>
            </p:cNvPr>
            <p:cNvSpPr txBox="1"/>
            <p:nvPr/>
          </p:nvSpPr>
          <p:spPr>
            <a:xfrm>
              <a:off x="7433169" y="5465113"/>
              <a:ext cx="1199367" cy="338554"/>
            </a:xfrm>
            <a:prstGeom prst="rect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Montserrat" pitchFamily="2" charset="77"/>
                </a:rPr>
                <a:t>Fisiologia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BF7609C-FF9D-39C3-0DB8-7EECA7D5E7D3}"/>
                </a:ext>
              </a:extLst>
            </p:cNvPr>
            <p:cNvSpPr txBox="1"/>
            <p:nvPr/>
          </p:nvSpPr>
          <p:spPr>
            <a:xfrm>
              <a:off x="7433169" y="6052525"/>
              <a:ext cx="1199366" cy="338554"/>
            </a:xfrm>
            <a:prstGeom prst="rect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Montserrat" pitchFamily="2" charset="77"/>
                </a:rPr>
                <a:t>Imaging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41531A8-F62D-65B6-D113-A5ABFD393507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6545543" y="5634390"/>
              <a:ext cx="765955" cy="5733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F236D3C-6D68-76EB-AD84-AA2871E0D57C}"/>
                </a:ext>
              </a:extLst>
            </p:cNvPr>
            <p:cNvCxnSpPr>
              <a:cxnSpLocks/>
            </p:cNvCxnSpPr>
            <p:nvPr/>
          </p:nvCxnSpPr>
          <p:spPr>
            <a:xfrm>
              <a:off x="6545541" y="5615660"/>
              <a:ext cx="765957" cy="187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57E0620-FD4C-5A1D-D965-57DEF50B09A4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6545543" y="5046978"/>
              <a:ext cx="735298" cy="5874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48E76BD-D28F-F8EB-0757-187DB41C6340}"/>
              </a:ext>
            </a:extLst>
          </p:cNvPr>
          <p:cNvGrpSpPr/>
          <p:nvPr/>
        </p:nvGrpSpPr>
        <p:grpSpPr>
          <a:xfrm>
            <a:off x="1160041" y="3771024"/>
            <a:ext cx="8027206" cy="863886"/>
            <a:chOff x="1160041" y="3771024"/>
            <a:chExt cx="8027206" cy="863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927224-E5A1-B7D3-2A78-6E4006F8D030}"/>
                </a:ext>
              </a:extLst>
            </p:cNvPr>
            <p:cNvSpPr txBox="1"/>
            <p:nvPr/>
          </p:nvSpPr>
          <p:spPr>
            <a:xfrm>
              <a:off x="2911651" y="4047498"/>
              <a:ext cx="1507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latin typeface="Montserrat" pitchFamily="2" charset="77"/>
                </a:rPr>
                <a:t>OSSERVARE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13E2C1-930D-392D-3D3E-4065164B8CE6}"/>
                </a:ext>
              </a:extLst>
            </p:cNvPr>
            <p:cNvSpPr/>
            <p:nvPr/>
          </p:nvSpPr>
          <p:spPr>
            <a:xfrm>
              <a:off x="1160041" y="3798640"/>
              <a:ext cx="5010363" cy="836270"/>
            </a:xfrm>
            <a:prstGeom prst="rect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F5797D5-9AB9-1D64-6D35-91AF0C355459}"/>
                </a:ext>
              </a:extLst>
            </p:cNvPr>
            <p:cNvSpPr txBox="1"/>
            <p:nvPr/>
          </p:nvSpPr>
          <p:spPr>
            <a:xfrm>
              <a:off x="6827306" y="3771024"/>
              <a:ext cx="2359941" cy="338554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latin typeface="Montserrat" pitchFamily="2" charset="77"/>
                </a:rPr>
                <a:t>Peer to peer learning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0D099E7-876D-2E6E-7493-0CD890D7B122}"/>
                </a:ext>
              </a:extLst>
            </p:cNvPr>
            <p:cNvSpPr txBox="1"/>
            <p:nvPr/>
          </p:nvSpPr>
          <p:spPr>
            <a:xfrm>
              <a:off x="6827305" y="4279514"/>
              <a:ext cx="2359941" cy="338554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latin typeface="Montserrat" pitchFamily="2" charset="77"/>
                </a:rPr>
                <a:t>Masters learning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7165E01C-E17E-382A-CDC5-B110C9CD1053}"/>
                </a:ext>
              </a:extLst>
            </p:cNvPr>
            <p:cNvCxnSpPr>
              <a:cxnSpLocks/>
              <a:stCxn id="22" idx="3"/>
              <a:endCxn id="65" idx="1"/>
            </p:cNvCxnSpPr>
            <p:nvPr/>
          </p:nvCxnSpPr>
          <p:spPr>
            <a:xfrm flipV="1">
              <a:off x="6170404" y="3940301"/>
              <a:ext cx="656902" cy="2764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B8AD61F5-6A7E-5E8B-8CC3-7A34F001EC12}"/>
                </a:ext>
              </a:extLst>
            </p:cNvPr>
            <p:cNvCxnSpPr>
              <a:cxnSpLocks/>
              <a:stCxn id="22" idx="3"/>
              <a:endCxn id="66" idx="1"/>
            </p:cNvCxnSpPr>
            <p:nvPr/>
          </p:nvCxnSpPr>
          <p:spPr>
            <a:xfrm>
              <a:off x="6170404" y="4216775"/>
              <a:ext cx="656901" cy="2320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E6EFB22-2637-3C38-6C16-1452683DCEFE}"/>
              </a:ext>
            </a:extLst>
          </p:cNvPr>
          <p:cNvGrpSpPr/>
          <p:nvPr/>
        </p:nvGrpSpPr>
        <p:grpSpPr>
          <a:xfrm>
            <a:off x="1668739" y="2497696"/>
            <a:ext cx="7552176" cy="836270"/>
            <a:chOff x="1668739" y="2497696"/>
            <a:chExt cx="7552176" cy="8362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87E03F-BF78-57FF-997F-CD890A94E3AD}"/>
                </a:ext>
              </a:extLst>
            </p:cNvPr>
            <p:cNvSpPr txBox="1"/>
            <p:nvPr/>
          </p:nvSpPr>
          <p:spPr>
            <a:xfrm>
              <a:off x="2916163" y="2746554"/>
              <a:ext cx="15055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>
                  <a:latin typeface="Montserrat" pitchFamily="2" charset="77"/>
                </a:rPr>
                <a:t>HANDS - 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98A1F15-DF4D-5960-2301-4CBDE738D9CF}"/>
                </a:ext>
              </a:extLst>
            </p:cNvPr>
            <p:cNvSpPr/>
            <p:nvPr/>
          </p:nvSpPr>
          <p:spPr>
            <a:xfrm>
              <a:off x="1668739" y="2497696"/>
              <a:ext cx="3992966" cy="836270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56A187D-1421-D43A-1C2A-5033185A8A2C}"/>
                </a:ext>
              </a:extLst>
            </p:cNvPr>
            <p:cNvSpPr txBox="1"/>
            <p:nvPr/>
          </p:nvSpPr>
          <p:spPr>
            <a:xfrm>
              <a:off x="6793647" y="2740713"/>
              <a:ext cx="2427268" cy="338554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latin typeface="Montserrat" pitchFamily="2" charset="77"/>
                </a:rPr>
                <a:t>Step by step learning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094C529-E517-6E14-72D7-3E94A3B47B9C}"/>
                </a:ext>
              </a:extLst>
            </p:cNvPr>
            <p:cNvCxnSpPr>
              <a:stCxn id="23" idx="3"/>
            </p:cNvCxnSpPr>
            <p:nvPr/>
          </p:nvCxnSpPr>
          <p:spPr>
            <a:xfrm flipV="1">
              <a:off x="5661705" y="2909990"/>
              <a:ext cx="1001721" cy="5841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11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389B4B-7E55-0417-BD3E-6B58AA6852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58429"/>
            <a:ext cx="11233149" cy="648071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 Medium" pitchFamily="2" charset="77"/>
              </a:rPr>
              <a:t>Attività scientifica</a:t>
            </a:r>
          </a:p>
        </p:txBody>
      </p:sp>
      <p:pic>
        <p:nvPicPr>
          <p:cNvPr id="5" name="Picture 4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9B8D894F-3452-A178-F755-133556124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977" y="3557866"/>
            <a:ext cx="4329182" cy="1605405"/>
          </a:xfrm>
          <a:prstGeom prst="rect">
            <a:avLst/>
          </a:prstGeom>
        </p:spPr>
      </p:pic>
      <p:pic>
        <p:nvPicPr>
          <p:cNvPr id="7" name="Picture 6" descr="A close-up of a website&#10;&#10;Description automatically generated">
            <a:extLst>
              <a:ext uri="{FF2B5EF4-FFF2-40B4-BE49-F238E27FC236}">
                <a16:creationId xmlns:a16="http://schemas.microsoft.com/office/drawing/2014/main" id="{5ADF76A7-1086-ACE0-BA60-01277EDE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01" y="3476313"/>
            <a:ext cx="5243599" cy="1605406"/>
          </a:xfrm>
          <a:prstGeom prst="rect">
            <a:avLst/>
          </a:prstGeom>
        </p:spPr>
      </p:pic>
      <p:pic>
        <p:nvPicPr>
          <p:cNvPr id="9" name="Picture 8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58BEB25E-46DF-0F34-79A7-30F0CFA67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1209414"/>
            <a:ext cx="4275250" cy="207134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2FF6469-A2BE-BCAE-C2EE-2DDDDFB61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01" y="1107026"/>
            <a:ext cx="5243599" cy="2071343"/>
          </a:xfrm>
          <a:prstGeom prst="rect">
            <a:avLst/>
          </a:prstGeom>
        </p:spPr>
      </p:pic>
      <p:pic>
        <p:nvPicPr>
          <p:cNvPr id="13" name="Picture 12" descr="A close-up of a list of names&#10;&#10;Description automatically generated">
            <a:extLst>
              <a:ext uri="{FF2B5EF4-FFF2-40B4-BE49-F238E27FC236}">
                <a16:creationId xmlns:a16="http://schemas.microsoft.com/office/drawing/2014/main" id="{D0257814-1C99-F79E-C66B-170AD0E13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547" y="5277276"/>
            <a:ext cx="4328906" cy="139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5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73847-BC4F-4878-A02A-F016AC670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Opportunità formative all’estero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23E26-3D45-5AD2-31CD-F6B256B479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9696" y="1808697"/>
            <a:ext cx="8424862" cy="4320381"/>
          </a:xfrm>
        </p:spPr>
        <p:txBody>
          <a:bodyPr/>
          <a:lstStyle/>
          <a:p>
            <a:endParaRPr lang="it-IT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393817-593E-615C-356A-E2A9E3178691}"/>
              </a:ext>
            </a:extLst>
          </p:cNvPr>
          <p:cNvGrpSpPr/>
          <p:nvPr/>
        </p:nvGrpSpPr>
        <p:grpSpPr>
          <a:xfrm>
            <a:off x="1740758" y="1484784"/>
            <a:ext cx="8710484" cy="4450876"/>
            <a:chOff x="345400" y="1007431"/>
            <a:chExt cx="7988489" cy="3839030"/>
          </a:xfrm>
        </p:grpSpPr>
        <p:pic>
          <p:nvPicPr>
            <p:cNvPr id="11" name="Picture 10" descr="A group of men in suits&#10;&#10;Description automatically generated">
              <a:extLst>
                <a:ext uri="{FF2B5EF4-FFF2-40B4-BE49-F238E27FC236}">
                  <a16:creationId xmlns:a16="http://schemas.microsoft.com/office/drawing/2014/main" id="{45E69D59-882B-9865-1210-B3C944412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400" y="1013662"/>
              <a:ext cx="1442558" cy="1923411"/>
            </a:xfrm>
            <a:prstGeom prst="rect">
              <a:avLst/>
            </a:prstGeom>
          </p:spPr>
        </p:pic>
        <p:pic>
          <p:nvPicPr>
            <p:cNvPr id="13" name="Picture 12" descr="A close up of a id card&#10;&#10;Description automatically generated">
              <a:extLst>
                <a:ext uri="{FF2B5EF4-FFF2-40B4-BE49-F238E27FC236}">
                  <a16:creationId xmlns:a16="http://schemas.microsoft.com/office/drawing/2014/main" id="{3DE056EE-9741-4266-094D-B93A2C93C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8586" r="1467" b="25239"/>
            <a:stretch/>
          </p:blipFill>
          <p:spPr>
            <a:xfrm>
              <a:off x="1787534" y="1013662"/>
              <a:ext cx="2328088" cy="1923410"/>
            </a:xfrm>
            <a:prstGeom prst="rect">
              <a:avLst/>
            </a:prstGeom>
          </p:spPr>
        </p:pic>
        <p:pic>
          <p:nvPicPr>
            <p:cNvPr id="15" name="Picture 14" descr="A building with a glass front&#10;&#10;Description automatically generated with medium confidence">
              <a:extLst>
                <a:ext uri="{FF2B5EF4-FFF2-40B4-BE49-F238E27FC236}">
                  <a16:creationId xmlns:a16="http://schemas.microsoft.com/office/drawing/2014/main" id="{DC98B11C-3AD8-0957-7D48-446C85452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094" y="2923051"/>
              <a:ext cx="1511078" cy="1923410"/>
            </a:xfrm>
            <a:prstGeom prst="rect">
              <a:avLst/>
            </a:prstGeom>
          </p:spPr>
        </p:pic>
        <p:pic>
          <p:nvPicPr>
            <p:cNvPr id="17" name="Picture 16" descr="A room with medical equipment&#10;&#10;Description automatically generated">
              <a:extLst>
                <a:ext uri="{FF2B5EF4-FFF2-40B4-BE49-F238E27FC236}">
                  <a16:creationId xmlns:a16="http://schemas.microsoft.com/office/drawing/2014/main" id="{C106982A-0ECC-B471-F8E0-68E3C3355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6054" y="2909030"/>
              <a:ext cx="1442558" cy="1937431"/>
            </a:xfrm>
            <a:prstGeom prst="rect">
              <a:avLst/>
            </a:prstGeom>
          </p:spPr>
        </p:pic>
        <p:pic>
          <p:nvPicPr>
            <p:cNvPr id="19" name="Picture 18" descr="A white board with writing on it&#10;&#10;Description automatically generated">
              <a:extLst>
                <a:ext uri="{FF2B5EF4-FFF2-40B4-BE49-F238E27FC236}">
                  <a16:creationId xmlns:a16="http://schemas.microsoft.com/office/drawing/2014/main" id="{695396CD-A08A-FCA9-BDAB-4DEA4FE09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9867"/>
            <a:stretch/>
          </p:blipFill>
          <p:spPr>
            <a:xfrm>
              <a:off x="6533689" y="2896567"/>
              <a:ext cx="1800200" cy="1937431"/>
            </a:xfrm>
            <a:prstGeom prst="rect">
              <a:avLst/>
            </a:prstGeom>
          </p:spPr>
        </p:pic>
        <p:pic>
          <p:nvPicPr>
            <p:cNvPr id="21" name="Picture 20" descr="A building with many windows&#10;&#10;Description automatically generated">
              <a:extLst>
                <a:ext uri="{FF2B5EF4-FFF2-40B4-BE49-F238E27FC236}">
                  <a16:creationId xmlns:a16="http://schemas.microsoft.com/office/drawing/2014/main" id="{10538741-AF73-2F00-4300-60C12055C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8612" y="2902799"/>
              <a:ext cx="3238670" cy="1937431"/>
            </a:xfrm>
            <a:prstGeom prst="rect">
              <a:avLst/>
            </a:prstGeom>
          </p:spPr>
        </p:pic>
        <p:pic>
          <p:nvPicPr>
            <p:cNvPr id="23" name="Picture 22" descr="A group of surgeons performing surgery&#10;&#10;Description automatically generated">
              <a:extLst>
                <a:ext uri="{FF2B5EF4-FFF2-40B4-BE49-F238E27FC236}">
                  <a16:creationId xmlns:a16="http://schemas.microsoft.com/office/drawing/2014/main" id="{8A9F268A-12D5-4CA4-B085-03982A7FF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10917" y="1013663"/>
              <a:ext cx="2568973" cy="1882906"/>
            </a:xfrm>
            <a:prstGeom prst="rect">
              <a:avLst/>
            </a:prstGeom>
          </p:spPr>
        </p:pic>
        <p:pic>
          <p:nvPicPr>
            <p:cNvPr id="25" name="Picture 24" descr="A group of people standing in front of a library&#10;&#10;Description automatically generated">
              <a:extLst>
                <a:ext uri="{FF2B5EF4-FFF2-40B4-BE49-F238E27FC236}">
                  <a16:creationId xmlns:a16="http://schemas.microsoft.com/office/drawing/2014/main" id="{732FD934-A370-39AE-6D67-B754669EC3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103" r="14108"/>
            <a:stretch/>
          </p:blipFill>
          <p:spPr>
            <a:xfrm>
              <a:off x="6317665" y="1007431"/>
              <a:ext cx="2016224" cy="1915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1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104836-DF9F-ED77-0A25-79FAEEE5C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374042"/>
            <a:ext cx="11233149" cy="648071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Last </a:t>
            </a:r>
            <a:r>
              <a:rPr lang="it-IT" sz="2000" dirty="0" err="1">
                <a:solidFill>
                  <a:srgbClr val="002060"/>
                </a:solidFill>
                <a:latin typeface="Montserrat" pitchFamily="2" charset="77"/>
              </a:rPr>
              <a:t>but</a:t>
            </a:r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Montserrat" pitchFamily="2" charset="77"/>
              </a:rPr>
              <a:t>not</a:t>
            </a:r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Montserrat" pitchFamily="2" charset="77"/>
              </a:rPr>
              <a:t>least</a:t>
            </a:r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: vita sociale e team-building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625D287-CABD-FBC5-9776-0C6F79C9D7A4}"/>
              </a:ext>
            </a:extLst>
          </p:cNvPr>
          <p:cNvGrpSpPr/>
          <p:nvPr/>
        </p:nvGrpSpPr>
        <p:grpSpPr>
          <a:xfrm>
            <a:off x="1768508" y="1124744"/>
            <a:ext cx="8654983" cy="5102018"/>
            <a:chOff x="242161" y="1135538"/>
            <a:chExt cx="8654983" cy="510201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16C7B99D-BF0B-5051-91D7-F8EBC5A8C2EA}"/>
                </a:ext>
              </a:extLst>
            </p:cNvPr>
            <p:cNvGrpSpPr/>
            <p:nvPr/>
          </p:nvGrpSpPr>
          <p:grpSpPr>
            <a:xfrm>
              <a:off x="242161" y="1135538"/>
              <a:ext cx="8651229" cy="5102018"/>
              <a:chOff x="381664" y="1111163"/>
              <a:chExt cx="8651229" cy="5102018"/>
            </a:xfrm>
          </p:grpSpPr>
          <p:pic>
            <p:nvPicPr>
              <p:cNvPr id="71" name="Picture 70" descr="A group of people posing for a picture&#10;&#10;Description automatically generated">
                <a:extLst>
                  <a:ext uri="{FF2B5EF4-FFF2-40B4-BE49-F238E27FC236}">
                    <a16:creationId xmlns:a16="http://schemas.microsoft.com/office/drawing/2014/main" id="{C3A3A1BB-5B65-87EF-32A8-E3CFDCFEE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7710151" y="4890438"/>
                <a:ext cx="1458164" cy="1187320"/>
              </a:xfrm>
              <a:prstGeom prst="rect">
                <a:avLst/>
              </a:prstGeom>
            </p:spPr>
          </p:pic>
          <p:pic>
            <p:nvPicPr>
              <p:cNvPr id="83" name="Picture 82" descr="A person sitting on a chair&#10;&#10;Description automatically generated">
                <a:extLst>
                  <a:ext uri="{FF2B5EF4-FFF2-40B4-BE49-F238E27FC236}">
                    <a16:creationId xmlns:a16="http://schemas.microsoft.com/office/drawing/2014/main" id="{2A113360-2E40-0F2F-8954-C53443BB61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7339908" y="3066546"/>
                <a:ext cx="2190200" cy="1195769"/>
              </a:xfrm>
              <a:prstGeom prst="rect">
                <a:avLst/>
              </a:prstGeom>
            </p:spPr>
          </p:pic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DC81E352-052F-0E8C-88F2-78B7F7C9F2E2}"/>
                  </a:ext>
                </a:extLst>
              </p:cNvPr>
              <p:cNvGrpSpPr/>
              <p:nvPr/>
            </p:nvGrpSpPr>
            <p:grpSpPr>
              <a:xfrm>
                <a:off x="381664" y="1111163"/>
                <a:ext cx="8438486" cy="5102018"/>
                <a:chOff x="381664" y="1111163"/>
                <a:chExt cx="8438486" cy="5102018"/>
              </a:xfrm>
            </p:grpSpPr>
            <p:sp>
              <p:nvSpPr>
                <p:cNvPr id="3" name="Text Placeholder 2">
                  <a:extLst>
                    <a:ext uri="{FF2B5EF4-FFF2-40B4-BE49-F238E27FC236}">
                      <a16:creationId xmlns:a16="http://schemas.microsoft.com/office/drawing/2014/main" id="{10F09820-67DE-D582-AE20-7E27D4AAB77C}"/>
                    </a:ext>
                  </a:extLst>
                </p:cNvPr>
                <p:cNvSpPr>
                  <a:spLocks noGrp="1"/>
                </p:cNvSpPr>
                <p:nvPr>
                  <p:ph type="body" sz="quarter" idx="11"/>
                </p:nvPr>
              </p:nvSpPr>
              <p:spPr>
                <a:xfrm>
                  <a:off x="395288" y="1412875"/>
                  <a:ext cx="8424862" cy="4320381"/>
                </a:xfrm>
              </p:spPr>
              <p:txBody>
                <a:bodyPr/>
                <a:lstStyle/>
                <a:p>
                  <a:endParaRPr lang="it-IT" dirty="0"/>
                </a:p>
              </p:txBody>
            </p:sp>
            <p:pic>
              <p:nvPicPr>
                <p:cNvPr id="5" name="Picture 4" descr="Two men in scrubs standing in a hospital hallway&#10;&#10;Description automatically generated">
                  <a:extLst>
                    <a:ext uri="{FF2B5EF4-FFF2-40B4-BE49-F238E27FC236}">
                      <a16:creationId xmlns:a16="http://schemas.microsoft.com/office/drawing/2014/main" id="{D758EFD3-E482-940B-F2AC-73A28B418A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25894"/>
                <a:stretch/>
              </p:blipFill>
              <p:spPr>
                <a:xfrm>
                  <a:off x="6003504" y="1111164"/>
                  <a:ext cx="1944216" cy="1921032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group of people in scrubs&#10;&#10;Description automatically generated">
                  <a:extLst>
                    <a:ext uri="{FF2B5EF4-FFF2-40B4-BE49-F238E27FC236}">
                      <a16:creationId xmlns:a16="http://schemas.microsoft.com/office/drawing/2014/main" id="{E45212D3-BDF0-CBCF-5CAB-D99B63DEEB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19424" y="1111164"/>
                  <a:ext cx="2192040" cy="1632182"/>
                </a:xfrm>
                <a:prstGeom prst="rect">
                  <a:avLst/>
                </a:prstGeom>
              </p:spPr>
            </p:pic>
            <p:pic>
              <p:nvPicPr>
                <p:cNvPr id="57" name="Picture 56" descr="A person and person standing on a staircase with a city in the background&#10;&#10;Description automatically generated">
                  <a:extLst>
                    <a:ext uri="{FF2B5EF4-FFF2-40B4-BE49-F238E27FC236}">
                      <a16:creationId xmlns:a16="http://schemas.microsoft.com/office/drawing/2014/main" id="{82DE5EE7-C5E8-D3AA-A418-C3BE2168F4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803014" y="1111163"/>
                  <a:ext cx="2200490" cy="1644030"/>
                </a:xfrm>
                <a:prstGeom prst="rect">
                  <a:avLst/>
                </a:prstGeom>
              </p:spPr>
            </p:pic>
            <p:pic>
              <p:nvPicPr>
                <p:cNvPr id="59" name="Picture 58" descr="A group of people posing for a photo&#10;&#10;Description automatically generated">
                  <a:extLst>
                    <a:ext uri="{FF2B5EF4-FFF2-40B4-BE49-F238E27FC236}">
                      <a16:creationId xmlns:a16="http://schemas.microsoft.com/office/drawing/2014/main" id="{916CD93C-1291-B024-E2B4-0DB1F2F11E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39034" y="2743346"/>
                  <a:ext cx="3145132" cy="2125813"/>
                </a:xfrm>
                <a:prstGeom prst="rect">
                  <a:avLst/>
                </a:prstGeom>
              </p:spPr>
            </p:pic>
            <p:pic>
              <p:nvPicPr>
                <p:cNvPr id="61" name="Picture 60" descr="A group of people posing for a photo&#10;&#10;Description automatically generated">
                  <a:extLst>
                    <a:ext uri="{FF2B5EF4-FFF2-40B4-BE49-F238E27FC236}">
                      <a16:creationId xmlns:a16="http://schemas.microsoft.com/office/drawing/2014/main" id="{68CD32A3-3837-BAA6-A289-D92867DB4A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5288" y="2743346"/>
                  <a:ext cx="2543746" cy="1909002"/>
                </a:xfrm>
                <a:prstGeom prst="rect">
                  <a:avLst/>
                </a:prstGeom>
              </p:spPr>
            </p:pic>
            <p:pic>
              <p:nvPicPr>
                <p:cNvPr id="63" name="Picture 62" descr="A group of people posing for a picture&#10;&#10;Description automatically generated">
                  <a:extLst>
                    <a:ext uri="{FF2B5EF4-FFF2-40B4-BE49-F238E27FC236}">
                      <a16:creationId xmlns:a16="http://schemas.microsoft.com/office/drawing/2014/main" id="{939C6A42-CB3B-0738-5E2B-2AFA3314C4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20997" t="2782" r="7604" b="-1"/>
                <a:stretch/>
              </p:blipFill>
              <p:spPr>
                <a:xfrm rot="5400000">
                  <a:off x="203169" y="1303283"/>
                  <a:ext cx="1644029" cy="1259794"/>
                </a:xfrm>
                <a:prstGeom prst="rect">
                  <a:avLst/>
                </a:prstGeom>
              </p:spPr>
            </p:pic>
            <p:pic>
              <p:nvPicPr>
                <p:cNvPr id="65" name="Picture 64" descr="A person smiling at the camera&#10;&#10;Description automatically generated">
                  <a:extLst>
                    <a:ext uri="{FF2B5EF4-FFF2-40B4-BE49-F238E27FC236}">
                      <a16:creationId xmlns:a16="http://schemas.microsoft.com/office/drawing/2014/main" id="{ACEA3240-4014-8BF4-2E41-41A0738B14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5400000">
                  <a:off x="40232" y="4993781"/>
                  <a:ext cx="1560832" cy="877968"/>
                </a:xfrm>
                <a:prstGeom prst="rect">
                  <a:avLst/>
                </a:prstGeom>
              </p:spPr>
            </p:pic>
            <p:pic>
              <p:nvPicPr>
                <p:cNvPr id="67" name="Picture 66" descr="A group of people wearing surgical caps&#10;&#10;Description automatically generated">
                  <a:extLst>
                    <a:ext uri="{FF2B5EF4-FFF2-40B4-BE49-F238E27FC236}">
                      <a16:creationId xmlns:a16="http://schemas.microsoft.com/office/drawing/2014/main" id="{18874B41-0612-CFF0-E1FA-218733BF3C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0800000">
                  <a:off x="6084168" y="3032196"/>
                  <a:ext cx="1863552" cy="1458164"/>
                </a:xfrm>
                <a:prstGeom prst="rect">
                  <a:avLst/>
                </a:prstGeom>
              </p:spPr>
            </p:pic>
            <p:pic>
              <p:nvPicPr>
                <p:cNvPr id="77" name="Picture 76" descr="A group of men posing for a picture&#10;&#10;Description automatically generated">
                  <a:extLst>
                    <a:ext uri="{FF2B5EF4-FFF2-40B4-BE49-F238E27FC236}">
                      <a16:creationId xmlns:a16="http://schemas.microsoft.com/office/drawing/2014/main" id="{303269A6-0588-76ED-4D98-6C8A7D5EF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7703" t="16345" r="3183" b="5820"/>
                <a:stretch/>
              </p:blipFill>
              <p:spPr>
                <a:xfrm>
                  <a:off x="1252822" y="4652348"/>
                  <a:ext cx="1290763" cy="1560832"/>
                </a:xfrm>
                <a:prstGeom prst="rect">
                  <a:avLst/>
                </a:prstGeom>
              </p:spPr>
            </p:pic>
            <p:pic>
              <p:nvPicPr>
                <p:cNvPr id="87" name="Picture 86" descr="A person and person giving thumbs up&#10;&#10;Description automatically generated">
                  <a:extLst>
                    <a:ext uri="{FF2B5EF4-FFF2-40B4-BE49-F238E27FC236}">
                      <a16:creationId xmlns:a16="http://schemas.microsoft.com/office/drawing/2014/main" id="{8A4A6739-E863-C1E4-DF6C-E670408845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540603" y="4603013"/>
                  <a:ext cx="2740045" cy="1610167"/>
                </a:xfrm>
                <a:prstGeom prst="rect">
                  <a:avLst/>
                </a:prstGeom>
              </p:spPr>
            </p:pic>
            <p:pic>
              <p:nvPicPr>
                <p:cNvPr id="91" name="Picture 90" descr="Two men standing in a room&#10;&#10;Description automatically generated">
                  <a:extLst>
                    <a:ext uri="{FF2B5EF4-FFF2-40B4-BE49-F238E27FC236}">
                      <a16:creationId xmlns:a16="http://schemas.microsoft.com/office/drawing/2014/main" id="{FE4B3420-5CF0-F3CF-273D-BA897AEF16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r="13405" b="1984"/>
                <a:stretch/>
              </p:blipFill>
              <p:spPr>
                <a:xfrm rot="16200000">
                  <a:off x="6300714" y="4622715"/>
                  <a:ext cx="1722820" cy="1458110"/>
                </a:xfrm>
                <a:prstGeom prst="rect">
                  <a:avLst/>
                </a:prstGeom>
              </p:spPr>
            </p:pic>
            <p:pic>
              <p:nvPicPr>
                <p:cNvPr id="93" name="Picture 92" descr="A person and person posing for a picture&#10;&#10;Description automatically generated">
                  <a:extLst>
                    <a:ext uri="{FF2B5EF4-FFF2-40B4-BE49-F238E27FC236}">
                      <a16:creationId xmlns:a16="http://schemas.microsoft.com/office/drawing/2014/main" id="{0ED9A6F2-7314-A6CF-5A1B-908AEE0B64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13375" r="-3683"/>
                <a:stretch/>
              </p:blipFill>
              <p:spPr>
                <a:xfrm>
                  <a:off x="5257688" y="4490358"/>
                  <a:ext cx="1546559" cy="1722822"/>
                </a:xfrm>
                <a:prstGeom prst="rect">
                  <a:avLst/>
                </a:prstGeom>
              </p:spPr>
            </p:pic>
          </p:grpSp>
        </p:grpSp>
        <p:pic>
          <p:nvPicPr>
            <p:cNvPr id="97" name="Picture 96" descr="A person sitting in a chair&#10;&#10;Description automatically generated">
              <a:extLst>
                <a:ext uri="{FF2B5EF4-FFF2-40B4-BE49-F238E27FC236}">
                  <a16:creationId xmlns:a16="http://schemas.microsoft.com/office/drawing/2014/main" id="{9C79829E-9389-4FA1-DDD5-25FEE7BA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5400000">
              <a:off x="7626729" y="1317892"/>
              <a:ext cx="1451903" cy="1088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3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1487488" y="2814856"/>
            <a:ext cx="9217024" cy="43237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Montserrat" pitchFamily="2" charset="77"/>
              </a:rPr>
              <a:t>Prof. Alfredo Conti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487488" y="3610774"/>
            <a:ext cx="9313035" cy="936103"/>
          </a:xfrm>
        </p:spPr>
        <p:txBody>
          <a:bodyPr/>
          <a:lstStyle/>
          <a:p>
            <a:r>
              <a:rPr lang="it-IT" dirty="0">
                <a:latin typeface="Montserrat" pitchFamily="2" charset="77"/>
              </a:rPr>
              <a:t>Dipartimento di Scienze Biomediche e Neuromotorie</a:t>
            </a:r>
          </a:p>
          <a:p>
            <a:r>
              <a:rPr lang="it-IT" dirty="0">
                <a:latin typeface="Montserrat" pitchFamily="2" charset="77"/>
              </a:rPr>
              <a:t>(DIBINEM)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>
          <a:xfrm>
            <a:off x="1397609" y="4725144"/>
            <a:ext cx="9410700" cy="1440160"/>
          </a:xfrm>
        </p:spPr>
        <p:txBody>
          <a:bodyPr/>
          <a:lstStyle/>
          <a:p>
            <a:r>
              <a:rPr lang="it-IT" dirty="0"/>
              <a:t>E-mail: alfredo.conti2@unibo.it</a:t>
            </a:r>
          </a:p>
        </p:txBody>
      </p:sp>
    </p:spTree>
    <p:extLst>
      <p:ext uri="{BB962C8B-B14F-4D97-AF65-F5344CB8AC3E}">
        <p14:creationId xmlns:p14="http://schemas.microsoft.com/office/powerpoint/2010/main" val="22549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623392" y="404664"/>
            <a:ext cx="11233149" cy="648071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 Medium" pitchFamily="2" charset="77"/>
              </a:rPr>
              <a:t>Piano didattico della Scuola: Didattica frontale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335452" y="1844824"/>
            <a:ext cx="4332031" cy="3600401"/>
          </a:xfrm>
        </p:spPr>
        <p:txBody>
          <a:bodyPr/>
          <a:lstStyle/>
          <a:p>
            <a:r>
              <a:rPr lang="it-IT" sz="1600" b="1" u="sng" dirty="0">
                <a:latin typeface="Montserrat" pitchFamily="2" charset="77"/>
              </a:rPr>
              <a:t>I anno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Anatomia Umana – BIO/16 – 3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effectLst/>
                <a:latin typeface="Montserrat" pitchFamily="2" charset="77"/>
                <a:ea typeface="Calibri" panose="020F0502020204030204" pitchFamily="34" charset="0"/>
              </a:rPr>
              <a:t>Fisiologia – BIO/09 – 2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Neurochirurgia – MED/27 – 7 </a:t>
            </a:r>
            <a:r>
              <a:rPr lang="it-IT" sz="1600" dirty="0" err="1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CFUs</a:t>
            </a:r>
            <a:endParaRPr lang="it-IT" sz="1600" dirty="0">
              <a:solidFill>
                <a:srgbClr val="000000"/>
              </a:solidFill>
              <a:effectLst/>
              <a:latin typeface="Montserrat" pitchFamily="2" charset="77"/>
              <a:ea typeface="Calibri" panose="020F0502020204030204" pitchFamily="34" charset="0"/>
            </a:endParaRPr>
          </a:p>
          <a:p>
            <a:endParaRPr lang="it-IT" sz="1600" u="sng" dirty="0">
              <a:solidFill>
                <a:srgbClr val="000000"/>
              </a:solidFill>
              <a:latin typeface="Montserrat" pitchFamily="2" charset="77"/>
              <a:ea typeface="Calibri" panose="020F0502020204030204" pitchFamily="34" charset="0"/>
            </a:endParaRPr>
          </a:p>
          <a:p>
            <a:endParaRPr lang="it-IT" sz="1600" u="sng" dirty="0">
              <a:solidFill>
                <a:srgbClr val="000000"/>
              </a:solidFill>
              <a:latin typeface="Montserrat" pitchFamily="2" charset="77"/>
              <a:ea typeface="Calibri" panose="020F0502020204030204" pitchFamily="34" charset="0"/>
            </a:endParaRPr>
          </a:p>
          <a:p>
            <a:r>
              <a:rPr lang="it-IT" sz="1600" b="1" u="sng" dirty="0">
                <a:solidFill>
                  <a:srgbClr val="000000"/>
                </a:solidFill>
                <a:effectLst/>
                <a:latin typeface="Montserrat" pitchFamily="2" charset="77"/>
                <a:ea typeface="Calibri" panose="020F0502020204030204" pitchFamily="34" charset="0"/>
              </a:rPr>
              <a:t>II anno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Informatica – INF/01 – 1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effectLst/>
                <a:latin typeface="Montserrat" pitchFamily="2" charset="77"/>
                <a:ea typeface="Calibri" panose="020F0502020204030204" pitchFamily="34" charset="0"/>
              </a:rPr>
              <a:t>Inglese Scientifico – L-LIN/12 – 3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Psicologia Clinica – M-PSI/08 – 1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Neurochirurgia – MED/27 – 7 CFU</a:t>
            </a:r>
          </a:p>
          <a:p>
            <a:endParaRPr lang="it-IT" sz="1600" u="sng" dirty="0">
              <a:solidFill>
                <a:srgbClr val="000000"/>
              </a:solidFill>
              <a:latin typeface="Montserrat" pitchFamily="2" charset="77"/>
              <a:ea typeface="Calibri" panose="020F0502020204030204" pitchFamily="34" charset="0"/>
            </a:endParaRP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A58340CA-CB32-960B-8E5E-CB430CFD601D}"/>
              </a:ext>
            </a:extLst>
          </p:cNvPr>
          <p:cNvSpPr txBox="1">
            <a:spLocks/>
          </p:cNvSpPr>
          <p:nvPr/>
        </p:nvSpPr>
        <p:spPr>
          <a:xfrm>
            <a:off x="6528048" y="1844824"/>
            <a:ext cx="8424862" cy="50405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u="sng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III anno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Chirurgia Maxillo-Facciale – MED/29 – 1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Medicina Legale – MED/43 – 1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Neurologia – MED/26 – 1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Otorinolaringoiatria – MED/31 – 1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Neurochirurgia – MED/27 – 8 CFU</a:t>
            </a:r>
          </a:p>
          <a:p>
            <a:endParaRPr lang="it-IT" sz="1600" u="sng" dirty="0">
              <a:solidFill>
                <a:srgbClr val="000000"/>
              </a:solidFill>
              <a:latin typeface="Montserrat" pitchFamily="2" charset="77"/>
              <a:ea typeface="Calibri" panose="020F0502020204030204" pitchFamily="34" charset="0"/>
            </a:endParaRPr>
          </a:p>
          <a:p>
            <a:r>
              <a:rPr lang="it-IT" sz="1600" b="1" u="sng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IV anno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Neurochirurgia – MED/27 – 12 CFU</a:t>
            </a:r>
          </a:p>
          <a:p>
            <a:endParaRPr lang="it-IT" sz="1600" u="sng" dirty="0">
              <a:solidFill>
                <a:srgbClr val="000000"/>
              </a:solidFill>
              <a:latin typeface="Montserrat" pitchFamily="2" charset="77"/>
              <a:ea typeface="Calibri" panose="020F0502020204030204" pitchFamily="34" charset="0"/>
            </a:endParaRPr>
          </a:p>
          <a:p>
            <a:r>
              <a:rPr lang="it-IT" sz="1600" b="1" u="sng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V anno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Montserrat" pitchFamily="2" charset="77"/>
                <a:ea typeface="Calibri" panose="020F0502020204030204" pitchFamily="34" charset="0"/>
              </a:rPr>
              <a:t>Neurochirurgia – MED/27 – 12 CFU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solidFill>
                <a:srgbClr val="000000"/>
              </a:solidFill>
              <a:latin typeface="Montserrat" pitchFamily="2" charset="77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3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527051" y="332656"/>
            <a:ext cx="11233149" cy="648071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 Medium" pitchFamily="2" charset="77"/>
              </a:rPr>
              <a:t>Rete</a:t>
            </a:r>
            <a:r>
              <a:rPr lang="it-IT" sz="2000" dirty="0">
                <a:solidFill>
                  <a:schemeClr val="tx2"/>
                </a:solidFill>
                <a:latin typeface="Montserrat Medium" pitchFamily="2" charset="77"/>
              </a:rPr>
              <a:t> formativa della Scuola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19336" y="1628800"/>
            <a:ext cx="6408712" cy="2160240"/>
          </a:xfrm>
        </p:spPr>
        <p:txBody>
          <a:bodyPr/>
          <a:lstStyle/>
          <a:p>
            <a:pPr algn="ctr"/>
            <a:r>
              <a:rPr lang="it-IT" b="1" dirty="0">
                <a:latin typeface="Montserrat" pitchFamily="2" charset="77"/>
              </a:rPr>
              <a:t>Strutture di sede</a:t>
            </a:r>
          </a:p>
          <a:p>
            <a:endParaRPr lang="it-IT" dirty="0">
              <a:latin typeface="Montserrat" pitchFamily="2" charset="77"/>
            </a:endParaRPr>
          </a:p>
          <a:p>
            <a:r>
              <a:rPr lang="it-IT" sz="1600" b="1" dirty="0">
                <a:latin typeface="Montserrat" pitchFamily="2" charset="77"/>
              </a:rPr>
              <a:t>IRCCS Istituto delle Scienze Neurologiche di Bologna: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Montserrat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UO Neurochirurgia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Programma Neurochirurgia Ipofisi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Struttura interaziendale di Neurochirurgia Pediatrica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UO Neurochirurgia d’Urgenza e del Trauma</a:t>
            </a:r>
          </a:p>
          <a:p>
            <a:endParaRPr lang="it-IT" sz="1600" dirty="0">
              <a:latin typeface="Montserrat" pitchFamily="2" charset="77"/>
            </a:endParaRPr>
          </a:p>
          <a:p>
            <a:endParaRPr lang="it-IT" dirty="0">
              <a:latin typeface="Montserrat" pitchFamily="2" charset="77"/>
            </a:endParaRP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D621EDA8-2B0F-CDD4-E381-892E4CC29EF6}"/>
              </a:ext>
            </a:extLst>
          </p:cNvPr>
          <p:cNvSpPr txBox="1">
            <a:spLocks/>
          </p:cNvSpPr>
          <p:nvPr/>
        </p:nvSpPr>
        <p:spPr>
          <a:xfrm>
            <a:off x="6897401" y="1628800"/>
            <a:ext cx="4896544" cy="21602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>
                <a:latin typeface="Montserrat" pitchFamily="2" charset="77"/>
              </a:rPr>
              <a:t>Strutture collegate</a:t>
            </a:r>
          </a:p>
          <a:p>
            <a:endParaRPr lang="it-IT" dirty="0">
              <a:latin typeface="Montserrat" pitchFamily="2" charset="77"/>
            </a:endParaRPr>
          </a:p>
          <a:p>
            <a:r>
              <a:rPr lang="it-IT" sz="1600" b="1" dirty="0">
                <a:latin typeface="Montserrat" pitchFamily="2" charset="77"/>
              </a:rPr>
              <a:t>Azienda Ospedaliera Universitaria di Parma: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UO Neurochirurgia</a:t>
            </a:r>
          </a:p>
          <a:p>
            <a:endParaRPr lang="it-IT" dirty="0">
              <a:latin typeface="Montserrat" pitchFamily="2" charset="77"/>
            </a:endParaRPr>
          </a:p>
          <a:p>
            <a:r>
              <a:rPr lang="it-IT" sz="1600" b="1" dirty="0">
                <a:latin typeface="Montserrat" pitchFamily="2" charset="77"/>
              </a:rPr>
              <a:t>Ospedale “Maurizio Bufalini“ di Cesena:</a:t>
            </a:r>
          </a:p>
          <a:p>
            <a:endParaRPr lang="it-IT" sz="16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UO Neurochirurgia</a:t>
            </a:r>
          </a:p>
          <a:p>
            <a:endParaRPr lang="it-IT" dirty="0">
              <a:latin typeface="Montserrat" pitchFamily="2" charset="77"/>
            </a:endParaRPr>
          </a:p>
          <a:p>
            <a:endParaRPr lang="it-IT" dirty="0">
              <a:latin typeface="Montserrat" pitchFamily="2" charset="77"/>
            </a:endParaRPr>
          </a:p>
          <a:p>
            <a:endParaRPr lang="it-IT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024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527051" y="332656"/>
            <a:ext cx="11233149" cy="648071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 Medium" pitchFamily="2" charset="77"/>
              </a:rPr>
              <a:t>Strutture complementari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275544" y="2312876"/>
            <a:ext cx="5976664" cy="2448272"/>
          </a:xfrm>
        </p:spPr>
        <p:txBody>
          <a:bodyPr/>
          <a:lstStyle/>
          <a:p>
            <a:r>
              <a:rPr lang="it-IT" sz="1600" b="1" dirty="0">
                <a:latin typeface="Montserrat" pitchFamily="2" charset="77"/>
              </a:rPr>
              <a:t>Strutture complementari (Tronco Comune)</a:t>
            </a:r>
          </a:p>
          <a:p>
            <a:endParaRPr lang="it-IT" sz="1600" b="1" dirty="0">
              <a:latin typeface="Montserrat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IRCCS Istituto delle Scienze Neurologiche di Bologna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IRCCS - Policlinico </a:t>
            </a:r>
            <a:r>
              <a:rPr lang="it-IT" sz="1600" dirty="0" err="1">
                <a:latin typeface="Montserrat" pitchFamily="2" charset="77"/>
              </a:rPr>
              <a:t>S.Orsola</a:t>
            </a:r>
            <a:endParaRPr lang="it-IT" sz="1600" dirty="0">
              <a:latin typeface="Montserrat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Azienda Ospedaliera Universitaria di Parma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Ospedale «Maurizio Bufalini» di Cesena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Montserrat" pitchFamily="2" charset="77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8A407BA-C6F8-4FD4-B796-D2AA9751476A}"/>
              </a:ext>
            </a:extLst>
          </p:cNvPr>
          <p:cNvSpPr/>
          <p:nvPr/>
        </p:nvSpPr>
        <p:spPr>
          <a:xfrm>
            <a:off x="6384032" y="3429000"/>
            <a:ext cx="744463" cy="216024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2060"/>
              </a:solidFill>
              <a:highlight>
                <a:srgbClr val="00008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28CBC-06E6-459B-31AE-1F9A64D5702E}"/>
              </a:ext>
            </a:extLst>
          </p:cNvPr>
          <p:cNvSpPr txBox="1"/>
          <p:nvPr/>
        </p:nvSpPr>
        <p:spPr>
          <a:xfrm>
            <a:off x="7392144" y="1924966"/>
            <a:ext cx="5328592" cy="3008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Anestesiologia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Chirurgia Generale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Chirurgia Maxillo-Facciale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Diagnostica per Immagini e Radioterapia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Malattie dell’Apparato Visivo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Medicina Interna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Otorinolaringoiatria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latin typeface="Montserrat" pitchFamily="2" charset="77"/>
              </a:rPr>
              <a:t>Neuroradiologia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2701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1919288" y="404664"/>
            <a:ext cx="8424862" cy="432047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 Medium" pitchFamily="2" charset="77"/>
              </a:rPr>
              <a:t>Skills da raggiungere secondo il D.I. 68/2015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8E5ED5-9884-E6C1-0C08-B9E1DB739752}"/>
              </a:ext>
            </a:extLst>
          </p:cNvPr>
          <p:cNvGrpSpPr/>
          <p:nvPr/>
        </p:nvGrpSpPr>
        <p:grpSpPr>
          <a:xfrm>
            <a:off x="329679" y="1669744"/>
            <a:ext cx="2440677" cy="1548169"/>
            <a:chOff x="250165" y="1717939"/>
            <a:chExt cx="2440677" cy="154816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3D20638-F8C5-E497-E7C1-0D77374BC8D1}"/>
                </a:ext>
              </a:extLst>
            </p:cNvPr>
            <p:cNvSpPr/>
            <p:nvPr/>
          </p:nvSpPr>
          <p:spPr>
            <a:xfrm>
              <a:off x="250165" y="1717939"/>
              <a:ext cx="2440677" cy="154816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9923B9-F3C6-FB1C-7759-7BF1B8EA212F}"/>
                </a:ext>
              </a:extLst>
            </p:cNvPr>
            <p:cNvSpPr txBox="1"/>
            <p:nvPr/>
          </p:nvSpPr>
          <p:spPr>
            <a:xfrm>
              <a:off x="606407" y="2076524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Montserrat" pitchFamily="2" charset="77"/>
                </a:rPr>
                <a:t>Conoscenze di anatomia normale e patologica del SNC &amp; SNP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13CF93-08F1-91E8-FC81-0E4B7BF4061A}"/>
              </a:ext>
            </a:extLst>
          </p:cNvPr>
          <p:cNvGrpSpPr/>
          <p:nvPr/>
        </p:nvGrpSpPr>
        <p:grpSpPr>
          <a:xfrm>
            <a:off x="3212840" y="1677677"/>
            <a:ext cx="2440677" cy="1548169"/>
            <a:chOff x="3291334" y="1659996"/>
            <a:chExt cx="2440677" cy="154816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9FF6440-37A6-444B-D7C6-C89E3BDF0F4C}"/>
                </a:ext>
              </a:extLst>
            </p:cNvPr>
            <p:cNvSpPr/>
            <p:nvPr/>
          </p:nvSpPr>
          <p:spPr>
            <a:xfrm>
              <a:off x="3291334" y="1659996"/>
              <a:ext cx="2440677" cy="154816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E34BDA-247B-926F-7FA8-993833B9F053}"/>
                </a:ext>
              </a:extLst>
            </p:cNvPr>
            <p:cNvSpPr txBox="1"/>
            <p:nvPr/>
          </p:nvSpPr>
          <p:spPr>
            <a:xfrm>
              <a:off x="3637290" y="2033996"/>
              <a:ext cx="1728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Montserrat" pitchFamily="2" charset="77"/>
                </a:rPr>
                <a:t>Conoscenze di fisiologia e fisiopatologia del SNC &amp; SNP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606FC4-1974-7277-BC2C-519719B96B5C}"/>
              </a:ext>
            </a:extLst>
          </p:cNvPr>
          <p:cNvGrpSpPr/>
          <p:nvPr/>
        </p:nvGrpSpPr>
        <p:grpSpPr>
          <a:xfrm>
            <a:off x="6538484" y="1671771"/>
            <a:ext cx="2440677" cy="1548170"/>
            <a:chOff x="6538484" y="1671771"/>
            <a:chExt cx="2440677" cy="154817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CD8EC60-5333-F0D3-585E-963041639CBB}"/>
                </a:ext>
              </a:extLst>
            </p:cNvPr>
            <p:cNvSpPr/>
            <p:nvPr/>
          </p:nvSpPr>
          <p:spPr>
            <a:xfrm>
              <a:off x="6538484" y="1671771"/>
              <a:ext cx="2440677" cy="154817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74F9D78-DE86-4301-C812-0C9069920DD5}"/>
                </a:ext>
              </a:extLst>
            </p:cNvPr>
            <p:cNvSpPr txBox="1"/>
            <p:nvPr/>
          </p:nvSpPr>
          <p:spPr>
            <a:xfrm>
              <a:off x="6662552" y="2030355"/>
              <a:ext cx="21894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Montserrat" pitchFamily="2" charset="77"/>
                </a:rPr>
                <a:t>Capacità diagnostiche cliniche e di interpretazione delle indagini strumentali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B5BD62-571F-ACD3-B42E-D93A28C8C5E2}"/>
              </a:ext>
            </a:extLst>
          </p:cNvPr>
          <p:cNvGrpSpPr/>
          <p:nvPr/>
        </p:nvGrpSpPr>
        <p:grpSpPr>
          <a:xfrm>
            <a:off x="9415963" y="1677678"/>
            <a:ext cx="2440677" cy="1548169"/>
            <a:chOff x="9415963" y="1677678"/>
            <a:chExt cx="2440677" cy="1548169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840D3CA-6B39-A0D5-CB56-05D09056CCC4}"/>
                </a:ext>
              </a:extLst>
            </p:cNvPr>
            <p:cNvSpPr/>
            <p:nvPr/>
          </p:nvSpPr>
          <p:spPr>
            <a:xfrm>
              <a:off x="9415963" y="1677678"/>
              <a:ext cx="2440677" cy="154816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881153-2F3A-F86E-E45B-004E9E0A765E}"/>
                </a:ext>
              </a:extLst>
            </p:cNvPr>
            <p:cNvSpPr txBox="1"/>
            <p:nvPr/>
          </p:nvSpPr>
          <p:spPr>
            <a:xfrm>
              <a:off x="9415963" y="2030355"/>
              <a:ext cx="24406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latin typeface="Montserrat" pitchFamily="2" charset="77"/>
                </a:rPr>
                <a:t>Competenze chirurgiche per patologie cranio-encefaliche, </a:t>
              </a:r>
              <a:r>
                <a:rPr lang="it-IT" sz="1200" b="1" dirty="0" err="1">
                  <a:latin typeface="Montserrat" pitchFamily="2" charset="77"/>
                </a:rPr>
                <a:t>vertebro</a:t>
              </a:r>
              <a:r>
                <a:rPr lang="it-IT" sz="1200" b="1" dirty="0">
                  <a:latin typeface="Montserrat" pitchFamily="2" charset="77"/>
                </a:rPr>
                <a:t>-midollari e dei nervi periferici</a:t>
              </a: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8BC831-1D3B-08D1-F09A-CA392740FD9A}"/>
              </a:ext>
            </a:extLst>
          </p:cNvPr>
          <p:cNvSpPr/>
          <p:nvPr/>
        </p:nvSpPr>
        <p:spPr>
          <a:xfrm>
            <a:off x="4187788" y="4784279"/>
            <a:ext cx="3816424" cy="79208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B1FCE4-AF2C-AED8-F1C5-5EA54F82AE04}"/>
              </a:ext>
            </a:extLst>
          </p:cNvPr>
          <p:cNvSpPr txBox="1"/>
          <p:nvPr/>
        </p:nvSpPr>
        <p:spPr>
          <a:xfrm>
            <a:off x="4320514" y="5011046"/>
            <a:ext cx="3550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Montserrat Medium" pitchFamily="2" charset="77"/>
              </a:rPr>
              <a:t>Popolazione adulta &amp; pediatrica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2AC6AC-B9DB-DC67-02DF-C6BA083BC994}"/>
              </a:ext>
            </a:extLst>
          </p:cNvPr>
          <p:cNvCxnSpPr>
            <a:stCxn id="4" idx="2"/>
            <a:endCxn id="20" idx="0"/>
          </p:cNvCxnSpPr>
          <p:nvPr/>
        </p:nvCxnSpPr>
        <p:spPr>
          <a:xfrm>
            <a:off x="1550018" y="3217913"/>
            <a:ext cx="4545982" cy="1566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844F3B8-2C83-4C95-FD2C-6E6527F2A169}"/>
              </a:ext>
            </a:extLst>
          </p:cNvPr>
          <p:cNvCxnSpPr>
            <a:stCxn id="5" idx="2"/>
            <a:endCxn id="20" idx="0"/>
          </p:cNvCxnSpPr>
          <p:nvPr/>
        </p:nvCxnSpPr>
        <p:spPr>
          <a:xfrm>
            <a:off x="4433179" y="3225846"/>
            <a:ext cx="1662821" cy="1558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1D2701F-0571-0351-C42E-2B24A6A47866}"/>
              </a:ext>
            </a:extLst>
          </p:cNvPr>
          <p:cNvCxnSpPr>
            <a:stCxn id="6" idx="2"/>
            <a:endCxn id="20" idx="0"/>
          </p:cNvCxnSpPr>
          <p:nvPr/>
        </p:nvCxnSpPr>
        <p:spPr>
          <a:xfrm flipH="1">
            <a:off x="6096000" y="3219941"/>
            <a:ext cx="1662823" cy="1564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7EADA18-EEFD-6AA6-E8B9-A26C24E5507A}"/>
              </a:ext>
            </a:extLst>
          </p:cNvPr>
          <p:cNvCxnSpPr>
            <a:stCxn id="14" idx="2"/>
            <a:endCxn id="20" idx="0"/>
          </p:cNvCxnSpPr>
          <p:nvPr/>
        </p:nvCxnSpPr>
        <p:spPr>
          <a:xfrm flipH="1">
            <a:off x="6096000" y="3225847"/>
            <a:ext cx="4540302" cy="1558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34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2567608" y="404328"/>
            <a:ext cx="7056784" cy="432047"/>
          </a:xfrm>
        </p:spPr>
        <p:txBody>
          <a:bodyPr/>
          <a:lstStyle/>
          <a:p>
            <a:r>
              <a:rPr lang="it-IT" sz="2000" dirty="0">
                <a:solidFill>
                  <a:srgbClr val="002060"/>
                </a:solidFill>
                <a:latin typeface="Montserrat Medium" pitchFamily="2" charset="77"/>
              </a:rPr>
              <a:t>           Skills da raggiungere secondo il D.I. 402/2017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>
          <a:xfrm>
            <a:off x="1919288" y="908721"/>
            <a:ext cx="8424862" cy="5949279"/>
          </a:xfrm>
        </p:spPr>
        <p:txBody>
          <a:bodyPr/>
          <a:lstStyle/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500378-6756-4A21-A0D9-30849A2FC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025015"/>
            <a:ext cx="705678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D3F9165-9382-4ABB-AC86-3A46E03A19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23792" y="332656"/>
            <a:ext cx="3744416" cy="648071"/>
          </a:xfrm>
        </p:spPr>
        <p:txBody>
          <a:bodyPr/>
          <a:lstStyle/>
          <a:p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Opportunità professionali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FD2608-8CF3-6E59-D8F7-940AD4720937}"/>
              </a:ext>
            </a:extLst>
          </p:cNvPr>
          <p:cNvGrpSpPr/>
          <p:nvPr/>
        </p:nvGrpSpPr>
        <p:grpSpPr>
          <a:xfrm>
            <a:off x="839416" y="2539061"/>
            <a:ext cx="2745783" cy="1183192"/>
            <a:chOff x="97611" y="1717940"/>
            <a:chExt cx="2745783" cy="118319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244275C-4B1C-978D-6059-BAEA2EA22823}"/>
                </a:ext>
              </a:extLst>
            </p:cNvPr>
            <p:cNvSpPr/>
            <p:nvPr/>
          </p:nvSpPr>
          <p:spPr>
            <a:xfrm>
              <a:off x="250165" y="1717940"/>
              <a:ext cx="2440677" cy="118319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5630C8-00F3-B78B-A613-8F6D81B84FD2}"/>
                </a:ext>
              </a:extLst>
            </p:cNvPr>
            <p:cNvSpPr txBox="1"/>
            <p:nvPr/>
          </p:nvSpPr>
          <p:spPr>
            <a:xfrm>
              <a:off x="97611" y="1986370"/>
              <a:ext cx="2745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Montserrat" pitchFamily="2" charset="77"/>
                </a:rPr>
                <a:t>Sistema sanitario nazionale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0CFC9A-A828-E42C-BE9C-C4FCB0C4422F}"/>
              </a:ext>
            </a:extLst>
          </p:cNvPr>
          <p:cNvGrpSpPr/>
          <p:nvPr/>
        </p:nvGrpSpPr>
        <p:grpSpPr>
          <a:xfrm>
            <a:off x="4251717" y="2539061"/>
            <a:ext cx="2745783" cy="1183192"/>
            <a:chOff x="97611" y="1717940"/>
            <a:chExt cx="2745783" cy="1183192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23D7A3E-AE2D-6C22-1EE9-2B64ABC75551}"/>
                </a:ext>
              </a:extLst>
            </p:cNvPr>
            <p:cNvSpPr/>
            <p:nvPr/>
          </p:nvSpPr>
          <p:spPr>
            <a:xfrm>
              <a:off x="250165" y="1717940"/>
              <a:ext cx="2440677" cy="118319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C3328D-8BEA-B67C-DF1F-7F1B54220FB1}"/>
                </a:ext>
              </a:extLst>
            </p:cNvPr>
            <p:cNvSpPr txBox="1"/>
            <p:nvPr/>
          </p:nvSpPr>
          <p:spPr>
            <a:xfrm>
              <a:off x="97611" y="1986370"/>
              <a:ext cx="2745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Montserrat" pitchFamily="2" charset="77"/>
                </a:rPr>
                <a:t>Enti privati convenzionati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CC6A2F-7839-2A62-C86F-F5ABAF4DBF5F}"/>
              </a:ext>
            </a:extLst>
          </p:cNvPr>
          <p:cNvGrpSpPr/>
          <p:nvPr/>
        </p:nvGrpSpPr>
        <p:grpSpPr>
          <a:xfrm>
            <a:off x="7816572" y="2539060"/>
            <a:ext cx="2745783" cy="1183192"/>
            <a:chOff x="97611" y="1717940"/>
            <a:chExt cx="2745783" cy="1183192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4C04AFC-ECA5-4EF0-645E-00BBDDA026A9}"/>
                </a:ext>
              </a:extLst>
            </p:cNvPr>
            <p:cNvSpPr/>
            <p:nvPr/>
          </p:nvSpPr>
          <p:spPr>
            <a:xfrm>
              <a:off x="250165" y="1717940"/>
              <a:ext cx="2440677" cy="118319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09C267-6291-3E2B-FD66-EBA4F5A8CD32}"/>
                </a:ext>
              </a:extLst>
            </p:cNvPr>
            <p:cNvSpPr txBox="1"/>
            <p:nvPr/>
          </p:nvSpPr>
          <p:spPr>
            <a:xfrm>
              <a:off x="97611" y="1986370"/>
              <a:ext cx="2745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latin typeface="Montserrat" pitchFamily="2" charset="77"/>
                </a:rPr>
                <a:t>Enti privati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9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267DDC-E023-0056-478F-B3BDA7A54B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9288" y="332657"/>
            <a:ext cx="8424862" cy="792088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Vita quotidiana dello specializzando in Neurochirurgia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88743-E4E1-5AE0-4D34-CCE7249C96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848232FF-6B08-552E-18EB-3FBCF3C8EFF1}"/>
              </a:ext>
            </a:extLst>
          </p:cNvPr>
          <p:cNvCxnSpPr>
            <a:stCxn id="8" idx="0"/>
            <a:endCxn id="7" idx="0"/>
          </p:cNvCxnSpPr>
          <p:nvPr/>
        </p:nvCxnSpPr>
        <p:spPr>
          <a:xfrm rot="5400000" flipH="1" flipV="1">
            <a:off x="6096000" y="913724"/>
            <a:ext cx="12700" cy="4608512"/>
          </a:xfrm>
          <a:prstGeom prst="curvedConnector3">
            <a:avLst>
              <a:gd name="adj1" fmla="val 5136591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CC980A5-9EE4-AAA0-A6D1-F302089D6EFB}"/>
              </a:ext>
            </a:extLst>
          </p:cNvPr>
          <p:cNvCxnSpPr>
            <a:cxnSpLocks/>
          </p:cNvCxnSpPr>
          <p:nvPr/>
        </p:nvCxnSpPr>
        <p:spPr>
          <a:xfrm rot="5400000">
            <a:off x="6137275" y="1925803"/>
            <a:ext cx="12700" cy="4608512"/>
          </a:xfrm>
          <a:prstGeom prst="curvedConnector3">
            <a:avLst>
              <a:gd name="adj1" fmla="val 5136591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C2A54E9-32F3-8D30-209C-213769034671}"/>
              </a:ext>
            </a:extLst>
          </p:cNvPr>
          <p:cNvGrpSpPr/>
          <p:nvPr/>
        </p:nvGrpSpPr>
        <p:grpSpPr>
          <a:xfrm>
            <a:off x="2639616" y="3217980"/>
            <a:ext cx="2306109" cy="985502"/>
            <a:chOff x="2639616" y="2901955"/>
            <a:chExt cx="2306109" cy="985502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6D536C-E7EF-1D1A-2DB5-BF878822FD02}"/>
                </a:ext>
              </a:extLst>
            </p:cNvPr>
            <p:cNvSpPr/>
            <p:nvPr/>
          </p:nvSpPr>
          <p:spPr>
            <a:xfrm>
              <a:off x="2639616" y="2901955"/>
              <a:ext cx="2304256" cy="98550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pic>
          <p:nvPicPr>
            <p:cNvPr id="23" name="Graphic 22" descr="Stethoscope with solid fill">
              <a:extLst>
                <a:ext uri="{FF2B5EF4-FFF2-40B4-BE49-F238E27FC236}">
                  <a16:creationId xmlns:a16="http://schemas.microsoft.com/office/drawing/2014/main" id="{B94A9DC0-D282-AF73-C1DF-2638D5F98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90706" y="3323080"/>
              <a:ext cx="414776" cy="41477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BC5A9C-FBAB-DD63-3948-D8653869B38B}"/>
                </a:ext>
              </a:extLst>
            </p:cNvPr>
            <p:cNvSpPr txBox="1"/>
            <p:nvPr/>
          </p:nvSpPr>
          <p:spPr>
            <a:xfrm>
              <a:off x="2929501" y="2952474"/>
              <a:ext cx="20162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tx1"/>
                  </a:solidFill>
                  <a:latin typeface="Montserrat" pitchFamily="2" charset="77"/>
                </a:rPr>
                <a:t>Attività clinica</a:t>
              </a:r>
            </a:p>
            <a:p>
              <a:endParaRPr lang="it-IT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EFFB5D3-598C-D584-8B3E-FB651701DF26}"/>
              </a:ext>
            </a:extLst>
          </p:cNvPr>
          <p:cNvGrpSpPr/>
          <p:nvPr/>
        </p:nvGrpSpPr>
        <p:grpSpPr>
          <a:xfrm>
            <a:off x="7248128" y="3217980"/>
            <a:ext cx="2304256" cy="985502"/>
            <a:chOff x="7248128" y="2901955"/>
            <a:chExt cx="2304256" cy="98550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E35BA1A-B232-EB08-2D59-811E43B7E1DE}"/>
                </a:ext>
              </a:extLst>
            </p:cNvPr>
            <p:cNvSpPr/>
            <p:nvPr/>
          </p:nvSpPr>
          <p:spPr>
            <a:xfrm>
              <a:off x="7248128" y="2901955"/>
              <a:ext cx="2304256" cy="98550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C91DC7-3B43-F38E-1A96-ED86FAD79E47}"/>
                </a:ext>
              </a:extLst>
            </p:cNvPr>
            <p:cNvSpPr txBox="1"/>
            <p:nvPr/>
          </p:nvSpPr>
          <p:spPr>
            <a:xfrm>
              <a:off x="7535011" y="2974241"/>
              <a:ext cx="20162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tx1"/>
                  </a:solidFill>
                  <a:latin typeface="Montserrat" pitchFamily="2" charset="77"/>
                </a:rPr>
                <a:t>Attività chirurgica</a:t>
              </a:r>
            </a:p>
            <a:p>
              <a:endParaRPr lang="it-IT" dirty="0"/>
            </a:p>
          </p:txBody>
        </p:sp>
        <p:pic>
          <p:nvPicPr>
            <p:cNvPr id="28" name="Graphic 27" descr="Knife with solid fill">
              <a:extLst>
                <a:ext uri="{FF2B5EF4-FFF2-40B4-BE49-F238E27FC236}">
                  <a16:creationId xmlns:a16="http://schemas.microsoft.com/office/drawing/2014/main" id="{14D917E2-3B09-950F-7F47-27E9306A8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19281" y="3320762"/>
              <a:ext cx="457200" cy="45720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88E5435-C07A-47B8-AF14-B9D2FAD1D2F5}"/>
              </a:ext>
            </a:extLst>
          </p:cNvPr>
          <p:cNvGrpSpPr/>
          <p:nvPr/>
        </p:nvGrpSpPr>
        <p:grpSpPr>
          <a:xfrm>
            <a:off x="4943872" y="1268760"/>
            <a:ext cx="2304256" cy="985502"/>
            <a:chOff x="4943872" y="952735"/>
            <a:chExt cx="2304256" cy="985502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1641D0A6-C568-C0CE-DAAE-457DCE11B2C7}"/>
                </a:ext>
              </a:extLst>
            </p:cNvPr>
            <p:cNvSpPr/>
            <p:nvPr/>
          </p:nvSpPr>
          <p:spPr>
            <a:xfrm>
              <a:off x="4943872" y="952735"/>
              <a:ext cx="2304256" cy="98550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7634EE-39E6-AD70-0EF6-A0B5F28A9D14}"/>
                </a:ext>
              </a:extLst>
            </p:cNvPr>
            <p:cNvSpPr txBox="1"/>
            <p:nvPr/>
          </p:nvSpPr>
          <p:spPr>
            <a:xfrm>
              <a:off x="5087888" y="1022193"/>
              <a:ext cx="20162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chemeClr val="tx1"/>
                  </a:solidFill>
                  <a:latin typeface="Montserrat" pitchFamily="2" charset="77"/>
                </a:rPr>
                <a:t>Attività scientifica</a:t>
              </a:r>
            </a:p>
            <a:p>
              <a:endParaRPr lang="it-IT" dirty="0"/>
            </a:p>
          </p:txBody>
        </p:sp>
        <p:pic>
          <p:nvPicPr>
            <p:cNvPr id="33" name="Graphic 32" descr="Microscope with solid fill">
              <a:extLst>
                <a:ext uri="{FF2B5EF4-FFF2-40B4-BE49-F238E27FC236}">
                  <a16:creationId xmlns:a16="http://schemas.microsoft.com/office/drawing/2014/main" id="{394F76E9-88BC-6298-F55F-D543B62D0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55686" y="1369441"/>
              <a:ext cx="480628" cy="48062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63E448-1FD5-5F77-9BD5-35B797075D2D}"/>
              </a:ext>
            </a:extLst>
          </p:cNvPr>
          <p:cNvGrpSpPr/>
          <p:nvPr/>
        </p:nvGrpSpPr>
        <p:grpSpPr>
          <a:xfrm>
            <a:off x="4950222" y="5235788"/>
            <a:ext cx="2304256" cy="985502"/>
            <a:chOff x="4950222" y="4919763"/>
            <a:chExt cx="2304256" cy="98550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EB9C6EF-0BC9-9269-8C2B-27B9EECBEDF4}"/>
                </a:ext>
              </a:extLst>
            </p:cNvPr>
            <p:cNvSpPr/>
            <p:nvPr/>
          </p:nvSpPr>
          <p:spPr>
            <a:xfrm>
              <a:off x="4950222" y="4919763"/>
              <a:ext cx="2304256" cy="98550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solidFill>
                  <a:schemeClr val="tx1"/>
                </a:solidFill>
                <a:latin typeface="Montserrat" pitchFamily="2" charset="7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D90E0C5-F976-FD62-38C9-B1D4968E474B}"/>
                </a:ext>
              </a:extLst>
            </p:cNvPr>
            <p:cNvSpPr txBox="1"/>
            <p:nvPr/>
          </p:nvSpPr>
          <p:spPr>
            <a:xfrm>
              <a:off x="5667127" y="4958987"/>
              <a:ext cx="85774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latin typeface="Montserrat" pitchFamily="2" charset="77"/>
                </a:rPr>
                <a:t>Studio</a:t>
              </a:r>
              <a:endParaRPr lang="it-IT" sz="1600" dirty="0">
                <a:solidFill>
                  <a:schemeClr val="tx1"/>
                </a:solidFill>
                <a:latin typeface="Montserrat" pitchFamily="2" charset="77"/>
              </a:endParaRPr>
            </a:p>
            <a:p>
              <a:endParaRPr lang="it-IT" dirty="0"/>
            </a:p>
          </p:txBody>
        </p:sp>
        <p:pic>
          <p:nvPicPr>
            <p:cNvPr id="46" name="Graphic 45" descr="Desk with solid fill">
              <a:extLst>
                <a:ext uri="{FF2B5EF4-FFF2-40B4-BE49-F238E27FC236}">
                  <a16:creationId xmlns:a16="http://schemas.microsoft.com/office/drawing/2014/main" id="{2BC99FEC-5FFE-0C8F-6716-EF619692F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18388" y="5207751"/>
              <a:ext cx="697514" cy="697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43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7F48B3-D925-7FF9-B6AE-3BE9A8278B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368" y="468487"/>
            <a:ext cx="11233149" cy="648071"/>
          </a:xfrm>
        </p:spPr>
        <p:txBody>
          <a:bodyPr/>
          <a:lstStyle/>
          <a:p>
            <a:pPr algn="ctr"/>
            <a:r>
              <a:rPr lang="it-IT" sz="2000" dirty="0">
                <a:solidFill>
                  <a:srgbClr val="002060"/>
                </a:solidFill>
                <a:latin typeface="Montserrat" pitchFamily="2" charset="77"/>
              </a:rPr>
              <a:t>Attività clinica: il turno di reparto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97F861-CB76-4F87-120F-A77581B87917}"/>
              </a:ext>
            </a:extLst>
          </p:cNvPr>
          <p:cNvSpPr/>
          <p:nvPr/>
        </p:nvSpPr>
        <p:spPr>
          <a:xfrm>
            <a:off x="2351584" y="1700808"/>
            <a:ext cx="7488832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31E2FED-E6C8-F229-5ABE-10A83C463EC9}"/>
              </a:ext>
            </a:extLst>
          </p:cNvPr>
          <p:cNvSpPr/>
          <p:nvPr/>
        </p:nvSpPr>
        <p:spPr>
          <a:xfrm>
            <a:off x="2351584" y="2543324"/>
            <a:ext cx="7488832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9505801-87B1-88D9-9D1F-E8EF2776B033}"/>
              </a:ext>
            </a:extLst>
          </p:cNvPr>
          <p:cNvSpPr/>
          <p:nvPr/>
        </p:nvSpPr>
        <p:spPr>
          <a:xfrm>
            <a:off x="2351584" y="3385840"/>
            <a:ext cx="7488832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AE3CCE-06BF-5238-75EE-39BA46CBA5D8}"/>
              </a:ext>
            </a:extLst>
          </p:cNvPr>
          <p:cNvSpPr/>
          <p:nvPr/>
        </p:nvSpPr>
        <p:spPr>
          <a:xfrm>
            <a:off x="2351584" y="4228356"/>
            <a:ext cx="7488832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FA4A653-CA13-4CEE-33AA-471C626FC73B}"/>
              </a:ext>
            </a:extLst>
          </p:cNvPr>
          <p:cNvSpPr/>
          <p:nvPr/>
        </p:nvSpPr>
        <p:spPr>
          <a:xfrm>
            <a:off x="2351584" y="5070872"/>
            <a:ext cx="7488832" cy="6480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49481-AEDA-7DE6-AFA2-0C3B72684DD4}"/>
              </a:ext>
            </a:extLst>
          </p:cNvPr>
          <p:cNvSpPr txBox="1"/>
          <p:nvPr/>
        </p:nvSpPr>
        <p:spPr>
          <a:xfrm flipH="1">
            <a:off x="3869816" y="1891506"/>
            <a:ext cx="480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Visita ai pazienti operati nei giorni precedenti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63554-CE59-9D21-0B9D-47D7698A796E}"/>
              </a:ext>
            </a:extLst>
          </p:cNvPr>
          <p:cNvSpPr txBox="1"/>
          <p:nvPr/>
        </p:nvSpPr>
        <p:spPr>
          <a:xfrm flipH="1">
            <a:off x="4539754" y="2735052"/>
            <a:ext cx="3112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Briefing collegiale mattutino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0CC84E-3566-6C73-1346-ECA180AC6C8A}"/>
              </a:ext>
            </a:extLst>
          </p:cNvPr>
          <p:cNvSpPr txBox="1"/>
          <p:nvPr/>
        </p:nvSpPr>
        <p:spPr>
          <a:xfrm flipH="1">
            <a:off x="4381773" y="3540599"/>
            <a:ext cx="3428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Giro visita – Ingressi - Dimissioni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F23AB2-419B-4964-990C-50FB2C71F2AC}"/>
              </a:ext>
            </a:extLst>
          </p:cNvPr>
          <p:cNvSpPr txBox="1"/>
          <p:nvPr/>
        </p:nvSpPr>
        <p:spPr>
          <a:xfrm flipH="1">
            <a:off x="4878846" y="4383115"/>
            <a:ext cx="2434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Lunch &amp; Coffee break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AFED67-EBC5-5457-1258-6594115DC56E}"/>
              </a:ext>
            </a:extLst>
          </p:cNvPr>
          <p:cNvSpPr txBox="1"/>
          <p:nvPr/>
        </p:nvSpPr>
        <p:spPr>
          <a:xfrm flipH="1">
            <a:off x="3903247" y="5247211"/>
            <a:ext cx="4385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Montserrat" pitchFamily="2" charset="77"/>
              </a:rPr>
              <a:t>Pratiche di reparto residue - Medicazioni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362536-20A8-A90F-B50A-76F9A7767597}"/>
              </a:ext>
            </a:extLst>
          </p:cNvPr>
          <p:cNvSpPr txBox="1"/>
          <p:nvPr/>
        </p:nvSpPr>
        <p:spPr>
          <a:xfrm>
            <a:off x="2444025" y="1876117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Montserrat" pitchFamily="2" charset="77"/>
              </a:rPr>
              <a:t>8 – 8:30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9402277-0099-F6CE-8AAC-A792F3A7398C}"/>
              </a:ext>
            </a:extLst>
          </p:cNvPr>
          <p:cNvSpPr txBox="1"/>
          <p:nvPr/>
        </p:nvSpPr>
        <p:spPr>
          <a:xfrm>
            <a:off x="2444025" y="2719663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Montserrat" pitchFamily="2" charset="77"/>
              </a:rPr>
              <a:t>8:30 – 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4ABF24-AE40-1295-C90C-0B7B27F7330D}"/>
              </a:ext>
            </a:extLst>
          </p:cNvPr>
          <p:cNvSpPr txBox="1"/>
          <p:nvPr/>
        </p:nvSpPr>
        <p:spPr>
          <a:xfrm>
            <a:off x="2577073" y="356217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Montserrat" pitchFamily="2" charset="77"/>
              </a:rPr>
              <a:t>9 – 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AFC33D-75B4-AFCB-4BD1-6F047B3FE35D}"/>
              </a:ext>
            </a:extLst>
          </p:cNvPr>
          <p:cNvSpPr txBox="1"/>
          <p:nvPr/>
        </p:nvSpPr>
        <p:spPr>
          <a:xfrm>
            <a:off x="2529783" y="439268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Montserrat" pitchFamily="2" charset="77"/>
              </a:rPr>
              <a:t>13 – 14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92B7D7-ABA1-5056-4C75-309BB3D148B1}"/>
              </a:ext>
            </a:extLst>
          </p:cNvPr>
          <p:cNvSpPr txBox="1"/>
          <p:nvPr/>
        </p:nvSpPr>
        <p:spPr>
          <a:xfrm>
            <a:off x="2511813" y="5247211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Montserrat" pitchFamily="2" charset="77"/>
              </a:rPr>
              <a:t>14 - 20</a:t>
            </a:r>
          </a:p>
        </p:txBody>
      </p:sp>
    </p:spTree>
    <p:extLst>
      <p:ext uri="{BB962C8B-B14F-4D97-AF65-F5344CB8AC3E}">
        <p14:creationId xmlns:p14="http://schemas.microsoft.com/office/powerpoint/2010/main" val="85642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PERTINA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4000" b="1" dirty="0" smtClean="0">
            <a:solidFill>
              <a:schemeClr val="bg1"/>
            </a:solidFill>
            <a:latin typeface="Century Gothic" panose="020B0502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APOSITIVE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IUSURA">
  <a:themeElements>
    <a:clrScheme name="Personalizzato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f3d9641-1e4e-4dda-abe0-9492084b758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059CD677D49E4DBF4A95E1CA0B79F0" ma:contentTypeVersion="14" ma:contentTypeDescription="Create a new document." ma:contentTypeScope="" ma:versionID="5382a8b0165aabe3890eb07cf11baa99">
  <xsd:schema xmlns:xsd="http://www.w3.org/2001/XMLSchema" xmlns:xs="http://www.w3.org/2001/XMLSchema" xmlns:p="http://schemas.microsoft.com/office/2006/metadata/properties" xmlns:ns3="2f3d9641-1e4e-4dda-abe0-9492084b7587" xmlns:ns4="dfb2fa0e-703f-4ccd-846d-881985c4355e" targetNamespace="http://schemas.microsoft.com/office/2006/metadata/properties" ma:root="true" ma:fieldsID="876e8ea2e242f753f2990c44d55f4b1d" ns3:_="" ns4:_="">
    <xsd:import namespace="2f3d9641-1e4e-4dda-abe0-9492084b7587"/>
    <xsd:import namespace="dfb2fa0e-703f-4ccd-846d-881985c435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d9641-1e4e-4dda-abe0-9492084b7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2fa0e-703f-4ccd-846d-881985c4355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734563-F827-40E5-94B2-A35E98C870D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43ED77-48E3-4C75-9FAF-7A407B5FDF1D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dfb2fa0e-703f-4ccd-846d-881985c4355e"/>
    <ds:schemaRef ds:uri="http://schemas.microsoft.com/office/infopath/2007/PartnerControl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2f3d9641-1e4e-4dda-abe0-9492084b7587"/>
  </ds:schemaRefs>
</ds:datastoreItem>
</file>

<file path=customXml/itemProps3.xml><?xml version="1.0" encoding="utf-8"?>
<ds:datastoreItem xmlns:ds="http://schemas.openxmlformats.org/officeDocument/2006/customXml" ds:itemID="{676A7EA3-B3A3-4A07-A7A8-A676E222B9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d9641-1e4e-4dda-abe0-9492084b7587"/>
    <ds:schemaRef ds:uri="dfb2fa0e-703f-4ccd-846d-881985c435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2868</TotalTime>
  <Words>477</Words>
  <Application>Microsoft Macintosh PowerPoint</Application>
  <PresentationFormat>Widescreen</PresentationFormat>
  <Paragraphs>129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Century Gothic</vt:lpstr>
      <vt:lpstr>Montserrat</vt:lpstr>
      <vt:lpstr>Montserrat Medium</vt:lpstr>
      <vt:lpstr>Wingdings</vt:lpstr>
      <vt:lpstr>COPERTINA</vt:lpstr>
      <vt:lpstr>DIAPOSITIVE</vt:lpstr>
      <vt:lpstr>CHIUSURA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Università di Bologna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Marcello Magnani - marcello.magnani3@studio.unibo.it</cp:lastModifiedBy>
  <cp:revision>101</cp:revision>
  <cp:lastPrinted>2023-05-15T08:42:00Z</cp:lastPrinted>
  <dcterms:created xsi:type="dcterms:W3CDTF">2017-11-13T10:11:35Z</dcterms:created>
  <dcterms:modified xsi:type="dcterms:W3CDTF">2025-05-15T10:11:47Z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0x010100C7059CD677D49E4DBF4A95E1CA0B79F0</vt:lpwstr>
  </property>
</Properties>
</file>