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71" r:id="rId6"/>
  </p:sldMasterIdLst>
  <p:sldIdLst>
    <p:sldId id="263" r:id="rId7"/>
    <p:sldId id="299" r:id="rId8"/>
    <p:sldId id="298" r:id="rId9"/>
    <p:sldId id="300" r:id="rId10"/>
    <p:sldId id="301" r:id="rId11"/>
    <p:sldId id="286" r:id="rId12"/>
    <p:sldId id="287" r:id="rId13"/>
    <p:sldId id="285" r:id="rId14"/>
    <p:sldId id="295" r:id="rId15"/>
    <p:sldId id="288" r:id="rId16"/>
    <p:sldId id="296" r:id="rId17"/>
    <p:sldId id="289" r:id="rId18"/>
    <p:sldId id="297" r:id="rId19"/>
    <p:sldId id="268" r:id="rId20"/>
  </p:sldIdLst>
  <p:sldSz cx="9144000" cy="6858000" type="screen4x3"/>
  <p:notesSz cx="6797675" cy="9926638"/>
  <p:custDataLst>
    <p:tags r:id="rId21"/>
  </p:custDataLst>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6B6F7FB7-24E1-4F75-B46E-C7BAB877C3B4}">
          <p14:sldIdLst>
            <p14:sldId id="263"/>
            <p14:sldId id="299"/>
            <p14:sldId id="298"/>
            <p14:sldId id="300"/>
            <p14:sldId id="301"/>
            <p14:sldId id="286"/>
            <p14:sldId id="287"/>
            <p14:sldId id="285"/>
            <p14:sldId id="295"/>
            <p14:sldId id="288"/>
            <p14:sldId id="296"/>
            <p14:sldId id="289"/>
            <p14:sldId id="297"/>
            <p14:sldId id="26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FD8"/>
    <a:srgbClr val="D1D1D1"/>
    <a:srgbClr val="E7B6FC"/>
    <a:srgbClr val="FFD5ED"/>
    <a:srgbClr val="FCEF90"/>
    <a:srgbClr val="B7FFFF"/>
    <a:srgbClr val="FFA086"/>
    <a:srgbClr val="C1F1C8"/>
    <a:srgbClr val="8EDD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82" autoAdjust="0"/>
    <p:restoredTop sz="94592" autoAdjust="0"/>
  </p:normalViewPr>
  <p:slideViewPr>
    <p:cSldViewPr showGuides="1">
      <p:cViewPr varScale="1">
        <p:scale>
          <a:sx n="108" d="100"/>
          <a:sy n="108" d="100"/>
        </p:scale>
        <p:origin x="1806" y="11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60" d="100"/>
        <a:sy n="16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yout COPERTINA">
    <p:spTree>
      <p:nvGrpSpPr>
        <p:cNvPr id="1" name=""/>
        <p:cNvGrpSpPr/>
        <p:nvPr/>
      </p:nvGrpSpPr>
      <p:grpSpPr>
        <a:xfrm>
          <a:off x="0" y="0"/>
          <a:ext cx="0" cy="0"/>
          <a:chOff x="0" y="0"/>
          <a:chExt cx="0" cy="0"/>
        </a:xfrm>
      </p:grpSpPr>
      <p:sp>
        <p:nvSpPr>
          <p:cNvPr id="3" name="Segnaposto testo 2"/>
          <p:cNvSpPr>
            <a:spLocks noGrp="1"/>
          </p:cNvSpPr>
          <p:nvPr>
            <p:ph type="body" sz="quarter" idx="10" hasCustomPrompt="1"/>
          </p:nvPr>
        </p:nvSpPr>
        <p:spPr>
          <a:xfrm>
            <a:off x="3563888" y="548680"/>
            <a:ext cx="5185023" cy="4536504"/>
          </a:xfrm>
          <a:prstGeom prst="rect">
            <a:avLst/>
          </a:prstGeom>
        </p:spPr>
        <p:txBody>
          <a:bodyPr anchor="ctr" anchorCtr="0"/>
          <a:lstStyle>
            <a:lvl1pPr marL="0" indent="0">
              <a:buNone/>
              <a:defRPr sz="3600" b="1">
                <a:solidFill>
                  <a:schemeClr val="tx1">
                    <a:lumMod val="65000"/>
                    <a:lumOff val="35000"/>
                  </a:schemeClr>
                </a:solidFill>
                <a:latin typeface="+mj-lt"/>
              </a:defRPr>
            </a:lvl1pPr>
          </a:lstStyle>
          <a:p>
            <a:pPr lvl="0"/>
            <a:r>
              <a:rPr lang="it-IT" dirty="0"/>
              <a:t>Fare clic per inserire il titolo della presentazione</a:t>
            </a:r>
          </a:p>
        </p:txBody>
      </p:sp>
      <p:sp>
        <p:nvSpPr>
          <p:cNvPr id="6" name="Segnaposto testo 5"/>
          <p:cNvSpPr>
            <a:spLocks noGrp="1"/>
          </p:cNvSpPr>
          <p:nvPr>
            <p:ph type="body" sz="quarter" idx="11" hasCustomPrompt="1"/>
          </p:nvPr>
        </p:nvSpPr>
        <p:spPr>
          <a:xfrm>
            <a:off x="3563938" y="5379814"/>
            <a:ext cx="5256212" cy="425450"/>
          </a:xfrm>
          <a:prstGeom prst="rect">
            <a:avLst/>
          </a:prstGeom>
        </p:spPr>
        <p:txBody>
          <a:bodyPr/>
          <a:lstStyle>
            <a:lvl1pPr marL="0" indent="0">
              <a:buNone/>
              <a:defRPr sz="2400" b="1">
                <a:solidFill>
                  <a:schemeClr val="tx1">
                    <a:lumMod val="65000"/>
                    <a:lumOff val="35000"/>
                  </a:schemeClr>
                </a:solidFill>
                <a:latin typeface="+mj-lt"/>
              </a:defRPr>
            </a:lvl1pPr>
          </a:lstStyle>
          <a:p>
            <a:pPr lvl="0"/>
            <a:r>
              <a:rPr lang="it-IT" dirty="0"/>
              <a:t>Nome Cognome</a:t>
            </a:r>
          </a:p>
        </p:txBody>
      </p:sp>
      <p:sp>
        <p:nvSpPr>
          <p:cNvPr id="8" name="Segnaposto testo 7"/>
          <p:cNvSpPr>
            <a:spLocks noGrp="1"/>
          </p:cNvSpPr>
          <p:nvPr>
            <p:ph type="body" sz="quarter" idx="12" hasCustomPrompt="1"/>
          </p:nvPr>
        </p:nvSpPr>
        <p:spPr>
          <a:xfrm>
            <a:off x="3563938" y="5877942"/>
            <a:ext cx="5329237" cy="791418"/>
          </a:xfrm>
          <a:prstGeom prst="rect">
            <a:avLst/>
          </a:prstGeom>
        </p:spPr>
        <p:txBody>
          <a:bodyPr/>
          <a:lstStyle>
            <a:lvl1pPr marL="0" indent="0">
              <a:buNone/>
              <a:defRPr sz="2000" baseline="0">
                <a:solidFill>
                  <a:schemeClr val="tx1">
                    <a:lumMod val="65000"/>
                    <a:lumOff val="35000"/>
                  </a:schemeClr>
                </a:solidFill>
                <a:latin typeface="+mj-lt"/>
              </a:defRPr>
            </a:lvl1pPr>
          </a:lstStyle>
          <a:p>
            <a:pPr lvl="0"/>
            <a:r>
              <a:rPr lang="it-IT" dirty="0"/>
              <a:t>Dipartimento/Struttura </a:t>
            </a:r>
            <a:r>
              <a:rPr lang="it-IT" dirty="0" err="1"/>
              <a:t>xxxxxx</a:t>
            </a:r>
            <a:r>
              <a:rPr lang="it-IT" dirty="0"/>
              <a:t> </a:t>
            </a:r>
            <a:r>
              <a:rPr lang="it-IT" dirty="0" err="1"/>
              <a:t>xxxxxxxxxxxx</a:t>
            </a:r>
            <a:r>
              <a:rPr lang="it-IT" dirty="0"/>
              <a:t> </a:t>
            </a:r>
            <a:r>
              <a:rPr lang="it-IT" dirty="0" err="1"/>
              <a:t>xxxxxxxx</a:t>
            </a:r>
            <a:r>
              <a:rPr lang="it-IT" dirty="0"/>
              <a:t> </a:t>
            </a:r>
            <a:r>
              <a:rPr lang="it-IT" dirty="0" err="1"/>
              <a:t>xxxxx</a:t>
            </a:r>
            <a:r>
              <a:rPr lang="it-IT" dirty="0"/>
              <a:t> </a:t>
            </a:r>
            <a:r>
              <a:rPr lang="it-IT" dirty="0" err="1"/>
              <a:t>xxxxxxxxxxxxxxxxxxx</a:t>
            </a:r>
            <a:r>
              <a:rPr lang="it-IT" dirty="0"/>
              <a:t> </a:t>
            </a:r>
            <a:r>
              <a:rPr lang="it-IT" dirty="0" err="1"/>
              <a:t>xxxxx</a:t>
            </a:r>
            <a:endParaRPr lang="it-IT" dirty="0"/>
          </a:p>
        </p:txBody>
      </p:sp>
    </p:spTree>
    <p:extLst>
      <p:ext uri="{BB962C8B-B14F-4D97-AF65-F5344CB8AC3E}">
        <p14:creationId xmlns:p14="http://schemas.microsoft.com/office/powerpoint/2010/main" val="2566725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con punto elenco">
    <p:spTree>
      <p:nvGrpSpPr>
        <p:cNvPr id="1" name=""/>
        <p:cNvGrpSpPr/>
        <p:nvPr/>
      </p:nvGrpSpPr>
      <p:grpSpPr>
        <a:xfrm>
          <a:off x="0" y="0"/>
          <a:ext cx="0" cy="0"/>
          <a:chOff x="0" y="0"/>
          <a:chExt cx="0" cy="0"/>
        </a:xfrm>
      </p:grpSpPr>
      <p:sp>
        <p:nvSpPr>
          <p:cNvPr id="8" name="Segnaposto testo 7"/>
          <p:cNvSpPr>
            <a:spLocks noGrp="1"/>
          </p:cNvSpPr>
          <p:nvPr>
            <p:ph type="body" sz="quarter" idx="11" hasCustomPrompt="1"/>
          </p:nvPr>
        </p:nvSpPr>
        <p:spPr>
          <a:xfrm>
            <a:off x="395288" y="1412875"/>
            <a:ext cx="8424862" cy="431949"/>
          </a:xfrm>
          <a:prstGeom prst="rect">
            <a:avLst/>
          </a:prstGeom>
        </p:spPr>
        <p:txBody>
          <a:bodyPr/>
          <a:lstStyle>
            <a:lvl1pPr marL="0" indent="0">
              <a:buFont typeface="Arial" panose="020B0604020202020204" pitchFamily="34" charset="0"/>
              <a:buNone/>
              <a:defRPr sz="1800" baseline="0">
                <a:latin typeface="Calibri" panose="020F0502020204030204" pitchFamily="34" charset="0"/>
                <a:cs typeface="Calibri" panose="020F0502020204030204" pitchFamily="34" charset="0"/>
              </a:defRPr>
            </a:lvl1pPr>
          </a:lstStyle>
          <a:p>
            <a:pPr lvl="0"/>
            <a:r>
              <a:rPr lang="it-IT" dirty="0"/>
              <a:t>Fare clic per modificare il testo</a:t>
            </a:r>
          </a:p>
        </p:txBody>
      </p:sp>
      <p:sp>
        <p:nvSpPr>
          <p:cNvPr id="10" name="Segnaposto testo 9"/>
          <p:cNvSpPr>
            <a:spLocks noGrp="1"/>
          </p:cNvSpPr>
          <p:nvPr>
            <p:ph type="body" sz="quarter" idx="12" hasCustomPrompt="1"/>
          </p:nvPr>
        </p:nvSpPr>
        <p:spPr>
          <a:xfrm>
            <a:off x="395288" y="1989138"/>
            <a:ext cx="8424862" cy="3672110"/>
          </a:xfrm>
          <a:prstGeom prst="rect">
            <a:avLst/>
          </a:prstGeom>
        </p:spPr>
        <p:txBody>
          <a:bodyPr/>
          <a:lstStyle>
            <a:lvl1pPr marL="285750" indent="-285750">
              <a:buFont typeface="Wingdings" panose="05000000000000000000" pitchFamily="2" charset="2"/>
              <a:buChar char="§"/>
              <a:defRPr sz="1800" baseline="0">
                <a:latin typeface="Century Gothic" panose="020B0502020202020204" pitchFamily="34" charset="0"/>
              </a:defRPr>
            </a:lvl1pPr>
            <a:lvl2pPr marL="742950" indent="-285750">
              <a:buFont typeface="Wingdings" panose="05000000000000000000" pitchFamily="2" charset="2"/>
              <a:buChar char="§"/>
              <a:defRPr sz="1800">
                <a:latin typeface="Calibri" panose="020F0502020204030204" pitchFamily="34" charset="0"/>
                <a:cs typeface="Calibri" panose="020F0502020204030204" pitchFamily="34" charset="0"/>
              </a:defRPr>
            </a:lvl2pPr>
          </a:lstStyle>
          <a:p>
            <a:pPr lvl="1"/>
            <a:r>
              <a:rPr lang="it-IT" dirty="0"/>
              <a:t>Fare clic per modificare il punto elenco uno</a:t>
            </a:r>
          </a:p>
          <a:p>
            <a:pPr lvl="1"/>
            <a:r>
              <a:rPr lang="it-IT" dirty="0"/>
              <a:t>Fare clic per modificare il punto elenco due</a:t>
            </a:r>
          </a:p>
          <a:p>
            <a:pPr lvl="1"/>
            <a:r>
              <a:rPr lang="it-IT" dirty="0"/>
              <a:t>Fare clic per modificare il punto elenco tre</a:t>
            </a:r>
          </a:p>
          <a:p>
            <a:pPr lvl="1"/>
            <a:r>
              <a:rPr lang="it-IT" dirty="0"/>
              <a:t>Fare clic per modificare il punto elenco quattro</a:t>
            </a:r>
          </a:p>
        </p:txBody>
      </p:sp>
      <p:sp>
        <p:nvSpPr>
          <p:cNvPr id="16" name="Segnaposto testo 7"/>
          <p:cNvSpPr>
            <a:spLocks noGrp="1"/>
          </p:cNvSpPr>
          <p:nvPr>
            <p:ph type="body" sz="quarter" idx="10" hasCustomPrompt="1"/>
          </p:nvPr>
        </p:nvSpPr>
        <p:spPr>
          <a:xfrm>
            <a:off x="395288" y="476673"/>
            <a:ext cx="8424862" cy="648071"/>
          </a:xfrm>
          <a:prstGeom prst="rect">
            <a:avLst/>
          </a:prstGeom>
        </p:spPr>
        <p:txBody>
          <a:bodyPr/>
          <a:lstStyle>
            <a:lvl1pPr marL="0" indent="0">
              <a:lnSpc>
                <a:spcPts val="2200"/>
              </a:lnSpc>
              <a:buNone/>
              <a:defRPr sz="2400" b="1">
                <a:solidFill>
                  <a:srgbClr val="BD2B0B"/>
                </a:solidFill>
                <a:latin typeface="Calibri" panose="020F0502020204030204" pitchFamily="34" charset="0"/>
                <a:cs typeface="Calibri" panose="020F0502020204030204" pitchFamily="34" charset="0"/>
              </a:defRPr>
            </a:lvl1pPr>
          </a:lstStyle>
          <a:p>
            <a:pPr lvl="0"/>
            <a:r>
              <a:rPr lang="it-IT" dirty="0"/>
              <a:t>Fare clic per modificare il titolo della diapositiva</a:t>
            </a:r>
          </a:p>
        </p:txBody>
      </p:sp>
    </p:spTree>
    <p:extLst>
      <p:ext uri="{BB962C8B-B14F-4D97-AF65-F5344CB8AC3E}">
        <p14:creationId xmlns:p14="http://schemas.microsoft.com/office/powerpoint/2010/main" val="3043853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a semplice">
    <p:spTree>
      <p:nvGrpSpPr>
        <p:cNvPr id="1" name=""/>
        <p:cNvGrpSpPr/>
        <p:nvPr/>
      </p:nvGrpSpPr>
      <p:grpSpPr>
        <a:xfrm>
          <a:off x="0" y="0"/>
          <a:ext cx="0" cy="0"/>
          <a:chOff x="0" y="0"/>
          <a:chExt cx="0" cy="0"/>
        </a:xfrm>
      </p:grpSpPr>
      <p:sp>
        <p:nvSpPr>
          <p:cNvPr id="7" name="Segnaposto testo 7"/>
          <p:cNvSpPr>
            <a:spLocks noGrp="1"/>
          </p:cNvSpPr>
          <p:nvPr>
            <p:ph type="body" sz="quarter" idx="10" hasCustomPrompt="1"/>
          </p:nvPr>
        </p:nvSpPr>
        <p:spPr>
          <a:xfrm>
            <a:off x="395288" y="476673"/>
            <a:ext cx="8424862" cy="648071"/>
          </a:xfrm>
          <a:prstGeom prst="rect">
            <a:avLst/>
          </a:prstGeom>
        </p:spPr>
        <p:txBody>
          <a:bodyPr/>
          <a:lstStyle>
            <a:lvl1pPr marL="0" indent="0">
              <a:lnSpc>
                <a:spcPts val="2200"/>
              </a:lnSpc>
              <a:buNone/>
              <a:defRPr sz="2400" b="1">
                <a:solidFill>
                  <a:srgbClr val="BD2B0B"/>
                </a:solidFill>
                <a:latin typeface="+mj-lt"/>
              </a:defRPr>
            </a:lvl1pPr>
          </a:lstStyle>
          <a:p>
            <a:pPr lvl="0"/>
            <a:r>
              <a:rPr lang="it-IT" dirty="0"/>
              <a:t>Fare clic per modificare il titolo della diapositiva</a:t>
            </a:r>
          </a:p>
        </p:txBody>
      </p:sp>
      <p:sp>
        <p:nvSpPr>
          <p:cNvPr id="9" name="Segnaposto testo 7"/>
          <p:cNvSpPr>
            <a:spLocks noGrp="1"/>
          </p:cNvSpPr>
          <p:nvPr>
            <p:ph type="body" sz="quarter" idx="11" hasCustomPrompt="1"/>
          </p:nvPr>
        </p:nvSpPr>
        <p:spPr>
          <a:xfrm>
            <a:off x="395288" y="1412875"/>
            <a:ext cx="8424862" cy="4320381"/>
          </a:xfrm>
          <a:prstGeom prst="rect">
            <a:avLst/>
          </a:prstGeom>
        </p:spPr>
        <p:txBody>
          <a:bodyPr/>
          <a:lstStyle>
            <a:lvl1pPr marL="0" indent="0">
              <a:buFont typeface="Arial" panose="020B0604020202020204" pitchFamily="34" charset="0"/>
              <a:buNone/>
              <a:defRPr sz="1800" baseline="0">
                <a:latin typeface="+mn-lt"/>
              </a:defRPr>
            </a:lvl1pPr>
          </a:lstStyle>
          <a:p>
            <a:pPr lvl="0"/>
            <a:r>
              <a:rPr lang="it-IT" dirty="0"/>
              <a:t>Fare clic per modificare il testo</a:t>
            </a:r>
          </a:p>
        </p:txBody>
      </p:sp>
    </p:spTree>
    <p:extLst>
      <p:ext uri="{BB962C8B-B14F-4D97-AF65-F5344CB8AC3E}">
        <p14:creationId xmlns:p14="http://schemas.microsoft.com/office/powerpoint/2010/main" val="3418157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a con grafico">
    <p:spTree>
      <p:nvGrpSpPr>
        <p:cNvPr id="1" name=""/>
        <p:cNvGrpSpPr/>
        <p:nvPr/>
      </p:nvGrpSpPr>
      <p:grpSpPr>
        <a:xfrm>
          <a:off x="0" y="0"/>
          <a:ext cx="0" cy="0"/>
          <a:chOff x="0" y="0"/>
          <a:chExt cx="0" cy="0"/>
        </a:xfrm>
      </p:grpSpPr>
      <p:sp>
        <p:nvSpPr>
          <p:cNvPr id="9" name="Segnaposto grafico 8"/>
          <p:cNvSpPr>
            <a:spLocks noGrp="1"/>
          </p:cNvSpPr>
          <p:nvPr>
            <p:ph type="chart" sz="quarter" idx="10" hasCustomPrompt="1"/>
          </p:nvPr>
        </p:nvSpPr>
        <p:spPr>
          <a:xfrm>
            <a:off x="683269" y="2781300"/>
            <a:ext cx="7777163" cy="2879948"/>
          </a:xfrm>
          <a:prstGeom prst="rect">
            <a:avLst/>
          </a:prstGeom>
        </p:spPr>
        <p:txBody>
          <a:bodyPr/>
          <a:lstStyle>
            <a:lvl1pPr marL="0" indent="0">
              <a:buNone/>
              <a:defRPr sz="1800" baseline="0">
                <a:latin typeface="+mn-lt"/>
              </a:defRPr>
            </a:lvl1pPr>
          </a:lstStyle>
          <a:p>
            <a:r>
              <a:rPr lang="it-IT" dirty="0"/>
              <a:t>Fare clic sull’icona per inserire un grafico</a:t>
            </a:r>
          </a:p>
        </p:txBody>
      </p:sp>
      <p:sp>
        <p:nvSpPr>
          <p:cNvPr id="11" name="Segnaposto testo 7"/>
          <p:cNvSpPr>
            <a:spLocks noGrp="1"/>
          </p:cNvSpPr>
          <p:nvPr>
            <p:ph type="body" sz="quarter" idx="12" hasCustomPrompt="1"/>
          </p:nvPr>
        </p:nvSpPr>
        <p:spPr>
          <a:xfrm>
            <a:off x="395288" y="1412875"/>
            <a:ext cx="8424862" cy="431949"/>
          </a:xfrm>
          <a:prstGeom prst="rect">
            <a:avLst/>
          </a:prstGeom>
        </p:spPr>
        <p:txBody>
          <a:bodyPr/>
          <a:lstStyle>
            <a:lvl1pPr marL="0" indent="0">
              <a:buFont typeface="Arial" panose="020B0604020202020204" pitchFamily="34" charset="0"/>
              <a:buNone/>
              <a:defRPr sz="1800" baseline="0">
                <a:latin typeface="+mn-lt"/>
              </a:defRPr>
            </a:lvl1pPr>
          </a:lstStyle>
          <a:p>
            <a:pPr lvl="0"/>
            <a:r>
              <a:rPr lang="it-IT" dirty="0"/>
              <a:t>Fare clic per modificare il testo</a:t>
            </a:r>
          </a:p>
        </p:txBody>
      </p:sp>
      <p:sp>
        <p:nvSpPr>
          <p:cNvPr id="6" name="Segnaposto testo 7"/>
          <p:cNvSpPr>
            <a:spLocks noGrp="1"/>
          </p:cNvSpPr>
          <p:nvPr>
            <p:ph type="body" sz="quarter" idx="13" hasCustomPrompt="1"/>
          </p:nvPr>
        </p:nvSpPr>
        <p:spPr>
          <a:xfrm>
            <a:off x="395288" y="476673"/>
            <a:ext cx="8424862" cy="648071"/>
          </a:xfrm>
          <a:prstGeom prst="rect">
            <a:avLst/>
          </a:prstGeom>
        </p:spPr>
        <p:txBody>
          <a:bodyPr/>
          <a:lstStyle>
            <a:lvl1pPr marL="0" indent="0">
              <a:lnSpc>
                <a:spcPts val="2200"/>
              </a:lnSpc>
              <a:buNone/>
              <a:defRPr sz="2400" b="1">
                <a:solidFill>
                  <a:srgbClr val="BD2B0B"/>
                </a:solidFill>
                <a:latin typeface="+mj-lt"/>
              </a:defRPr>
            </a:lvl1pPr>
          </a:lstStyle>
          <a:p>
            <a:pPr lvl="0"/>
            <a:r>
              <a:rPr lang="it-IT" dirty="0"/>
              <a:t>Fare clic per modificare il titolo della diapositiva</a:t>
            </a:r>
          </a:p>
        </p:txBody>
      </p:sp>
    </p:spTree>
    <p:extLst>
      <p:ext uri="{BB962C8B-B14F-4D97-AF65-F5344CB8AC3E}">
        <p14:creationId xmlns:p14="http://schemas.microsoft.com/office/powerpoint/2010/main" val="555833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ositiva con immagine">
    <p:spTree>
      <p:nvGrpSpPr>
        <p:cNvPr id="1" name=""/>
        <p:cNvGrpSpPr/>
        <p:nvPr/>
      </p:nvGrpSpPr>
      <p:grpSpPr>
        <a:xfrm>
          <a:off x="0" y="0"/>
          <a:ext cx="0" cy="0"/>
          <a:chOff x="0" y="0"/>
          <a:chExt cx="0" cy="0"/>
        </a:xfrm>
      </p:grpSpPr>
      <p:sp>
        <p:nvSpPr>
          <p:cNvPr id="11" name="Segnaposto immagine 10"/>
          <p:cNvSpPr>
            <a:spLocks noGrp="1"/>
          </p:cNvSpPr>
          <p:nvPr>
            <p:ph type="pic" sz="quarter" idx="10" hasCustomPrompt="1"/>
          </p:nvPr>
        </p:nvSpPr>
        <p:spPr>
          <a:xfrm>
            <a:off x="1150937" y="1700809"/>
            <a:ext cx="6842125" cy="3960440"/>
          </a:xfrm>
          <a:prstGeom prst="rect">
            <a:avLst/>
          </a:prstGeom>
        </p:spPr>
        <p:txBody>
          <a:bodyPr/>
          <a:lstStyle>
            <a:lvl1pPr marL="0" indent="0">
              <a:buNone/>
              <a:defRPr sz="1800">
                <a:latin typeface="+mn-lt"/>
              </a:defRPr>
            </a:lvl1pPr>
          </a:lstStyle>
          <a:p>
            <a:r>
              <a:rPr lang="it-IT" dirty="0"/>
              <a:t>Fare clic sull’icona per inserire un’immagine</a:t>
            </a:r>
          </a:p>
        </p:txBody>
      </p:sp>
      <p:sp>
        <p:nvSpPr>
          <p:cNvPr id="5" name="Segnaposto testo 7"/>
          <p:cNvSpPr>
            <a:spLocks noGrp="1"/>
          </p:cNvSpPr>
          <p:nvPr>
            <p:ph type="body" sz="quarter" idx="11" hasCustomPrompt="1"/>
          </p:nvPr>
        </p:nvSpPr>
        <p:spPr>
          <a:xfrm>
            <a:off x="395288" y="476673"/>
            <a:ext cx="8424862" cy="648071"/>
          </a:xfrm>
          <a:prstGeom prst="rect">
            <a:avLst/>
          </a:prstGeom>
        </p:spPr>
        <p:txBody>
          <a:bodyPr/>
          <a:lstStyle>
            <a:lvl1pPr marL="0" indent="0">
              <a:lnSpc>
                <a:spcPts val="2200"/>
              </a:lnSpc>
              <a:buNone/>
              <a:defRPr sz="2400" b="1">
                <a:solidFill>
                  <a:srgbClr val="BD2B0B"/>
                </a:solidFill>
                <a:latin typeface="+mj-lt"/>
              </a:defRPr>
            </a:lvl1pPr>
          </a:lstStyle>
          <a:p>
            <a:pPr lvl="0"/>
            <a:r>
              <a:rPr lang="it-IT" dirty="0"/>
              <a:t>Fare clic per modificare il titolo della diapositiva</a:t>
            </a:r>
          </a:p>
        </p:txBody>
      </p:sp>
    </p:spTree>
    <p:extLst>
      <p:ext uri="{BB962C8B-B14F-4D97-AF65-F5344CB8AC3E}">
        <p14:creationId xmlns:p14="http://schemas.microsoft.com/office/powerpoint/2010/main" val="3970258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yout CHIUSURA">
    <p:spTree>
      <p:nvGrpSpPr>
        <p:cNvPr id="1" name=""/>
        <p:cNvGrpSpPr/>
        <p:nvPr/>
      </p:nvGrpSpPr>
      <p:grpSpPr>
        <a:xfrm>
          <a:off x="0" y="0"/>
          <a:ext cx="0" cy="0"/>
          <a:chOff x="0" y="0"/>
          <a:chExt cx="0" cy="0"/>
        </a:xfrm>
      </p:grpSpPr>
      <p:sp>
        <p:nvSpPr>
          <p:cNvPr id="8" name="Segnaposto testo 7"/>
          <p:cNvSpPr>
            <a:spLocks noGrp="1"/>
          </p:cNvSpPr>
          <p:nvPr>
            <p:ph type="body" sz="quarter" idx="10" hasCustomPrompt="1"/>
          </p:nvPr>
        </p:nvSpPr>
        <p:spPr>
          <a:xfrm>
            <a:off x="1115616" y="2780928"/>
            <a:ext cx="6912768" cy="432370"/>
          </a:xfrm>
          <a:prstGeom prst="rect">
            <a:avLst/>
          </a:prstGeom>
        </p:spPr>
        <p:txBody>
          <a:bodyPr/>
          <a:lstStyle>
            <a:lvl1pPr marL="0" indent="0" algn="ctr">
              <a:buFontTx/>
              <a:buNone/>
              <a:defRPr sz="2000" b="1">
                <a:solidFill>
                  <a:schemeClr val="tx1">
                    <a:lumMod val="65000"/>
                    <a:lumOff val="35000"/>
                  </a:schemeClr>
                </a:solidFill>
                <a:latin typeface="+mn-lt"/>
              </a:defRPr>
            </a:lvl1pPr>
          </a:lstStyle>
          <a:p>
            <a:pPr lvl="0"/>
            <a:r>
              <a:rPr lang="it-IT" dirty="0"/>
              <a:t>Nome Cognome</a:t>
            </a:r>
          </a:p>
        </p:txBody>
      </p:sp>
      <p:sp>
        <p:nvSpPr>
          <p:cNvPr id="13" name="Segnaposto testo 12"/>
          <p:cNvSpPr>
            <a:spLocks noGrp="1"/>
          </p:cNvSpPr>
          <p:nvPr>
            <p:ph type="body" sz="quarter" idx="11" hasCustomPrompt="1"/>
          </p:nvPr>
        </p:nvSpPr>
        <p:spPr>
          <a:xfrm>
            <a:off x="1079612" y="3573016"/>
            <a:ext cx="6984776" cy="936103"/>
          </a:xfrm>
          <a:prstGeom prst="rect">
            <a:avLst/>
          </a:prstGeom>
        </p:spPr>
        <p:txBody>
          <a:bodyPr/>
          <a:lstStyle>
            <a:lvl1pPr marL="0" indent="0" algn="ctr">
              <a:buFontTx/>
              <a:buNone/>
              <a:defRPr sz="1600">
                <a:solidFill>
                  <a:schemeClr val="tx1">
                    <a:lumMod val="65000"/>
                    <a:lumOff val="35000"/>
                  </a:schemeClr>
                </a:solidFill>
                <a:latin typeface="+mn-lt"/>
              </a:defRPr>
            </a:lvl1pPr>
          </a:lstStyle>
          <a:p>
            <a:pPr lvl="0"/>
            <a:r>
              <a:rPr lang="it-IT" dirty="0"/>
              <a:t>Struttura</a:t>
            </a:r>
          </a:p>
        </p:txBody>
      </p:sp>
      <p:sp>
        <p:nvSpPr>
          <p:cNvPr id="16" name="Segnaposto testo 15"/>
          <p:cNvSpPr>
            <a:spLocks noGrp="1"/>
          </p:cNvSpPr>
          <p:nvPr>
            <p:ph type="body" sz="quarter" idx="12" hasCustomPrompt="1"/>
          </p:nvPr>
        </p:nvSpPr>
        <p:spPr>
          <a:xfrm>
            <a:off x="1042988" y="4725144"/>
            <a:ext cx="7058025" cy="1440160"/>
          </a:xfrm>
          <a:prstGeom prst="rect">
            <a:avLst/>
          </a:prstGeom>
        </p:spPr>
        <p:txBody>
          <a:bodyPr/>
          <a:lstStyle>
            <a:lvl1pPr marL="0" indent="0" algn="ctr">
              <a:buFontTx/>
              <a:buNone/>
              <a:defRPr sz="1300" b="0">
                <a:solidFill>
                  <a:schemeClr val="tx1">
                    <a:lumMod val="65000"/>
                    <a:lumOff val="35000"/>
                  </a:schemeClr>
                </a:solidFill>
                <a:latin typeface="+mn-lt"/>
              </a:defRPr>
            </a:lvl1pPr>
          </a:lstStyle>
          <a:p>
            <a:pPr lvl="0"/>
            <a:r>
              <a:rPr lang="it-IT" dirty="0"/>
              <a:t>nome.cognome@unibo.it</a:t>
            </a:r>
          </a:p>
          <a:p>
            <a:pPr lvl="0"/>
            <a:r>
              <a:rPr lang="it-IT" dirty="0"/>
              <a:t>051 20 99982</a:t>
            </a:r>
          </a:p>
        </p:txBody>
      </p:sp>
    </p:spTree>
    <p:extLst>
      <p:ext uri="{BB962C8B-B14F-4D97-AF65-F5344CB8AC3E}">
        <p14:creationId xmlns:p14="http://schemas.microsoft.com/office/powerpoint/2010/main" val="42494506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2" name="Connettore 1 11"/>
          <p:cNvCxnSpPr/>
          <p:nvPr userDrawn="1"/>
        </p:nvCxnSpPr>
        <p:spPr>
          <a:xfrm>
            <a:off x="3275856" y="188640"/>
            <a:ext cx="0" cy="6408712"/>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0" name="Immagin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440" y="1956998"/>
            <a:ext cx="3098773" cy="2191633"/>
          </a:xfrm>
          <a:prstGeom prst="rect">
            <a:avLst/>
          </a:prstGeom>
        </p:spPr>
      </p:pic>
    </p:spTree>
    <p:extLst>
      <p:ext uri="{BB962C8B-B14F-4D97-AF65-F5344CB8AC3E}">
        <p14:creationId xmlns:p14="http://schemas.microsoft.com/office/powerpoint/2010/main" val="613657427"/>
      </p:ext>
    </p:extLst>
  </p:cSld>
  <p:clrMap bg1="lt1" tx1="dk1" bg2="lt2" tx2="dk2" accent1="accent1" accent2="accent2" accent3="accent3" accent4="accent4" accent5="accent5" accent6="accent6" hlink="hlink" folHlink="folHlink"/>
  <p:sldLayoutIdLst>
    <p:sldLayoutId id="214748364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96" userDrawn="1">
          <p15:clr>
            <a:srgbClr val="F26B43"/>
          </p15:clr>
        </p15:guide>
        <p15:guide id="2" orient="horz" pos="648" userDrawn="1">
          <p15:clr>
            <a:srgbClr val="F26B43"/>
          </p15:clr>
        </p15:guide>
        <p15:guide id="3" orient="horz" pos="4080" userDrawn="1">
          <p15:clr>
            <a:srgbClr val="F26B43"/>
          </p15:clr>
        </p15:guide>
        <p15:guide id="4" pos="104" userDrawn="1">
          <p15:clr>
            <a:srgbClr val="F26B43"/>
          </p15:clr>
        </p15:guide>
        <p15:guide id="5" pos="560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Immagine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596648" y="5733476"/>
            <a:ext cx="1526568" cy="1079678"/>
          </a:xfrm>
          <a:prstGeom prst="rect">
            <a:avLst/>
          </a:prstGeom>
        </p:spPr>
      </p:pic>
      <p:sp>
        <p:nvSpPr>
          <p:cNvPr id="3" name="CasellaDiTesto 2">
            <a:extLst>
              <a:ext uri="{FF2B5EF4-FFF2-40B4-BE49-F238E27FC236}">
                <a16:creationId xmlns:a16="http://schemas.microsoft.com/office/drawing/2014/main" id="{037DC112-7FE1-4949-997D-1BCC7F8E4CCE}"/>
              </a:ext>
            </a:extLst>
          </p:cNvPr>
          <p:cNvSpPr txBox="1"/>
          <p:nvPr userDrawn="1"/>
        </p:nvSpPr>
        <p:spPr>
          <a:xfrm>
            <a:off x="179512" y="6525019"/>
            <a:ext cx="792088" cy="276999"/>
          </a:xfrm>
          <a:prstGeom prst="rect">
            <a:avLst/>
          </a:prstGeom>
          <a:noFill/>
        </p:spPr>
        <p:txBody>
          <a:bodyPr wrap="square" rtlCol="0">
            <a:spAutoFit/>
          </a:bodyPr>
          <a:lstStyle/>
          <a:p>
            <a:fld id="{723C9881-DC19-44C1-8307-96C20AE8129F}" type="slidenum">
              <a:rPr lang="it-IT" sz="1200" smtClean="0"/>
              <a:t>‹N›</a:t>
            </a:fld>
            <a:endParaRPr lang="it-IT" sz="1200" dirty="0"/>
          </a:p>
        </p:txBody>
      </p:sp>
    </p:spTree>
    <p:extLst>
      <p:ext uri="{BB962C8B-B14F-4D97-AF65-F5344CB8AC3E}">
        <p14:creationId xmlns:p14="http://schemas.microsoft.com/office/powerpoint/2010/main" val="3570652833"/>
      </p:ext>
    </p:extLst>
  </p:cSld>
  <p:clrMap bg1="lt1" tx1="dk1" bg2="lt2" tx2="dk2" accent1="accent1" accent2="accent2" accent3="accent3" accent4="accent4" accent5="accent5" accent6="accent6" hlink="hlink" folHlink="folHlink"/>
  <p:sldLayoutIdLst>
    <p:sldLayoutId id="2147483670" r:id="rId1"/>
    <p:sldLayoutId id="2147483661" r:id="rId2"/>
    <p:sldLayoutId id="2147483667" r:id="rId3"/>
    <p:sldLayoutId id="2147483669"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96" userDrawn="1">
          <p15:clr>
            <a:srgbClr val="F26B43"/>
          </p15:clr>
        </p15:guide>
        <p15:guide id="2" orient="horz" pos="648" userDrawn="1">
          <p15:clr>
            <a:srgbClr val="F26B43"/>
          </p15:clr>
        </p15:guide>
        <p15:guide id="3" orient="horz" pos="3588" userDrawn="1">
          <p15:clr>
            <a:srgbClr val="F26B43"/>
          </p15:clr>
        </p15:guide>
        <p15:guide id="4" pos="104" userDrawn="1">
          <p15:clr>
            <a:srgbClr val="F26B43"/>
          </p15:clr>
        </p15:guide>
        <p15:guide id="5" pos="560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CasellaDiTesto 8"/>
          <p:cNvSpPr txBox="1"/>
          <p:nvPr userDrawn="1"/>
        </p:nvSpPr>
        <p:spPr>
          <a:xfrm>
            <a:off x="3131840" y="6453336"/>
            <a:ext cx="2880320" cy="338554"/>
          </a:xfrm>
          <a:prstGeom prst="rect">
            <a:avLst/>
          </a:prstGeom>
          <a:noFill/>
        </p:spPr>
        <p:txBody>
          <a:bodyPr wrap="square" rtlCol="0">
            <a:spAutoFit/>
          </a:bodyPr>
          <a:lstStyle/>
          <a:p>
            <a:pPr algn="ctr"/>
            <a:r>
              <a:rPr lang="it-IT" sz="1600" dirty="0">
                <a:solidFill>
                  <a:schemeClr val="tx1">
                    <a:lumMod val="65000"/>
                    <a:lumOff val="35000"/>
                  </a:schemeClr>
                </a:solidFill>
              </a:rPr>
              <a:t>www.unibo.it</a:t>
            </a:r>
          </a:p>
        </p:txBody>
      </p:sp>
      <p:pic>
        <p:nvPicPr>
          <p:cNvPr id="10" name="Immagin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84989" y="600016"/>
            <a:ext cx="2574022" cy="1820498"/>
          </a:xfrm>
          <a:prstGeom prst="rect">
            <a:avLst/>
          </a:prstGeom>
        </p:spPr>
      </p:pic>
    </p:spTree>
    <p:extLst>
      <p:ext uri="{BB962C8B-B14F-4D97-AF65-F5344CB8AC3E}">
        <p14:creationId xmlns:p14="http://schemas.microsoft.com/office/powerpoint/2010/main" val="1868398845"/>
      </p:ext>
    </p:extLst>
  </p:cSld>
  <p:clrMap bg1="lt1" tx1="dk1" bg2="lt2" tx2="dk2" accent1="accent1" accent2="accent2" accent3="accent3" accent4="accent4" accent5="accent5" accent6="accent6" hlink="hlink" folHlink="folHlink"/>
  <p:sldLayoutIdLst>
    <p:sldLayoutId id="214748367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5.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3.xml"/><Relationship Id="rId1" Type="http://schemas.openxmlformats.org/officeDocument/2006/relationships/tags" Target="../tags/tag10.xml"/><Relationship Id="rId5" Type="http://schemas.openxmlformats.org/officeDocument/2006/relationships/image" Target="../media/image3.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btfpColumnIndicatorGroup2">
            <a:extLst>
              <a:ext uri="{FF2B5EF4-FFF2-40B4-BE49-F238E27FC236}">
                <a16:creationId xmlns:a16="http://schemas.microsoft.com/office/drawing/2014/main" id="{96872839-292A-E1AA-ABD9-F896D9611F12}"/>
              </a:ext>
            </a:extLst>
          </p:cNvPr>
          <p:cNvGrpSpPr/>
          <p:nvPr/>
        </p:nvGrpSpPr>
        <p:grpSpPr>
          <a:xfrm>
            <a:off x="0" y="6926580"/>
            <a:ext cx="9144000" cy="137160"/>
            <a:chOff x="0" y="6926580"/>
            <a:chExt cx="9144000" cy="137160"/>
          </a:xfrm>
        </p:grpSpPr>
        <p:sp>
          <p:nvSpPr>
            <p:cNvPr id="12" name="btfpColumnGapBlocker393992">
              <a:extLst>
                <a:ext uri="{FF2B5EF4-FFF2-40B4-BE49-F238E27FC236}">
                  <a16:creationId xmlns:a16="http://schemas.microsoft.com/office/drawing/2014/main" id="{B979DF7C-8173-649B-DE4F-D5BBF5B13E79}"/>
                </a:ext>
              </a:extLst>
            </p:cNvPr>
            <p:cNvSpPr/>
            <p:nvPr/>
          </p:nvSpPr>
          <p:spPr>
            <a:xfrm>
              <a:off x="8890000" y="6926580"/>
              <a:ext cx="2540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btfpColumnGapBlocker522402">
              <a:extLst>
                <a:ext uri="{FF2B5EF4-FFF2-40B4-BE49-F238E27FC236}">
                  <a16:creationId xmlns:a16="http://schemas.microsoft.com/office/drawing/2014/main" id="{1FC30DC9-1902-34F8-5643-CB641E24544C}"/>
                </a:ext>
              </a:extLst>
            </p:cNvPr>
            <p:cNvSpPr/>
            <p:nvPr/>
          </p:nvSpPr>
          <p:spPr>
            <a:xfrm>
              <a:off x="0" y="6926580"/>
              <a:ext cx="1651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8" name="btfpColumnIndicator548140">
              <a:extLst>
                <a:ext uri="{FF2B5EF4-FFF2-40B4-BE49-F238E27FC236}">
                  <a16:creationId xmlns:a16="http://schemas.microsoft.com/office/drawing/2014/main" id="{93D7D0AA-48FF-D482-78B9-935D3BB2AAC3}"/>
                </a:ext>
              </a:extLst>
            </p:cNvPr>
            <p:cNvCxnSpPr/>
            <p:nvPr/>
          </p:nvCxnSpPr>
          <p:spPr>
            <a:xfrm flipV="1">
              <a:off x="8890000" y="692658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btfpColumnIndicator664040">
              <a:extLst>
                <a:ext uri="{FF2B5EF4-FFF2-40B4-BE49-F238E27FC236}">
                  <a16:creationId xmlns:a16="http://schemas.microsoft.com/office/drawing/2014/main" id="{F58F3738-6B99-A783-709F-AB3BA223C619}"/>
                </a:ext>
              </a:extLst>
            </p:cNvPr>
            <p:cNvCxnSpPr/>
            <p:nvPr/>
          </p:nvCxnSpPr>
          <p:spPr>
            <a:xfrm flipV="1">
              <a:off x="165100" y="692658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3" name="btfpColumnIndicatorGroup1">
            <a:extLst>
              <a:ext uri="{FF2B5EF4-FFF2-40B4-BE49-F238E27FC236}">
                <a16:creationId xmlns:a16="http://schemas.microsoft.com/office/drawing/2014/main" id="{79F74B43-C116-7F9C-490A-FA589987A36F}"/>
              </a:ext>
            </a:extLst>
          </p:cNvPr>
          <p:cNvGrpSpPr/>
          <p:nvPr/>
        </p:nvGrpSpPr>
        <p:grpSpPr>
          <a:xfrm>
            <a:off x="0" y="-205740"/>
            <a:ext cx="9144000" cy="137160"/>
            <a:chOff x="0" y="-205740"/>
            <a:chExt cx="9144000" cy="137160"/>
          </a:xfrm>
        </p:grpSpPr>
        <p:sp>
          <p:nvSpPr>
            <p:cNvPr id="11" name="btfpColumnGapBlocker644771">
              <a:extLst>
                <a:ext uri="{FF2B5EF4-FFF2-40B4-BE49-F238E27FC236}">
                  <a16:creationId xmlns:a16="http://schemas.microsoft.com/office/drawing/2014/main" id="{31198748-C854-1647-52FC-A0CE7AB75F83}"/>
                </a:ext>
              </a:extLst>
            </p:cNvPr>
            <p:cNvSpPr/>
            <p:nvPr/>
          </p:nvSpPr>
          <p:spPr>
            <a:xfrm>
              <a:off x="8890000" y="-205740"/>
              <a:ext cx="2540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btfpColumnGapBlocker948639">
              <a:extLst>
                <a:ext uri="{FF2B5EF4-FFF2-40B4-BE49-F238E27FC236}">
                  <a16:creationId xmlns:a16="http://schemas.microsoft.com/office/drawing/2014/main" id="{4145D5EF-5C27-412A-86FC-CE9D737C8846}"/>
                </a:ext>
              </a:extLst>
            </p:cNvPr>
            <p:cNvSpPr/>
            <p:nvPr/>
          </p:nvSpPr>
          <p:spPr>
            <a:xfrm>
              <a:off x="0" y="-205740"/>
              <a:ext cx="1651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btfpColumnIndicator585728">
              <a:extLst>
                <a:ext uri="{FF2B5EF4-FFF2-40B4-BE49-F238E27FC236}">
                  <a16:creationId xmlns:a16="http://schemas.microsoft.com/office/drawing/2014/main" id="{2D0ABD2A-2F63-5FBF-171D-4AF83F2DF35C}"/>
                </a:ext>
              </a:extLst>
            </p:cNvPr>
            <p:cNvCxnSpPr/>
            <p:nvPr/>
          </p:nvCxnSpPr>
          <p:spPr>
            <a:xfrm flipV="1">
              <a:off x="8890000" y="-20574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btfpColumnIndicator873338">
              <a:extLst>
                <a:ext uri="{FF2B5EF4-FFF2-40B4-BE49-F238E27FC236}">
                  <a16:creationId xmlns:a16="http://schemas.microsoft.com/office/drawing/2014/main" id="{C8F2F258-8CF4-FC44-5DAC-221A46EC18D4}"/>
                </a:ext>
              </a:extLst>
            </p:cNvPr>
            <p:cNvCxnSpPr/>
            <p:nvPr/>
          </p:nvCxnSpPr>
          <p:spPr>
            <a:xfrm flipV="1">
              <a:off x="165100" y="-20574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 name="Segnaposto testo 1"/>
          <p:cNvSpPr>
            <a:spLocks noGrp="1"/>
          </p:cNvSpPr>
          <p:nvPr>
            <p:ph type="body" sz="quarter" idx="10"/>
          </p:nvPr>
        </p:nvSpPr>
        <p:spPr/>
        <p:txBody>
          <a:bodyPr/>
          <a:lstStyle/>
          <a:p>
            <a:r>
              <a:rPr lang="it-IT" dirty="0"/>
              <a:t>Scuola di Specializzazione in Neurologia</a:t>
            </a:r>
          </a:p>
        </p:txBody>
      </p:sp>
      <p:sp>
        <p:nvSpPr>
          <p:cNvPr id="3" name="Segnaposto testo 2"/>
          <p:cNvSpPr>
            <a:spLocks noGrp="1"/>
          </p:cNvSpPr>
          <p:nvPr>
            <p:ph type="body" sz="quarter" idx="11"/>
          </p:nvPr>
        </p:nvSpPr>
        <p:spPr/>
        <p:txBody>
          <a:bodyPr/>
          <a:lstStyle/>
          <a:p>
            <a:r>
              <a:rPr lang="it-IT" dirty="0"/>
              <a:t>Direttrice: Prof.ssa Alessandra Lugaresi</a:t>
            </a:r>
          </a:p>
        </p:txBody>
      </p:sp>
      <p:sp>
        <p:nvSpPr>
          <p:cNvPr id="4" name="Segnaposto testo 3"/>
          <p:cNvSpPr>
            <a:spLocks noGrp="1"/>
          </p:cNvSpPr>
          <p:nvPr>
            <p:ph type="body" sz="quarter" idx="12"/>
          </p:nvPr>
        </p:nvSpPr>
        <p:spPr/>
        <p:txBody>
          <a:bodyPr/>
          <a:lstStyle/>
          <a:p>
            <a:r>
              <a:rPr lang="it-IT" dirty="0"/>
              <a:t>Dipartimento di Scienze Biomediche e Neuromotorie (DIBINEM)</a:t>
            </a:r>
          </a:p>
        </p:txBody>
      </p:sp>
    </p:spTree>
    <p:custDataLst>
      <p:tags r:id="rId1"/>
    </p:custDataLst>
    <p:extLst>
      <p:ext uri="{BB962C8B-B14F-4D97-AF65-F5344CB8AC3E}">
        <p14:creationId xmlns:p14="http://schemas.microsoft.com/office/powerpoint/2010/main" val="3085230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btfpColumnIndicatorGroup2">
            <a:extLst>
              <a:ext uri="{FF2B5EF4-FFF2-40B4-BE49-F238E27FC236}">
                <a16:creationId xmlns:a16="http://schemas.microsoft.com/office/drawing/2014/main" id="{4DED8C37-D302-1A5E-9909-B6B9DC5CBE2E}"/>
              </a:ext>
            </a:extLst>
          </p:cNvPr>
          <p:cNvGrpSpPr/>
          <p:nvPr/>
        </p:nvGrpSpPr>
        <p:grpSpPr>
          <a:xfrm>
            <a:off x="0" y="6926580"/>
            <a:ext cx="9144000" cy="137160"/>
            <a:chOff x="0" y="6926580"/>
            <a:chExt cx="9144000" cy="137160"/>
          </a:xfrm>
        </p:grpSpPr>
        <p:sp>
          <p:nvSpPr>
            <p:cNvPr id="11" name="btfpColumnGapBlocker569009">
              <a:extLst>
                <a:ext uri="{FF2B5EF4-FFF2-40B4-BE49-F238E27FC236}">
                  <a16:creationId xmlns:a16="http://schemas.microsoft.com/office/drawing/2014/main" id="{7EB7861E-33DD-0427-079A-34D9BE4797A9}"/>
                </a:ext>
              </a:extLst>
            </p:cNvPr>
            <p:cNvSpPr/>
            <p:nvPr/>
          </p:nvSpPr>
          <p:spPr>
            <a:xfrm>
              <a:off x="8890000" y="6926580"/>
              <a:ext cx="2540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btfpColumnGapBlocker456573">
              <a:extLst>
                <a:ext uri="{FF2B5EF4-FFF2-40B4-BE49-F238E27FC236}">
                  <a16:creationId xmlns:a16="http://schemas.microsoft.com/office/drawing/2014/main" id="{891772C7-94E2-3257-49A9-C387F1483F14}"/>
                </a:ext>
              </a:extLst>
            </p:cNvPr>
            <p:cNvSpPr/>
            <p:nvPr/>
          </p:nvSpPr>
          <p:spPr>
            <a:xfrm>
              <a:off x="0" y="6926580"/>
              <a:ext cx="1651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btfpColumnIndicator715410">
              <a:extLst>
                <a:ext uri="{FF2B5EF4-FFF2-40B4-BE49-F238E27FC236}">
                  <a16:creationId xmlns:a16="http://schemas.microsoft.com/office/drawing/2014/main" id="{9D0AC358-77D4-2046-8EED-BF09DEB5D198}"/>
                </a:ext>
              </a:extLst>
            </p:cNvPr>
            <p:cNvCxnSpPr/>
            <p:nvPr/>
          </p:nvCxnSpPr>
          <p:spPr>
            <a:xfrm flipV="1">
              <a:off x="8890000" y="692658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btfpColumnIndicator466288">
              <a:extLst>
                <a:ext uri="{FF2B5EF4-FFF2-40B4-BE49-F238E27FC236}">
                  <a16:creationId xmlns:a16="http://schemas.microsoft.com/office/drawing/2014/main" id="{AB66BF77-4446-0CD6-93B7-E7DBD73878EE}"/>
                </a:ext>
              </a:extLst>
            </p:cNvPr>
            <p:cNvCxnSpPr/>
            <p:nvPr/>
          </p:nvCxnSpPr>
          <p:spPr>
            <a:xfrm flipV="1">
              <a:off x="165100" y="692658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2" name="btfpColumnIndicatorGroup1">
            <a:extLst>
              <a:ext uri="{FF2B5EF4-FFF2-40B4-BE49-F238E27FC236}">
                <a16:creationId xmlns:a16="http://schemas.microsoft.com/office/drawing/2014/main" id="{4DF6CF40-F44C-3007-EADA-A59AD5E568D1}"/>
              </a:ext>
            </a:extLst>
          </p:cNvPr>
          <p:cNvGrpSpPr/>
          <p:nvPr/>
        </p:nvGrpSpPr>
        <p:grpSpPr>
          <a:xfrm>
            <a:off x="0" y="-205740"/>
            <a:ext cx="9144000" cy="137160"/>
            <a:chOff x="0" y="-205740"/>
            <a:chExt cx="9144000" cy="137160"/>
          </a:xfrm>
        </p:grpSpPr>
        <p:sp>
          <p:nvSpPr>
            <p:cNvPr id="10" name="btfpColumnGapBlocker766085">
              <a:extLst>
                <a:ext uri="{FF2B5EF4-FFF2-40B4-BE49-F238E27FC236}">
                  <a16:creationId xmlns:a16="http://schemas.microsoft.com/office/drawing/2014/main" id="{771E312F-3152-765F-FA8A-493E3C911846}"/>
                </a:ext>
              </a:extLst>
            </p:cNvPr>
            <p:cNvSpPr/>
            <p:nvPr/>
          </p:nvSpPr>
          <p:spPr>
            <a:xfrm>
              <a:off x="8890000" y="-205740"/>
              <a:ext cx="2540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btfpColumnGapBlocker417472">
              <a:extLst>
                <a:ext uri="{FF2B5EF4-FFF2-40B4-BE49-F238E27FC236}">
                  <a16:creationId xmlns:a16="http://schemas.microsoft.com/office/drawing/2014/main" id="{D3D299C0-D7F4-F9C8-53B1-437756C0533A}"/>
                </a:ext>
              </a:extLst>
            </p:cNvPr>
            <p:cNvSpPr/>
            <p:nvPr/>
          </p:nvSpPr>
          <p:spPr>
            <a:xfrm>
              <a:off x="0" y="-205740"/>
              <a:ext cx="1651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 name="btfpColumnIndicator371622">
              <a:extLst>
                <a:ext uri="{FF2B5EF4-FFF2-40B4-BE49-F238E27FC236}">
                  <a16:creationId xmlns:a16="http://schemas.microsoft.com/office/drawing/2014/main" id="{A0DEEC65-FC5A-1324-BA32-CC9AC3474A2F}"/>
                </a:ext>
              </a:extLst>
            </p:cNvPr>
            <p:cNvCxnSpPr/>
            <p:nvPr/>
          </p:nvCxnSpPr>
          <p:spPr>
            <a:xfrm flipV="1">
              <a:off x="8890000" y="-20574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 name="btfpColumnIndicator867012">
              <a:extLst>
                <a:ext uri="{FF2B5EF4-FFF2-40B4-BE49-F238E27FC236}">
                  <a16:creationId xmlns:a16="http://schemas.microsoft.com/office/drawing/2014/main" id="{CED874C0-814D-7D86-A829-A33A03D62021}"/>
                </a:ext>
              </a:extLst>
            </p:cNvPr>
            <p:cNvCxnSpPr/>
            <p:nvPr/>
          </p:nvCxnSpPr>
          <p:spPr>
            <a:xfrm flipV="1">
              <a:off x="165100" y="-20574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 name="Segnaposto testo 2">
            <a:extLst>
              <a:ext uri="{FF2B5EF4-FFF2-40B4-BE49-F238E27FC236}">
                <a16:creationId xmlns:a16="http://schemas.microsoft.com/office/drawing/2014/main" id="{DEDDD2F7-44B0-4BE4-9B72-0C213DE7DF75}"/>
              </a:ext>
            </a:extLst>
          </p:cNvPr>
          <p:cNvSpPr>
            <a:spLocks noGrp="1"/>
          </p:cNvSpPr>
          <p:nvPr>
            <p:ph type="body" sz="quarter" idx="11"/>
          </p:nvPr>
        </p:nvSpPr>
        <p:spPr>
          <a:xfrm>
            <a:off x="395288" y="1124744"/>
            <a:ext cx="8281168" cy="5544616"/>
          </a:xfrm>
        </p:spPr>
        <p:txBody>
          <a:bodyPr/>
          <a:lstStyle/>
          <a:p>
            <a:pPr algn="just">
              <a:lnSpc>
                <a:spcPct val="107000"/>
              </a:lnSpc>
              <a:spcAft>
                <a:spcPts val="800"/>
              </a:spcAft>
            </a:pPr>
            <a:r>
              <a:rPr lang="it-IT" sz="2400" b="1" dirty="0">
                <a:ea typeface="Calibri" panose="020F0502020204030204" pitchFamily="34" charset="0"/>
                <a:cs typeface="Arial" panose="020B0604020202020204" pitchFamily="34" charset="0"/>
              </a:rPr>
              <a:t>A</a:t>
            </a:r>
            <a:r>
              <a:rPr lang="it-IT" sz="2400" b="1" dirty="0">
                <a:effectLst/>
                <a:ea typeface="Calibri" panose="020F0502020204030204" pitchFamily="34" charset="0"/>
                <a:cs typeface="Arial" panose="020B0604020202020204" pitchFamily="34" charset="0"/>
              </a:rPr>
              <a:t>mbiti clinici in cui si svolge l’attività dello Specializzando di Neurologia: </a:t>
            </a:r>
          </a:p>
          <a:p>
            <a:pPr marL="342900" lvl="0" indent="-342900" algn="just">
              <a:lnSpc>
                <a:spcPct val="115000"/>
              </a:lnSpc>
              <a:spcAft>
                <a:spcPts val="1200"/>
              </a:spcAft>
              <a:buClr>
                <a:srgbClr val="007852"/>
              </a:buClr>
              <a:buFont typeface="Symbol" panose="05050102010706020507" pitchFamily="18" charset="2"/>
              <a:buChar char=""/>
            </a:pPr>
            <a:r>
              <a:rPr lang="it-IT" sz="2000" dirty="0">
                <a:effectLst/>
                <a:ea typeface="Calibri" panose="020F0502020204030204" pitchFamily="34" charset="0"/>
                <a:cs typeface="Arial" panose="020B0604020202020204" pitchFamily="34" charset="0"/>
              </a:rPr>
              <a:t>Gestione del paziente in regime di </a:t>
            </a:r>
            <a:r>
              <a:rPr lang="it-IT" sz="2000" b="1" dirty="0">
                <a:effectLst/>
                <a:ea typeface="Calibri" panose="020F0502020204030204" pitchFamily="34" charset="0"/>
                <a:cs typeface="Arial" panose="020B0604020202020204" pitchFamily="34" charset="0"/>
              </a:rPr>
              <a:t>ricovero ordinario</a:t>
            </a:r>
            <a:r>
              <a:rPr lang="it-IT" sz="2000" dirty="0">
                <a:effectLst/>
                <a:ea typeface="Calibri" panose="020F0502020204030204" pitchFamily="34" charset="0"/>
                <a:cs typeface="Arial" panose="020B0604020202020204" pitchFamily="34" charset="0"/>
              </a:rPr>
              <a:t> o </a:t>
            </a:r>
            <a:r>
              <a:rPr lang="it-IT" sz="2000" b="1" dirty="0">
                <a:effectLst/>
                <a:ea typeface="Calibri" panose="020F0502020204030204" pitchFamily="34" charset="0"/>
                <a:cs typeface="Arial" panose="020B0604020202020204" pitchFamily="34" charset="0"/>
              </a:rPr>
              <a:t>DH</a:t>
            </a:r>
          </a:p>
          <a:p>
            <a:pPr marL="342900" lvl="0" indent="-342900" algn="just">
              <a:lnSpc>
                <a:spcPct val="115000"/>
              </a:lnSpc>
              <a:spcAft>
                <a:spcPts val="1200"/>
              </a:spcAft>
              <a:buClr>
                <a:srgbClr val="007852"/>
              </a:buClr>
              <a:buFont typeface="Symbol" panose="05050102010706020507" pitchFamily="18" charset="2"/>
              <a:buChar char=""/>
            </a:pPr>
            <a:r>
              <a:rPr lang="it-IT" sz="2000" dirty="0">
                <a:effectLst/>
                <a:ea typeface="Calibri" panose="020F0502020204030204" pitchFamily="34" charset="0"/>
                <a:cs typeface="Arial" panose="020B0604020202020204" pitchFamily="34" charset="0"/>
              </a:rPr>
              <a:t>Gestione del </a:t>
            </a:r>
            <a:r>
              <a:rPr lang="it-IT" sz="2000" b="1" dirty="0">
                <a:effectLst/>
                <a:ea typeface="Calibri" panose="020F0502020204030204" pitchFamily="34" charset="0"/>
                <a:cs typeface="Arial" panose="020B0604020202020204" pitchFamily="34" charset="0"/>
              </a:rPr>
              <a:t>paziente ambulatoriale </a:t>
            </a:r>
            <a:r>
              <a:rPr lang="it-IT" sz="2000" dirty="0">
                <a:effectLst/>
                <a:ea typeface="Calibri" panose="020F0502020204030204" pitchFamily="34" charset="0"/>
                <a:cs typeface="Arial" panose="020B0604020202020204" pitchFamily="34" charset="0"/>
              </a:rPr>
              <a:t>di pertinenza neurologica</a:t>
            </a:r>
          </a:p>
          <a:p>
            <a:pPr marL="342900" lvl="0" indent="-342900" algn="just">
              <a:lnSpc>
                <a:spcPct val="115000"/>
              </a:lnSpc>
              <a:spcAft>
                <a:spcPts val="1200"/>
              </a:spcAft>
              <a:buClr>
                <a:srgbClr val="007852"/>
              </a:buClr>
              <a:buFont typeface="Symbol" panose="05050102010706020507" pitchFamily="18" charset="2"/>
              <a:buChar char=""/>
            </a:pPr>
            <a:r>
              <a:rPr lang="it-IT" sz="2000" b="1" dirty="0">
                <a:effectLst/>
                <a:ea typeface="Calibri" panose="020F0502020204030204" pitchFamily="34" charset="0"/>
                <a:cs typeface="Arial" panose="020B0604020202020204" pitchFamily="34" charset="0"/>
              </a:rPr>
              <a:t>Attività di Guardia neurologica </a:t>
            </a:r>
            <a:r>
              <a:rPr lang="it-IT" sz="2000" dirty="0">
                <a:effectLst/>
                <a:ea typeface="Calibri" panose="020F0502020204030204" pitchFamily="34" charset="0"/>
                <a:cs typeface="Arial" panose="020B0604020202020204" pitchFamily="34" charset="0"/>
              </a:rPr>
              <a:t>diurna</a:t>
            </a:r>
          </a:p>
          <a:p>
            <a:pPr marL="342900" lvl="0" indent="-342900" algn="just">
              <a:lnSpc>
                <a:spcPct val="115000"/>
              </a:lnSpc>
              <a:spcAft>
                <a:spcPts val="1200"/>
              </a:spcAft>
              <a:buClr>
                <a:srgbClr val="007852"/>
              </a:buClr>
              <a:buFont typeface="Symbol" panose="05050102010706020507" pitchFamily="18" charset="2"/>
              <a:buChar char=""/>
            </a:pPr>
            <a:r>
              <a:rPr lang="it-IT" sz="2000" dirty="0">
                <a:effectLst/>
                <a:ea typeface="Calibri" panose="020F0502020204030204" pitchFamily="34" charset="0"/>
                <a:cs typeface="Arial" panose="020B0604020202020204" pitchFamily="34" charset="0"/>
              </a:rPr>
              <a:t>Procedure</a:t>
            </a:r>
            <a:r>
              <a:rPr lang="it-IT" sz="2000" b="1" dirty="0">
                <a:effectLst/>
                <a:ea typeface="Calibri" panose="020F0502020204030204" pitchFamily="34" charset="0"/>
                <a:cs typeface="Arial" panose="020B0604020202020204" pitchFamily="34" charset="0"/>
              </a:rPr>
              <a:t> diagnostiche e terapeutiche (paziente ricoverato e ambulatoriale: </a:t>
            </a:r>
            <a:r>
              <a:rPr lang="it-IT" sz="2000" dirty="0">
                <a:effectLst/>
                <a:ea typeface="Calibri" panose="020F0502020204030204" pitchFamily="34" charset="0"/>
                <a:cs typeface="Arial" panose="020B0604020202020204" pitchFamily="34" charset="0"/>
              </a:rPr>
              <a:t>emogasanalisi arteriosa, </a:t>
            </a:r>
            <a:r>
              <a:rPr lang="it-IT" sz="2000" b="1" dirty="0">
                <a:effectLst/>
                <a:ea typeface="Calibri" panose="020F0502020204030204" pitchFamily="34" charset="0"/>
                <a:cs typeface="Arial" panose="020B0604020202020204" pitchFamily="34" charset="0"/>
              </a:rPr>
              <a:t>puntura lombare, Ecodoppler (TSA/TCD), esami neurofisiologici (EEG-EMG-PE), test </a:t>
            </a:r>
            <a:r>
              <a:rPr lang="it-IT" sz="2000" b="1" dirty="0" err="1">
                <a:effectLst/>
                <a:ea typeface="Calibri" panose="020F0502020204030204" pitchFamily="34" charset="0"/>
                <a:cs typeface="Arial" panose="020B0604020202020204" pitchFamily="34" charset="0"/>
              </a:rPr>
              <a:t>neurocognitivi</a:t>
            </a:r>
            <a:r>
              <a:rPr lang="it-IT" sz="2000" b="1" dirty="0">
                <a:effectLst/>
                <a:ea typeface="Calibri" panose="020F0502020204030204" pitchFamily="34" charset="0"/>
                <a:cs typeface="Arial" panose="020B0604020202020204" pitchFamily="34" charset="0"/>
              </a:rPr>
              <a:t>, valutazione della disabilità, monitoraggio della morte cerebrale</a:t>
            </a:r>
            <a:r>
              <a:rPr lang="it-IT" sz="2000" dirty="0">
                <a:effectLst/>
                <a:ea typeface="Calibri" panose="020F0502020204030204" pitchFamily="34" charset="0"/>
                <a:cs typeface="Arial" panose="020B0604020202020204" pitchFamily="34" charset="0"/>
              </a:rPr>
              <a:t>, etc</a:t>
            </a:r>
            <a:r>
              <a:rPr lang="it-IT" sz="2000" dirty="0">
                <a:ea typeface="Calibri" panose="020F0502020204030204" pitchFamily="34" charset="0"/>
                <a:cs typeface="Arial" panose="020B0604020202020204" pitchFamily="34" charset="0"/>
              </a:rPr>
              <a:t>.</a:t>
            </a:r>
            <a:endParaRPr lang="it-IT" sz="2000" dirty="0">
              <a:effectLst/>
              <a:ea typeface="Calibri" panose="020F0502020204030204" pitchFamily="34" charset="0"/>
              <a:cs typeface="Arial" panose="020B0604020202020204" pitchFamily="34" charset="0"/>
            </a:endParaRPr>
          </a:p>
          <a:p>
            <a:pPr marL="342900" lvl="0" indent="-342900" algn="just">
              <a:lnSpc>
                <a:spcPct val="115000"/>
              </a:lnSpc>
              <a:spcAft>
                <a:spcPts val="1200"/>
              </a:spcAft>
              <a:buClr>
                <a:srgbClr val="007852"/>
              </a:buClr>
              <a:buFont typeface="Symbol" panose="05050102010706020507" pitchFamily="18" charset="2"/>
              <a:buChar char=""/>
            </a:pPr>
            <a:r>
              <a:rPr lang="it-IT" sz="2000" dirty="0">
                <a:effectLst/>
                <a:ea typeface="Calibri" panose="020F0502020204030204" pitchFamily="34" charset="0"/>
                <a:cs typeface="Arial" panose="020B0604020202020204" pitchFamily="34" charset="0"/>
              </a:rPr>
              <a:t>Gestione del </a:t>
            </a:r>
            <a:r>
              <a:rPr lang="it-IT" sz="2000" b="1" dirty="0">
                <a:effectLst/>
                <a:ea typeface="Calibri" panose="020F0502020204030204" pitchFamily="34" charset="0"/>
                <a:cs typeface="Arial" panose="020B0604020202020204" pitchFamily="34" charset="0"/>
              </a:rPr>
              <a:t>paziente neurologico in Urgenza </a:t>
            </a:r>
            <a:r>
              <a:rPr lang="it-IT" sz="2000" dirty="0">
                <a:effectLst/>
                <a:ea typeface="Calibri" panose="020F0502020204030204" pitchFamily="34" charset="0"/>
                <a:cs typeface="Arial" panose="020B0604020202020204" pitchFamily="34" charset="0"/>
              </a:rPr>
              <a:t>(Pronto Soccorso, stroke </a:t>
            </a:r>
            <a:r>
              <a:rPr lang="it-IT" sz="2000" dirty="0" err="1">
                <a:effectLst/>
                <a:ea typeface="Calibri" panose="020F0502020204030204" pitchFamily="34" charset="0"/>
                <a:cs typeface="Arial" panose="020B0604020202020204" pitchFamily="34" charset="0"/>
              </a:rPr>
              <a:t>unit</a:t>
            </a:r>
            <a:r>
              <a:rPr lang="it-IT" sz="2000" dirty="0">
                <a:effectLst/>
                <a:ea typeface="Calibri" panose="020F0502020204030204" pitchFamily="34" charset="0"/>
                <a:cs typeface="Arial" panose="020B0604020202020204" pitchFamily="34" charset="0"/>
              </a:rPr>
              <a:t> e subintensiva neurologica) </a:t>
            </a:r>
          </a:p>
          <a:p>
            <a:pPr marL="285750" indent="-285750">
              <a:buFont typeface="Wingdings" panose="05000000000000000000" pitchFamily="2" charset="2"/>
              <a:buChar char="Ø"/>
            </a:pPr>
            <a:endParaRPr lang="it-IT" dirty="0"/>
          </a:p>
        </p:txBody>
      </p:sp>
      <p:sp>
        <p:nvSpPr>
          <p:cNvPr id="4" name="Segnaposto testo 1">
            <a:extLst>
              <a:ext uri="{FF2B5EF4-FFF2-40B4-BE49-F238E27FC236}">
                <a16:creationId xmlns:a16="http://schemas.microsoft.com/office/drawing/2014/main" id="{1633ED9F-53BD-4F26-AA26-3A283F84813E}"/>
              </a:ext>
            </a:extLst>
          </p:cNvPr>
          <p:cNvSpPr txBox="1">
            <a:spLocks/>
          </p:cNvSpPr>
          <p:nvPr/>
        </p:nvSpPr>
        <p:spPr>
          <a:xfrm>
            <a:off x="539552" y="404664"/>
            <a:ext cx="8136904" cy="648072"/>
          </a:xfrm>
          <a:prstGeom prst="rect">
            <a:avLst/>
          </a:prstGeom>
        </p:spPr>
        <p:txBody>
          <a:bodyPr/>
          <a:lstStyle>
            <a:lvl1pPr marL="0" indent="0" algn="l" defTabSz="914400" rtl="0" eaLnBrk="1" latinLnBrk="0" hangingPunct="1">
              <a:lnSpc>
                <a:spcPts val="2200"/>
              </a:lnSpc>
              <a:spcBef>
                <a:spcPct val="20000"/>
              </a:spcBef>
              <a:buFont typeface="Arial" panose="020B0604020202020204" pitchFamily="34" charset="0"/>
              <a:buNone/>
              <a:defRPr sz="2400" b="1" kern="1200">
                <a:solidFill>
                  <a:srgbClr val="BD2B0B"/>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it-IT" sz="2800" dirty="0"/>
              <a:t>Percorso di Formazione Specialistica</a:t>
            </a:r>
          </a:p>
        </p:txBody>
      </p:sp>
    </p:spTree>
    <p:custDataLst>
      <p:tags r:id="rId1"/>
    </p:custDataLst>
    <p:extLst>
      <p:ext uri="{BB962C8B-B14F-4D97-AF65-F5344CB8AC3E}">
        <p14:creationId xmlns:p14="http://schemas.microsoft.com/office/powerpoint/2010/main" val="3820954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btfpColumnIndicatorGroup2">
            <a:extLst>
              <a:ext uri="{FF2B5EF4-FFF2-40B4-BE49-F238E27FC236}">
                <a16:creationId xmlns:a16="http://schemas.microsoft.com/office/drawing/2014/main" id="{B8EED434-54B8-ADD9-F9E9-FB15A73AA46A}"/>
              </a:ext>
            </a:extLst>
          </p:cNvPr>
          <p:cNvGrpSpPr/>
          <p:nvPr/>
        </p:nvGrpSpPr>
        <p:grpSpPr>
          <a:xfrm>
            <a:off x="0" y="6926580"/>
            <a:ext cx="9144000" cy="137160"/>
            <a:chOff x="0" y="6926580"/>
            <a:chExt cx="9144000" cy="137160"/>
          </a:xfrm>
        </p:grpSpPr>
        <p:sp>
          <p:nvSpPr>
            <p:cNvPr id="32" name="btfpColumnGapBlocker383788">
              <a:extLst>
                <a:ext uri="{FF2B5EF4-FFF2-40B4-BE49-F238E27FC236}">
                  <a16:creationId xmlns:a16="http://schemas.microsoft.com/office/drawing/2014/main" id="{C3C39F13-51E4-35C3-B2F6-143A8F6981FD}"/>
                </a:ext>
              </a:extLst>
            </p:cNvPr>
            <p:cNvSpPr/>
            <p:nvPr/>
          </p:nvSpPr>
          <p:spPr>
            <a:xfrm>
              <a:off x="8890000" y="6926580"/>
              <a:ext cx="254000" cy="137160"/>
            </a:xfrm>
            <a:prstGeom prst="rect">
              <a:avLst/>
            </a:prstGeom>
            <a:pattFill prst="ltUpDiag">
              <a:fgClr>
                <a:srgbClr val="333333">
                  <a:alpha val="50000"/>
                </a:srgbClr>
              </a:fgClr>
              <a:bgClr>
                <a:srgbClr val="FFFFFF">
                  <a:alpha val="50000"/>
                </a:srgbClr>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btfpColumnGapBlocker783163">
              <a:extLst>
                <a:ext uri="{FF2B5EF4-FFF2-40B4-BE49-F238E27FC236}">
                  <a16:creationId xmlns:a16="http://schemas.microsoft.com/office/drawing/2014/main" id="{5FAFDEF5-4838-6112-ADC6-34D7D23212CC}"/>
                </a:ext>
              </a:extLst>
            </p:cNvPr>
            <p:cNvSpPr/>
            <p:nvPr/>
          </p:nvSpPr>
          <p:spPr>
            <a:xfrm>
              <a:off x="0" y="6926580"/>
              <a:ext cx="165100" cy="137160"/>
            </a:xfrm>
            <a:prstGeom prst="rect">
              <a:avLst/>
            </a:prstGeom>
            <a:pattFill prst="ltUpDiag">
              <a:fgClr>
                <a:srgbClr val="333333">
                  <a:alpha val="50000"/>
                </a:srgbClr>
              </a:fgClr>
              <a:bgClr>
                <a:srgbClr val="FFFFFF">
                  <a:alpha val="50000"/>
                </a:srgbClr>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8" name="btfpColumnIndicator195458">
              <a:extLst>
                <a:ext uri="{FF2B5EF4-FFF2-40B4-BE49-F238E27FC236}">
                  <a16:creationId xmlns:a16="http://schemas.microsoft.com/office/drawing/2014/main" id="{EA07237F-C308-FC3C-5289-6C6EA91A81D6}"/>
                </a:ext>
              </a:extLst>
            </p:cNvPr>
            <p:cNvCxnSpPr/>
            <p:nvPr/>
          </p:nvCxnSpPr>
          <p:spPr>
            <a:xfrm flipV="1">
              <a:off x="8890000" y="6926580"/>
              <a:ext cx="0" cy="137160"/>
            </a:xfrm>
            <a:prstGeom prst="line">
              <a:avLst/>
            </a:prstGeom>
            <a:ln w="3175" cap="flat" cmpd="sng" algn="ctr">
              <a:solidFill>
                <a:srgbClr val="B4B4B4"/>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btfpColumnIndicator386446">
              <a:extLst>
                <a:ext uri="{FF2B5EF4-FFF2-40B4-BE49-F238E27FC236}">
                  <a16:creationId xmlns:a16="http://schemas.microsoft.com/office/drawing/2014/main" id="{78377A8A-F407-817D-3333-72143ABB4B48}"/>
                </a:ext>
              </a:extLst>
            </p:cNvPr>
            <p:cNvCxnSpPr/>
            <p:nvPr/>
          </p:nvCxnSpPr>
          <p:spPr>
            <a:xfrm flipV="1">
              <a:off x="165100" y="6926580"/>
              <a:ext cx="0" cy="137160"/>
            </a:xfrm>
            <a:prstGeom prst="line">
              <a:avLst/>
            </a:prstGeom>
            <a:ln w="3175" cap="flat" cmpd="sng" algn="ctr">
              <a:solidFill>
                <a:srgbClr val="B4B4B4"/>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3" name="btfpColumnIndicatorGroup1">
            <a:extLst>
              <a:ext uri="{FF2B5EF4-FFF2-40B4-BE49-F238E27FC236}">
                <a16:creationId xmlns:a16="http://schemas.microsoft.com/office/drawing/2014/main" id="{09CF7F10-CB9B-341F-189E-BDC6EFB5B57D}"/>
              </a:ext>
            </a:extLst>
          </p:cNvPr>
          <p:cNvGrpSpPr/>
          <p:nvPr/>
        </p:nvGrpSpPr>
        <p:grpSpPr>
          <a:xfrm>
            <a:off x="0" y="-205740"/>
            <a:ext cx="9144000" cy="137160"/>
            <a:chOff x="0" y="-205740"/>
            <a:chExt cx="9144000" cy="137160"/>
          </a:xfrm>
        </p:grpSpPr>
        <p:sp>
          <p:nvSpPr>
            <p:cNvPr id="31" name="btfpColumnGapBlocker185877">
              <a:extLst>
                <a:ext uri="{FF2B5EF4-FFF2-40B4-BE49-F238E27FC236}">
                  <a16:creationId xmlns:a16="http://schemas.microsoft.com/office/drawing/2014/main" id="{4A33B4E5-00DB-5D90-AB51-9014225FF8D1}"/>
                </a:ext>
              </a:extLst>
            </p:cNvPr>
            <p:cNvSpPr/>
            <p:nvPr/>
          </p:nvSpPr>
          <p:spPr>
            <a:xfrm>
              <a:off x="8890000" y="-205740"/>
              <a:ext cx="254000" cy="137160"/>
            </a:xfrm>
            <a:prstGeom prst="rect">
              <a:avLst/>
            </a:prstGeom>
            <a:pattFill prst="ltUpDiag">
              <a:fgClr>
                <a:srgbClr val="333333">
                  <a:alpha val="50000"/>
                </a:srgbClr>
              </a:fgClr>
              <a:bgClr>
                <a:srgbClr val="FFFFFF">
                  <a:alpha val="50000"/>
                </a:srgbClr>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btfpColumnGapBlocker970917">
              <a:extLst>
                <a:ext uri="{FF2B5EF4-FFF2-40B4-BE49-F238E27FC236}">
                  <a16:creationId xmlns:a16="http://schemas.microsoft.com/office/drawing/2014/main" id="{445024E3-8B3A-2BE0-CB1A-B1DAAF16EA7D}"/>
                </a:ext>
              </a:extLst>
            </p:cNvPr>
            <p:cNvSpPr/>
            <p:nvPr/>
          </p:nvSpPr>
          <p:spPr>
            <a:xfrm>
              <a:off x="0" y="-205740"/>
              <a:ext cx="165100" cy="137160"/>
            </a:xfrm>
            <a:prstGeom prst="rect">
              <a:avLst/>
            </a:prstGeom>
            <a:pattFill prst="ltUpDiag">
              <a:fgClr>
                <a:srgbClr val="333333">
                  <a:alpha val="50000"/>
                </a:srgbClr>
              </a:fgClr>
              <a:bgClr>
                <a:srgbClr val="FFFFFF">
                  <a:alpha val="50000"/>
                </a:srgbClr>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7" name="btfpColumnIndicator810696">
              <a:extLst>
                <a:ext uri="{FF2B5EF4-FFF2-40B4-BE49-F238E27FC236}">
                  <a16:creationId xmlns:a16="http://schemas.microsoft.com/office/drawing/2014/main" id="{78BD8CC1-64CA-B9C1-7DD9-410858843748}"/>
                </a:ext>
              </a:extLst>
            </p:cNvPr>
            <p:cNvCxnSpPr/>
            <p:nvPr/>
          </p:nvCxnSpPr>
          <p:spPr>
            <a:xfrm flipV="1">
              <a:off x="8890000" y="-205740"/>
              <a:ext cx="0" cy="137160"/>
            </a:xfrm>
            <a:prstGeom prst="line">
              <a:avLst/>
            </a:prstGeom>
            <a:ln w="3175" cap="flat" cmpd="sng" algn="ctr">
              <a:solidFill>
                <a:srgbClr val="B4B4B4"/>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btfpColumnIndicator431472">
              <a:extLst>
                <a:ext uri="{FF2B5EF4-FFF2-40B4-BE49-F238E27FC236}">
                  <a16:creationId xmlns:a16="http://schemas.microsoft.com/office/drawing/2014/main" id="{3FFAC28B-4FC7-22F9-815F-9E77988E004F}"/>
                </a:ext>
              </a:extLst>
            </p:cNvPr>
            <p:cNvCxnSpPr/>
            <p:nvPr/>
          </p:nvCxnSpPr>
          <p:spPr>
            <a:xfrm flipV="1">
              <a:off x="165100" y="-205740"/>
              <a:ext cx="0" cy="137160"/>
            </a:xfrm>
            <a:prstGeom prst="line">
              <a:avLst/>
            </a:prstGeom>
            <a:ln w="3175" cap="flat" cmpd="sng" algn="ctr">
              <a:solidFill>
                <a:srgbClr val="B4B4B4"/>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 name="Segnaposto testo 1">
            <a:extLst>
              <a:ext uri="{FF2B5EF4-FFF2-40B4-BE49-F238E27FC236}">
                <a16:creationId xmlns:a16="http://schemas.microsoft.com/office/drawing/2014/main" id="{37A336B8-8C90-16ED-7E78-4FA1A1EE5E7C}"/>
              </a:ext>
            </a:extLst>
          </p:cNvPr>
          <p:cNvSpPr>
            <a:spLocks noGrp="1"/>
          </p:cNvSpPr>
          <p:nvPr>
            <p:ph type="body" sz="quarter" idx="10"/>
          </p:nvPr>
        </p:nvSpPr>
        <p:spPr/>
        <p:txBody>
          <a:bodyPr/>
          <a:lstStyle/>
          <a:p>
            <a:pPr algn="ctr"/>
            <a:r>
              <a:rPr lang="it-IT" dirty="0"/>
              <a:t>Programma attività professionalizzanti   </a:t>
            </a:r>
          </a:p>
          <a:p>
            <a:endParaRPr lang="it-IT" dirty="0"/>
          </a:p>
        </p:txBody>
      </p:sp>
      <p:sp>
        <p:nvSpPr>
          <p:cNvPr id="3" name="Segnaposto testo 2">
            <a:extLst>
              <a:ext uri="{FF2B5EF4-FFF2-40B4-BE49-F238E27FC236}">
                <a16:creationId xmlns:a16="http://schemas.microsoft.com/office/drawing/2014/main" id="{FD5A7E18-3372-5695-0481-7057080065A6}"/>
              </a:ext>
            </a:extLst>
          </p:cNvPr>
          <p:cNvSpPr>
            <a:spLocks noGrp="1"/>
          </p:cNvSpPr>
          <p:nvPr>
            <p:ph type="body" sz="quarter" idx="11"/>
          </p:nvPr>
        </p:nvSpPr>
        <p:spPr>
          <a:xfrm>
            <a:off x="683568" y="3140968"/>
            <a:ext cx="4248472" cy="3168352"/>
          </a:xfrm>
        </p:spPr>
        <p:txBody>
          <a:bodyPr numCol="1"/>
          <a:lstStyle/>
          <a:p>
            <a:pPr marL="0" marR="0">
              <a:spcBef>
                <a:spcPts val="0"/>
              </a:spcBef>
              <a:spcAft>
                <a:spcPts val="0"/>
              </a:spcAft>
            </a:pPr>
            <a:r>
              <a:rPr lang="it-IT" sz="1400" dirty="0">
                <a:effectLst/>
                <a:ea typeface="Times New Roman" panose="02020603050405020304" pitchFamily="18" charset="0"/>
                <a:cs typeface="Times New Roman" panose="02020603050405020304" pitchFamily="18" charset="0"/>
              </a:rPr>
              <a:t>OB = Ospedale Bellaria</a:t>
            </a:r>
          </a:p>
          <a:p>
            <a:pPr marL="0" marR="0">
              <a:spcBef>
                <a:spcPts val="0"/>
              </a:spcBef>
              <a:spcAft>
                <a:spcPts val="0"/>
              </a:spcAft>
            </a:pPr>
            <a:r>
              <a:rPr lang="it-IT" sz="1400" dirty="0">
                <a:effectLst/>
                <a:ea typeface="Times New Roman" panose="02020603050405020304" pitchFamily="18" charset="0"/>
                <a:cs typeface="Times New Roman" panose="02020603050405020304" pitchFamily="18" charset="0"/>
              </a:rPr>
              <a:t>OM = Ospedale Maggiore </a:t>
            </a:r>
          </a:p>
          <a:p>
            <a:pPr marL="898525" marR="0">
              <a:spcBef>
                <a:spcPts val="0"/>
              </a:spcBef>
              <a:spcAft>
                <a:spcPts val="0"/>
              </a:spcAft>
            </a:pPr>
            <a:r>
              <a:rPr lang="it-IT" sz="1200" dirty="0">
                <a:effectLst/>
                <a:ea typeface="Times New Roman" panose="02020603050405020304" pitchFamily="18" charset="0"/>
                <a:cs typeface="Times New Roman" panose="02020603050405020304" pitchFamily="18" charset="0"/>
              </a:rPr>
              <a:t>	Stroke Unit, 8 letti monitorati e </a:t>
            </a:r>
          </a:p>
          <a:p>
            <a:pPr marL="898525" marR="0">
              <a:spcBef>
                <a:spcPts val="0"/>
              </a:spcBef>
              <a:spcAft>
                <a:spcPts val="0"/>
              </a:spcAft>
            </a:pPr>
            <a:r>
              <a:rPr lang="it-IT" sz="1200" dirty="0">
                <a:ea typeface="Times New Roman" panose="02020603050405020304" pitchFamily="18" charset="0"/>
                <a:cs typeface="Times New Roman" panose="02020603050405020304" pitchFamily="18" charset="0"/>
              </a:rPr>
              <a:t>	</a:t>
            </a:r>
            <a:r>
              <a:rPr lang="it-IT" sz="1200" dirty="0">
                <a:effectLst/>
                <a:ea typeface="Times New Roman" panose="02020603050405020304" pitchFamily="18" charset="0"/>
                <a:cs typeface="Times New Roman" panose="02020603050405020304" pitchFamily="18" charset="0"/>
              </a:rPr>
              <a:t>14 degenza ordinaria, </a:t>
            </a:r>
          </a:p>
          <a:p>
            <a:pPr marL="898525" marR="0">
              <a:spcBef>
                <a:spcPts val="0"/>
              </a:spcBef>
              <a:spcAft>
                <a:spcPts val="0"/>
              </a:spcAft>
            </a:pPr>
            <a:r>
              <a:rPr lang="it-IT" sz="1200" dirty="0">
                <a:ea typeface="Times New Roman" panose="02020603050405020304" pitchFamily="18" charset="0"/>
                <a:cs typeface="Times New Roman" panose="02020603050405020304" pitchFamily="18" charset="0"/>
              </a:rPr>
              <a:t>	</a:t>
            </a:r>
            <a:r>
              <a:rPr lang="it-IT" sz="1200" dirty="0">
                <a:effectLst/>
                <a:ea typeface="Times New Roman" panose="02020603050405020304" pitchFamily="18" charset="0"/>
                <a:cs typeface="Times New Roman" panose="02020603050405020304" pitchFamily="18" charset="0"/>
              </a:rPr>
              <a:t>attività di consulenza, tecniche 	neurofisiologiche e </a:t>
            </a:r>
            <a:r>
              <a:rPr lang="it-IT" sz="1200" dirty="0" err="1">
                <a:effectLst/>
                <a:ea typeface="Times New Roman" panose="02020603050405020304" pitchFamily="18" charset="0"/>
                <a:cs typeface="Times New Roman" panose="02020603050405020304" pitchFamily="18" charset="0"/>
              </a:rPr>
              <a:t>neurosonologiche</a:t>
            </a:r>
            <a:endParaRPr lang="it-IT" sz="1600" dirty="0">
              <a:effectLst/>
              <a:ea typeface="Times New Roman" panose="02020603050405020304" pitchFamily="18" charset="0"/>
              <a:cs typeface="Times New Roman" panose="02020603050405020304" pitchFamily="18" charset="0"/>
            </a:endParaRPr>
          </a:p>
          <a:p>
            <a:pPr marL="0" marR="0">
              <a:spcBef>
                <a:spcPts val="0"/>
              </a:spcBef>
              <a:spcAft>
                <a:spcPts val="0"/>
              </a:spcAft>
            </a:pPr>
            <a:r>
              <a:rPr lang="it-IT" sz="1400" dirty="0">
                <a:effectLst/>
                <a:ea typeface="Times New Roman" panose="02020603050405020304" pitchFamily="18" charset="0"/>
                <a:cs typeface="Times New Roman" panose="02020603050405020304" pitchFamily="18" charset="0"/>
              </a:rPr>
              <a:t>OSO = Ospedale Sant’Orsola</a:t>
            </a:r>
          </a:p>
          <a:p>
            <a:pPr marL="0" marR="0">
              <a:spcBef>
                <a:spcPts val="0"/>
              </a:spcBef>
              <a:spcAft>
                <a:spcPts val="0"/>
              </a:spcAft>
            </a:pPr>
            <a:r>
              <a:rPr lang="it-IT" sz="1600" dirty="0">
                <a:ea typeface="Times New Roman" panose="02020603050405020304" pitchFamily="18" charset="0"/>
                <a:cs typeface="Times New Roman" panose="02020603050405020304" pitchFamily="18" charset="0"/>
              </a:rPr>
              <a:t>	</a:t>
            </a:r>
            <a:r>
              <a:rPr lang="it-IT" sz="1200" dirty="0">
                <a:effectLst/>
                <a:ea typeface="Times New Roman" panose="02020603050405020304" pitchFamily="18" charset="0"/>
                <a:cs typeface="Times New Roman" panose="02020603050405020304" pitchFamily="18" charset="0"/>
              </a:rPr>
              <a:t>Reparto Urgenze Neurologiche, </a:t>
            </a:r>
          </a:p>
          <a:p>
            <a:pPr marL="0" marR="0">
              <a:spcBef>
                <a:spcPts val="0"/>
              </a:spcBef>
              <a:spcAft>
                <a:spcPts val="0"/>
              </a:spcAft>
            </a:pPr>
            <a:r>
              <a:rPr lang="it-IT" sz="1200" dirty="0">
                <a:ea typeface="Times New Roman" panose="02020603050405020304" pitchFamily="18" charset="0"/>
                <a:cs typeface="Times New Roman" panose="02020603050405020304" pitchFamily="18" charset="0"/>
              </a:rPr>
              <a:t>	</a:t>
            </a:r>
            <a:r>
              <a:rPr lang="it-IT" sz="1200" dirty="0">
                <a:effectLst/>
                <a:ea typeface="Times New Roman" panose="02020603050405020304" pitchFamily="18" charset="0"/>
                <a:cs typeface="Times New Roman" panose="02020603050405020304" pitchFamily="18" charset="0"/>
              </a:rPr>
              <a:t>attività di consulenza, tecniche 	neurofisiologiche e </a:t>
            </a:r>
            <a:r>
              <a:rPr lang="it-IT" sz="1200" dirty="0" err="1">
                <a:effectLst/>
                <a:ea typeface="Times New Roman" panose="02020603050405020304" pitchFamily="18" charset="0"/>
                <a:cs typeface="Times New Roman" panose="02020603050405020304" pitchFamily="18" charset="0"/>
              </a:rPr>
              <a:t>neurosonologiche</a:t>
            </a:r>
            <a:endParaRPr lang="it-IT" sz="1600" dirty="0">
              <a:effectLst/>
              <a:ea typeface="Times New Roman" panose="02020603050405020304" pitchFamily="18" charset="0"/>
              <a:cs typeface="Times New Roman" panose="02020603050405020304" pitchFamily="18" charset="0"/>
            </a:endParaRPr>
          </a:p>
          <a:p>
            <a:pPr marL="0" marR="0">
              <a:spcBef>
                <a:spcPts val="0"/>
              </a:spcBef>
              <a:spcAft>
                <a:spcPts val="0"/>
              </a:spcAft>
            </a:pPr>
            <a:r>
              <a:rPr lang="it-IT" sz="1400" dirty="0">
                <a:effectLst/>
                <a:ea typeface="Times New Roman" panose="02020603050405020304" pitchFamily="18" charset="0"/>
                <a:cs typeface="Times New Roman" panose="02020603050405020304" pitchFamily="18" charset="0"/>
              </a:rPr>
              <a:t>Reparti di Neurologia della Romagna sedi: 	</a:t>
            </a:r>
            <a:r>
              <a:rPr lang="it-IT" sz="1200" dirty="0">
                <a:cs typeface="Times New Roman" panose="02020603050405020304" pitchFamily="18" charset="0"/>
              </a:rPr>
              <a:t>Ospedale «Santa Maria delle Croci», Ravenna 	Ospedale «Morgagni-Pierantoni», Forlì</a:t>
            </a:r>
          </a:p>
          <a:p>
            <a:pPr marL="0" marR="0">
              <a:spcBef>
                <a:spcPts val="0"/>
              </a:spcBef>
              <a:spcAft>
                <a:spcPts val="0"/>
              </a:spcAft>
            </a:pPr>
            <a:r>
              <a:rPr lang="it-IT" sz="1200" dirty="0">
                <a:cs typeface="Times New Roman" panose="02020603050405020304" pitchFamily="18" charset="0"/>
              </a:rPr>
              <a:t>	Ospedale «Bufalini», Cesena</a:t>
            </a:r>
          </a:p>
        </p:txBody>
      </p:sp>
      <p:pic>
        <p:nvPicPr>
          <p:cNvPr id="15" name="Immagine 14">
            <a:extLst>
              <a:ext uri="{FF2B5EF4-FFF2-40B4-BE49-F238E27FC236}">
                <a16:creationId xmlns:a16="http://schemas.microsoft.com/office/drawing/2014/main" id="{5698ABCE-8E2F-2FA0-7DD3-AAFB0C5F3EF8}"/>
              </a:ext>
            </a:extLst>
          </p:cNvPr>
          <p:cNvPicPr>
            <a:picLocks noChangeAspect="1"/>
          </p:cNvPicPr>
          <p:nvPr/>
        </p:nvPicPr>
        <p:blipFill>
          <a:blip r:embed="rId3"/>
          <a:stretch>
            <a:fillRect/>
          </a:stretch>
        </p:blipFill>
        <p:spPr>
          <a:xfrm>
            <a:off x="390010" y="1250239"/>
            <a:ext cx="8363980" cy="1755403"/>
          </a:xfrm>
          <a:prstGeom prst="rect">
            <a:avLst/>
          </a:prstGeom>
        </p:spPr>
      </p:pic>
      <p:sp>
        <p:nvSpPr>
          <p:cNvPr id="14" name="Segnaposto testo 2">
            <a:extLst>
              <a:ext uri="{FF2B5EF4-FFF2-40B4-BE49-F238E27FC236}">
                <a16:creationId xmlns:a16="http://schemas.microsoft.com/office/drawing/2014/main" id="{5975AB4D-4AA4-5119-CC35-F5E432CF1C02}"/>
              </a:ext>
            </a:extLst>
          </p:cNvPr>
          <p:cNvSpPr txBox="1">
            <a:spLocks/>
          </p:cNvSpPr>
          <p:nvPr/>
        </p:nvSpPr>
        <p:spPr>
          <a:xfrm>
            <a:off x="5339695" y="3140968"/>
            <a:ext cx="3624791" cy="3168352"/>
          </a:xfrm>
          <a:prstGeom prst="rect">
            <a:avLst/>
          </a:prstGeom>
        </p:spPr>
        <p:txBody>
          <a:bodyPr numCol="1"/>
          <a:lstStyle>
            <a:lvl1pPr marL="0" indent="0" algn="l" defTabSz="914400" rtl="0" eaLnBrk="1" latinLnBrk="0" hangingPunct="1">
              <a:spcBef>
                <a:spcPct val="20000"/>
              </a:spcBef>
              <a:buFont typeface="Arial" panose="020B0604020202020204" pitchFamily="34" charset="0"/>
              <a:buNone/>
              <a:defRPr sz="1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pPr>
            <a:r>
              <a:rPr lang="it-IT" sz="1400" dirty="0">
                <a:ea typeface="Times New Roman" panose="02020603050405020304" pitchFamily="18" charset="0"/>
                <a:cs typeface="Times New Roman" panose="02020603050405020304" pitchFamily="18" charset="0"/>
              </a:rPr>
              <a:t>CN = clinica neurologica OB</a:t>
            </a:r>
          </a:p>
          <a:p>
            <a:pPr>
              <a:spcBef>
                <a:spcPts val="0"/>
              </a:spcBef>
            </a:pPr>
            <a:r>
              <a:rPr lang="it-IT" sz="1400" dirty="0">
                <a:ea typeface="Times New Roman" panose="02020603050405020304" pitchFamily="18" charset="0"/>
                <a:cs typeface="Times New Roman" panose="02020603050405020304" pitchFamily="18" charset="0"/>
              </a:rPr>
              <a:t>NMET = neurologia metropolitana  OB</a:t>
            </a:r>
          </a:p>
          <a:p>
            <a:pPr>
              <a:spcBef>
                <a:spcPts val="0"/>
              </a:spcBef>
            </a:pPr>
            <a:r>
              <a:rPr lang="it-IT" sz="1400" dirty="0">
                <a:ea typeface="Times New Roman" panose="02020603050405020304" pitchFamily="18" charset="0"/>
                <a:cs typeface="Times New Roman" panose="02020603050405020304" pitchFamily="18" charset="0"/>
              </a:rPr>
              <a:t>NEURO OB = neurologia OB</a:t>
            </a:r>
          </a:p>
          <a:p>
            <a:pPr>
              <a:spcBef>
                <a:spcPts val="0"/>
              </a:spcBef>
            </a:pPr>
            <a:r>
              <a:rPr lang="it-IT" sz="1400" dirty="0">
                <a:ea typeface="Times New Roman" panose="02020603050405020304" pitchFamily="18" charset="0"/>
                <a:cs typeface="Times New Roman" panose="02020603050405020304" pitchFamily="18" charset="0"/>
              </a:rPr>
              <a:t>UMIE = unità monitoraggio intensivo epilessia</a:t>
            </a:r>
          </a:p>
          <a:p>
            <a:pPr>
              <a:spcBef>
                <a:spcPts val="0"/>
              </a:spcBef>
            </a:pPr>
            <a:r>
              <a:rPr lang="it-IT" sz="1400" dirty="0">
                <a:ea typeface="Times New Roman" panose="02020603050405020304" pitchFamily="18" charset="0"/>
                <a:cs typeface="Times New Roman" panose="02020603050405020304" pitchFamily="18" charset="0"/>
              </a:rPr>
              <a:t>SM = Centro sclerosi multipla</a:t>
            </a:r>
          </a:p>
          <a:p>
            <a:pPr>
              <a:spcBef>
                <a:spcPts val="0"/>
              </a:spcBef>
            </a:pPr>
            <a:r>
              <a:rPr lang="it-IT" sz="1400" dirty="0" err="1">
                <a:ea typeface="Times New Roman" panose="02020603050405020304" pitchFamily="18" charset="0"/>
                <a:cs typeface="Times New Roman" panose="02020603050405020304" pitchFamily="18" charset="0"/>
              </a:rPr>
              <a:t>NeMO</a:t>
            </a:r>
            <a:r>
              <a:rPr lang="it-IT" sz="1400" dirty="0">
                <a:ea typeface="Times New Roman" panose="02020603050405020304" pitchFamily="18" charset="0"/>
                <a:cs typeface="Times New Roman" panose="02020603050405020304" pitchFamily="18" charset="0"/>
              </a:rPr>
              <a:t> = reparto ad alta specializzazione per lo studio e riabilitazione malattie neuromuscolari</a:t>
            </a:r>
          </a:p>
        </p:txBody>
      </p:sp>
      <p:sp>
        <p:nvSpPr>
          <p:cNvPr id="17" name="Rectangle 16">
            <a:extLst>
              <a:ext uri="{FF2B5EF4-FFF2-40B4-BE49-F238E27FC236}">
                <a16:creationId xmlns:a16="http://schemas.microsoft.com/office/drawing/2014/main" id="{68423760-E456-BB16-C59D-AFC4A132696B}"/>
              </a:ext>
            </a:extLst>
          </p:cNvPr>
          <p:cNvSpPr/>
          <p:nvPr/>
        </p:nvSpPr>
        <p:spPr>
          <a:xfrm>
            <a:off x="1407894" y="3635192"/>
            <a:ext cx="211778" cy="153848"/>
          </a:xfrm>
          <a:prstGeom prst="rect">
            <a:avLst/>
          </a:prstGeom>
          <a:solidFill>
            <a:srgbClr val="C1F1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ctangle 17">
            <a:extLst>
              <a:ext uri="{FF2B5EF4-FFF2-40B4-BE49-F238E27FC236}">
                <a16:creationId xmlns:a16="http://schemas.microsoft.com/office/drawing/2014/main" id="{5AF0A9BE-0D8A-6FC8-65A9-8AC696E9DB0A}"/>
              </a:ext>
            </a:extLst>
          </p:cNvPr>
          <p:cNvSpPr/>
          <p:nvPr/>
        </p:nvSpPr>
        <p:spPr>
          <a:xfrm>
            <a:off x="1407894" y="4643304"/>
            <a:ext cx="211778" cy="153848"/>
          </a:xfrm>
          <a:prstGeom prst="rect">
            <a:avLst/>
          </a:prstGeom>
          <a:solidFill>
            <a:srgbClr val="FFA0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ctangle 18">
            <a:extLst>
              <a:ext uri="{FF2B5EF4-FFF2-40B4-BE49-F238E27FC236}">
                <a16:creationId xmlns:a16="http://schemas.microsoft.com/office/drawing/2014/main" id="{50D851E6-9130-A55B-9A44-D09217F5C572}"/>
              </a:ext>
            </a:extLst>
          </p:cNvPr>
          <p:cNvSpPr/>
          <p:nvPr/>
        </p:nvSpPr>
        <p:spPr>
          <a:xfrm>
            <a:off x="501564" y="5219368"/>
            <a:ext cx="211778" cy="153848"/>
          </a:xfrm>
          <a:prstGeom prst="rect">
            <a:avLst/>
          </a:prstGeom>
          <a:solidFill>
            <a:srgbClr val="B7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ctangle 19">
            <a:extLst>
              <a:ext uri="{FF2B5EF4-FFF2-40B4-BE49-F238E27FC236}">
                <a16:creationId xmlns:a16="http://schemas.microsoft.com/office/drawing/2014/main" id="{6E0598AB-AB42-3373-1431-5859150CAD06}"/>
              </a:ext>
            </a:extLst>
          </p:cNvPr>
          <p:cNvSpPr/>
          <p:nvPr/>
        </p:nvSpPr>
        <p:spPr>
          <a:xfrm>
            <a:off x="5148064" y="3203144"/>
            <a:ext cx="211778" cy="153848"/>
          </a:xfrm>
          <a:prstGeom prst="rect">
            <a:avLst/>
          </a:prstGeom>
          <a:solidFill>
            <a:srgbClr val="FCEF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ctangle 20">
            <a:extLst>
              <a:ext uri="{FF2B5EF4-FFF2-40B4-BE49-F238E27FC236}">
                <a16:creationId xmlns:a16="http://schemas.microsoft.com/office/drawing/2014/main" id="{42F8CD6B-102B-714D-9167-E17905FF3125}"/>
              </a:ext>
            </a:extLst>
          </p:cNvPr>
          <p:cNvSpPr/>
          <p:nvPr/>
        </p:nvSpPr>
        <p:spPr>
          <a:xfrm>
            <a:off x="5152310" y="3429000"/>
            <a:ext cx="211778" cy="153848"/>
          </a:xfrm>
          <a:prstGeom prst="rect">
            <a:avLst/>
          </a:prstGeom>
          <a:solidFill>
            <a:srgbClr val="FFD5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ctangle 21">
            <a:extLst>
              <a:ext uri="{FF2B5EF4-FFF2-40B4-BE49-F238E27FC236}">
                <a16:creationId xmlns:a16="http://schemas.microsoft.com/office/drawing/2014/main" id="{4E17C029-790E-79AE-EB66-F5969FA20B33}"/>
              </a:ext>
            </a:extLst>
          </p:cNvPr>
          <p:cNvSpPr/>
          <p:nvPr/>
        </p:nvSpPr>
        <p:spPr>
          <a:xfrm>
            <a:off x="5148064" y="3861048"/>
            <a:ext cx="211778" cy="153848"/>
          </a:xfrm>
          <a:prstGeom prst="rect">
            <a:avLst/>
          </a:prstGeom>
          <a:solidFill>
            <a:srgbClr val="E7B6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ctangle 22">
            <a:extLst>
              <a:ext uri="{FF2B5EF4-FFF2-40B4-BE49-F238E27FC236}">
                <a16:creationId xmlns:a16="http://schemas.microsoft.com/office/drawing/2014/main" id="{F3654B5C-C55C-6E5C-C0E7-A6CBF1873604}"/>
              </a:ext>
            </a:extLst>
          </p:cNvPr>
          <p:cNvSpPr/>
          <p:nvPr/>
        </p:nvSpPr>
        <p:spPr>
          <a:xfrm>
            <a:off x="5152310" y="4293096"/>
            <a:ext cx="211778" cy="153848"/>
          </a:xfrm>
          <a:prstGeom prst="rect">
            <a:avLst/>
          </a:prstGeom>
          <a:solidFill>
            <a:srgbClr val="D1D1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ctangle 15">
            <a:extLst>
              <a:ext uri="{FF2B5EF4-FFF2-40B4-BE49-F238E27FC236}">
                <a16:creationId xmlns:a16="http://schemas.microsoft.com/office/drawing/2014/main" id="{2F07A513-EE03-8BFD-47A4-B041F5CA0F55}"/>
              </a:ext>
            </a:extLst>
          </p:cNvPr>
          <p:cNvSpPr/>
          <p:nvPr/>
        </p:nvSpPr>
        <p:spPr>
          <a:xfrm>
            <a:off x="5152310" y="3635192"/>
            <a:ext cx="211778" cy="153848"/>
          </a:xfrm>
          <a:prstGeom prst="rect">
            <a:avLst/>
          </a:prstGeom>
          <a:solidFill>
            <a:srgbClr val="8E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B1772C4B-89A7-7FD7-FCA8-7FC305E77C49}"/>
              </a:ext>
            </a:extLst>
          </p:cNvPr>
          <p:cNvSpPr/>
          <p:nvPr/>
        </p:nvSpPr>
        <p:spPr>
          <a:xfrm>
            <a:off x="5148064" y="4067240"/>
            <a:ext cx="211778" cy="153848"/>
          </a:xfrm>
          <a:prstGeom prst="rect">
            <a:avLst/>
          </a:prstGeom>
          <a:solidFill>
            <a:srgbClr val="FFCF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custDataLst>
      <p:tags r:id="rId1"/>
    </p:custDataLst>
    <p:extLst>
      <p:ext uri="{BB962C8B-B14F-4D97-AF65-F5344CB8AC3E}">
        <p14:creationId xmlns:p14="http://schemas.microsoft.com/office/powerpoint/2010/main" val="3222323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4" name="btfpColumnIndicatorGroup2">
            <a:extLst>
              <a:ext uri="{FF2B5EF4-FFF2-40B4-BE49-F238E27FC236}">
                <a16:creationId xmlns:a16="http://schemas.microsoft.com/office/drawing/2014/main" id="{3D3E5F02-F366-57AC-EEEC-D5531BAC1338}"/>
              </a:ext>
            </a:extLst>
          </p:cNvPr>
          <p:cNvGrpSpPr/>
          <p:nvPr/>
        </p:nvGrpSpPr>
        <p:grpSpPr>
          <a:xfrm>
            <a:off x="0" y="6926580"/>
            <a:ext cx="9144000" cy="137160"/>
            <a:chOff x="0" y="6926580"/>
            <a:chExt cx="9144000" cy="137160"/>
          </a:xfrm>
        </p:grpSpPr>
        <p:sp>
          <p:nvSpPr>
            <p:cNvPr id="12" name="btfpColumnGapBlocker436787">
              <a:extLst>
                <a:ext uri="{FF2B5EF4-FFF2-40B4-BE49-F238E27FC236}">
                  <a16:creationId xmlns:a16="http://schemas.microsoft.com/office/drawing/2014/main" id="{54EB11C7-2C7C-D64D-B293-116BE232810E}"/>
                </a:ext>
              </a:extLst>
            </p:cNvPr>
            <p:cNvSpPr/>
            <p:nvPr/>
          </p:nvSpPr>
          <p:spPr>
            <a:xfrm>
              <a:off x="8890000" y="6926580"/>
              <a:ext cx="2540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btfpColumnGapBlocker359118">
              <a:extLst>
                <a:ext uri="{FF2B5EF4-FFF2-40B4-BE49-F238E27FC236}">
                  <a16:creationId xmlns:a16="http://schemas.microsoft.com/office/drawing/2014/main" id="{08031DB7-AC01-3AE3-4D01-C29C3E13FC37}"/>
                </a:ext>
              </a:extLst>
            </p:cNvPr>
            <p:cNvSpPr/>
            <p:nvPr/>
          </p:nvSpPr>
          <p:spPr>
            <a:xfrm>
              <a:off x="0" y="6926580"/>
              <a:ext cx="1651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8" name="btfpColumnIndicator982920">
              <a:extLst>
                <a:ext uri="{FF2B5EF4-FFF2-40B4-BE49-F238E27FC236}">
                  <a16:creationId xmlns:a16="http://schemas.microsoft.com/office/drawing/2014/main" id="{16F0FC56-2F5A-95D0-165B-1D069E5DE22D}"/>
                </a:ext>
              </a:extLst>
            </p:cNvPr>
            <p:cNvCxnSpPr/>
            <p:nvPr/>
          </p:nvCxnSpPr>
          <p:spPr>
            <a:xfrm flipV="1">
              <a:off x="8890000" y="692658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btfpColumnIndicator322013">
              <a:extLst>
                <a:ext uri="{FF2B5EF4-FFF2-40B4-BE49-F238E27FC236}">
                  <a16:creationId xmlns:a16="http://schemas.microsoft.com/office/drawing/2014/main" id="{6947ACCB-936C-2140-91D5-C764ADCC4C75}"/>
                </a:ext>
              </a:extLst>
            </p:cNvPr>
            <p:cNvCxnSpPr/>
            <p:nvPr/>
          </p:nvCxnSpPr>
          <p:spPr>
            <a:xfrm flipV="1">
              <a:off x="165100" y="692658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3" name="btfpColumnIndicatorGroup1">
            <a:extLst>
              <a:ext uri="{FF2B5EF4-FFF2-40B4-BE49-F238E27FC236}">
                <a16:creationId xmlns:a16="http://schemas.microsoft.com/office/drawing/2014/main" id="{FBC5B928-27AF-E00A-9366-AD287B5703FA}"/>
              </a:ext>
            </a:extLst>
          </p:cNvPr>
          <p:cNvGrpSpPr/>
          <p:nvPr/>
        </p:nvGrpSpPr>
        <p:grpSpPr>
          <a:xfrm>
            <a:off x="0" y="-205740"/>
            <a:ext cx="9144000" cy="137160"/>
            <a:chOff x="0" y="-205740"/>
            <a:chExt cx="9144000" cy="137160"/>
          </a:xfrm>
        </p:grpSpPr>
        <p:sp>
          <p:nvSpPr>
            <p:cNvPr id="11" name="btfpColumnGapBlocker152676">
              <a:extLst>
                <a:ext uri="{FF2B5EF4-FFF2-40B4-BE49-F238E27FC236}">
                  <a16:creationId xmlns:a16="http://schemas.microsoft.com/office/drawing/2014/main" id="{9F9CC87F-7F51-FBAA-EEB0-F317EC81C509}"/>
                </a:ext>
              </a:extLst>
            </p:cNvPr>
            <p:cNvSpPr/>
            <p:nvPr/>
          </p:nvSpPr>
          <p:spPr>
            <a:xfrm>
              <a:off x="8890000" y="-205740"/>
              <a:ext cx="2540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btfpColumnGapBlocker483132">
              <a:extLst>
                <a:ext uri="{FF2B5EF4-FFF2-40B4-BE49-F238E27FC236}">
                  <a16:creationId xmlns:a16="http://schemas.microsoft.com/office/drawing/2014/main" id="{5DF918A6-184F-E7D9-7F35-9B4DAB1A3B74}"/>
                </a:ext>
              </a:extLst>
            </p:cNvPr>
            <p:cNvSpPr/>
            <p:nvPr/>
          </p:nvSpPr>
          <p:spPr>
            <a:xfrm>
              <a:off x="0" y="-205740"/>
              <a:ext cx="1651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 name="btfpColumnIndicator485655">
              <a:extLst>
                <a:ext uri="{FF2B5EF4-FFF2-40B4-BE49-F238E27FC236}">
                  <a16:creationId xmlns:a16="http://schemas.microsoft.com/office/drawing/2014/main" id="{A8FF12D8-D8BB-A8EC-AB94-C37E6742E6B7}"/>
                </a:ext>
              </a:extLst>
            </p:cNvPr>
            <p:cNvCxnSpPr/>
            <p:nvPr/>
          </p:nvCxnSpPr>
          <p:spPr>
            <a:xfrm flipV="1">
              <a:off x="8890000" y="-20574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btfpColumnIndicator904712">
              <a:extLst>
                <a:ext uri="{FF2B5EF4-FFF2-40B4-BE49-F238E27FC236}">
                  <a16:creationId xmlns:a16="http://schemas.microsoft.com/office/drawing/2014/main" id="{BEA989A9-26E0-B720-02F5-1EE613F09FCD}"/>
                </a:ext>
              </a:extLst>
            </p:cNvPr>
            <p:cNvCxnSpPr/>
            <p:nvPr/>
          </p:nvCxnSpPr>
          <p:spPr>
            <a:xfrm flipV="1">
              <a:off x="165100" y="-20574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 name="Segnaposto testo 1">
            <a:extLst>
              <a:ext uri="{FF2B5EF4-FFF2-40B4-BE49-F238E27FC236}">
                <a16:creationId xmlns:a16="http://schemas.microsoft.com/office/drawing/2014/main" id="{CD3F9165-9382-4ABB-AC86-3A46E03A1923}"/>
              </a:ext>
            </a:extLst>
          </p:cNvPr>
          <p:cNvSpPr>
            <a:spLocks noGrp="1"/>
          </p:cNvSpPr>
          <p:nvPr>
            <p:ph type="body" sz="quarter" idx="10"/>
          </p:nvPr>
        </p:nvSpPr>
        <p:spPr>
          <a:xfrm>
            <a:off x="1475655" y="260649"/>
            <a:ext cx="6624736" cy="432047"/>
          </a:xfrm>
        </p:spPr>
        <p:txBody>
          <a:bodyPr/>
          <a:lstStyle/>
          <a:p>
            <a:r>
              <a:rPr lang="it-IT" dirty="0"/>
              <a:t>Gradi di Autonomia nei Vari Ambiti Clinici</a:t>
            </a:r>
          </a:p>
        </p:txBody>
      </p:sp>
      <p:graphicFrame>
        <p:nvGraphicFramePr>
          <p:cNvPr id="4" name="Tabella 3">
            <a:extLst>
              <a:ext uri="{FF2B5EF4-FFF2-40B4-BE49-F238E27FC236}">
                <a16:creationId xmlns:a16="http://schemas.microsoft.com/office/drawing/2014/main" id="{B5DAB714-692E-446A-B63C-8B7DA7817300}"/>
              </a:ext>
            </a:extLst>
          </p:cNvPr>
          <p:cNvGraphicFramePr>
            <a:graphicFrameLocks noGrp="1"/>
          </p:cNvGraphicFramePr>
          <p:nvPr>
            <p:extLst>
              <p:ext uri="{D42A27DB-BD31-4B8C-83A1-F6EECF244321}">
                <p14:modId xmlns:p14="http://schemas.microsoft.com/office/powerpoint/2010/main" val="2688315931"/>
              </p:ext>
            </p:extLst>
          </p:nvPr>
        </p:nvGraphicFramePr>
        <p:xfrm>
          <a:off x="539552" y="836712"/>
          <a:ext cx="7920880" cy="4752528"/>
        </p:xfrm>
        <a:graphic>
          <a:graphicData uri="http://schemas.openxmlformats.org/drawingml/2006/table">
            <a:tbl>
              <a:tblPr firstRow="1" firstCol="1" bandRow="1">
                <a:tableStyleId>{5C22544A-7EE6-4342-B048-85BDC9FD1C3A}</a:tableStyleId>
              </a:tblPr>
              <a:tblGrid>
                <a:gridCol w="1885297">
                  <a:extLst>
                    <a:ext uri="{9D8B030D-6E8A-4147-A177-3AD203B41FA5}">
                      <a16:colId xmlns:a16="http://schemas.microsoft.com/office/drawing/2014/main" val="737314197"/>
                    </a:ext>
                  </a:extLst>
                </a:gridCol>
                <a:gridCol w="6035583">
                  <a:extLst>
                    <a:ext uri="{9D8B030D-6E8A-4147-A177-3AD203B41FA5}">
                      <a16:colId xmlns:a16="http://schemas.microsoft.com/office/drawing/2014/main" val="3764844185"/>
                    </a:ext>
                  </a:extLst>
                </a:gridCol>
              </a:tblGrid>
              <a:tr h="1248436">
                <a:tc>
                  <a:txBody>
                    <a:bodyPr/>
                    <a:lstStyle/>
                    <a:p>
                      <a:pPr>
                        <a:lnSpc>
                          <a:spcPct val="107000"/>
                        </a:lnSpc>
                        <a:spcAft>
                          <a:spcPts val="800"/>
                        </a:spcAft>
                      </a:pPr>
                      <a:br>
                        <a:rPr lang="it-IT" sz="1200" dirty="0">
                          <a:effectLst/>
                        </a:rPr>
                      </a:br>
                      <a:r>
                        <a:rPr lang="it-IT" sz="1200" dirty="0">
                          <a:solidFill>
                            <a:schemeClr val="bg1"/>
                          </a:solidFill>
                          <a:effectLst/>
                        </a:rPr>
                        <a:t>ATTIVITÀ  DI</a:t>
                      </a:r>
                    </a:p>
                    <a:p>
                      <a:pPr>
                        <a:lnSpc>
                          <a:spcPct val="107000"/>
                        </a:lnSpc>
                        <a:spcAft>
                          <a:spcPts val="800"/>
                        </a:spcAft>
                      </a:pPr>
                      <a:r>
                        <a:rPr lang="it-IT" sz="1200" dirty="0">
                          <a:solidFill>
                            <a:srgbClr val="FFFFFF"/>
                          </a:solidFill>
                          <a:effectLst/>
                        </a:rPr>
                        <a:t>APPOGGIO </a:t>
                      </a:r>
                      <a:endParaRPr lang="it-IT" sz="1100" dirty="0">
                        <a:solidFill>
                          <a:srgbClr val="FFFFFF"/>
                        </a:solidFill>
                        <a:effectLst/>
                      </a:endParaRPr>
                    </a:p>
                    <a:p>
                      <a:pPr>
                        <a:lnSpc>
                          <a:spcPct val="107000"/>
                        </a:lnSpc>
                        <a:spcAft>
                          <a:spcPts val="800"/>
                        </a:spcAft>
                      </a:pPr>
                      <a:r>
                        <a:rPr lang="it-IT" sz="1200" dirty="0">
                          <a:solidFill>
                            <a:schemeClr val="bg1"/>
                          </a:solidFill>
                          <a:effectLst/>
                        </a:rPr>
                        <a:t>A1</a:t>
                      </a:r>
                      <a:endParaRPr lang="it-IT"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it-IT" sz="1400" dirty="0">
                          <a:effectLst/>
                        </a:rPr>
                        <a:t>Attività in cui è </a:t>
                      </a:r>
                      <a:r>
                        <a:rPr lang="it-IT" sz="1400" dirty="0">
                          <a:solidFill>
                            <a:srgbClr val="FF0000"/>
                          </a:solidFill>
                          <a:effectLst/>
                        </a:rPr>
                        <a:t>necessaria la presenza del medico strutturato, che esegue la prestazione</a:t>
                      </a:r>
                      <a:r>
                        <a:rPr lang="it-IT" sz="1400" dirty="0">
                          <a:effectLst/>
                        </a:rPr>
                        <a:t> e ne affida eventualmente parte al medico in formazione specialistica. La documentazione dell’attività è interamente responsabilità del medico strutturato. </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60000"/>
                        <a:lumOff val="40000"/>
                      </a:schemeClr>
                    </a:solidFill>
                  </a:tcPr>
                </a:tc>
                <a:extLst>
                  <a:ext uri="{0D108BD9-81ED-4DB2-BD59-A6C34878D82A}">
                    <a16:rowId xmlns:a16="http://schemas.microsoft.com/office/drawing/2014/main" val="2882001797"/>
                  </a:ext>
                </a:extLst>
              </a:tr>
              <a:tr h="1661564">
                <a:tc>
                  <a:txBody>
                    <a:bodyPr/>
                    <a:lstStyle/>
                    <a:p>
                      <a:pPr>
                        <a:lnSpc>
                          <a:spcPct val="107000"/>
                        </a:lnSpc>
                        <a:spcAft>
                          <a:spcPts val="800"/>
                        </a:spcAft>
                      </a:pPr>
                      <a:r>
                        <a:rPr lang="it-IT" sz="1200" dirty="0">
                          <a:effectLst/>
                        </a:rPr>
                        <a:t>ATTIVITÀ DI </a:t>
                      </a:r>
                      <a:r>
                        <a:rPr lang="it-IT" sz="1200" b="1" dirty="0">
                          <a:solidFill>
                            <a:srgbClr val="FFFF00"/>
                          </a:solidFill>
                          <a:effectLst/>
                        </a:rPr>
                        <a:t>COLLABORAZIONE</a:t>
                      </a:r>
                      <a:endParaRPr lang="it-IT" sz="1100" b="1" dirty="0">
                        <a:solidFill>
                          <a:srgbClr val="FFFF00"/>
                        </a:solidFill>
                        <a:effectLst/>
                      </a:endParaRPr>
                    </a:p>
                    <a:p>
                      <a:pPr>
                        <a:lnSpc>
                          <a:spcPct val="107000"/>
                        </a:lnSpc>
                        <a:spcAft>
                          <a:spcPts val="800"/>
                        </a:spcAft>
                      </a:pPr>
                      <a:r>
                        <a:rPr lang="it-IT" sz="1200" dirty="0">
                          <a:solidFill>
                            <a:schemeClr val="bg1"/>
                          </a:solidFill>
                          <a:effectLst/>
                        </a:rPr>
                        <a:t> A2</a:t>
                      </a:r>
                      <a:endParaRPr lang="it-IT"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it-IT" sz="1400" dirty="0">
                          <a:effectLst/>
                        </a:rPr>
                        <a:t>Attività che, </a:t>
                      </a:r>
                      <a:r>
                        <a:rPr lang="it-IT" sz="1400" b="1" dirty="0">
                          <a:solidFill>
                            <a:schemeClr val="accent6">
                              <a:lumMod val="50000"/>
                            </a:schemeClr>
                          </a:solidFill>
                          <a:effectLst/>
                        </a:rPr>
                        <a:t>su indicazione del medico strutturato, può essere eseguita dal medico in formazione specialistica, purché lo strutturato ne vigili l’operato e concluda l’attività dal punto di vista clinico. </a:t>
                      </a:r>
                      <a:r>
                        <a:rPr lang="it-IT" sz="1400" dirty="0">
                          <a:effectLst/>
                        </a:rPr>
                        <a:t>Analogamente, la documentazione può essere avviata dal medico in formazione specialistica, ma la validazione finale e la firma del documento sanitario è responsabilità del medico strutturato</a:t>
                      </a:r>
                      <a:r>
                        <a:rPr lang="it-IT" sz="1200" dirty="0">
                          <a:effectLst/>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26252174"/>
                  </a:ext>
                </a:extLst>
              </a:tr>
              <a:tr h="1842528">
                <a:tc>
                  <a:txBody>
                    <a:bodyPr/>
                    <a:lstStyle/>
                    <a:p>
                      <a:pPr>
                        <a:lnSpc>
                          <a:spcPct val="107000"/>
                        </a:lnSpc>
                        <a:spcAft>
                          <a:spcPts val="800"/>
                        </a:spcAft>
                      </a:pPr>
                      <a:r>
                        <a:rPr lang="it-IT" sz="1200" dirty="0">
                          <a:effectLst/>
                        </a:rPr>
                        <a:t>ATTIVITÀ DI</a:t>
                      </a:r>
                    </a:p>
                    <a:p>
                      <a:pPr>
                        <a:lnSpc>
                          <a:spcPct val="107000"/>
                        </a:lnSpc>
                        <a:spcAft>
                          <a:spcPts val="800"/>
                        </a:spcAft>
                      </a:pPr>
                      <a:r>
                        <a:rPr lang="it-IT" sz="1200" dirty="0">
                          <a:effectLst/>
                        </a:rPr>
                        <a:t> </a:t>
                      </a:r>
                      <a:r>
                        <a:rPr lang="it-IT" sz="1200" dirty="0">
                          <a:solidFill>
                            <a:srgbClr val="92D050"/>
                          </a:solidFill>
                          <a:effectLst/>
                        </a:rPr>
                        <a:t>AUTONOMIA PROTETTA </a:t>
                      </a:r>
                      <a:endParaRPr lang="it-IT" sz="1100" dirty="0">
                        <a:solidFill>
                          <a:srgbClr val="92D050"/>
                        </a:solidFill>
                        <a:effectLst/>
                      </a:endParaRPr>
                    </a:p>
                    <a:p>
                      <a:pPr>
                        <a:lnSpc>
                          <a:spcPct val="107000"/>
                        </a:lnSpc>
                        <a:spcAft>
                          <a:spcPts val="800"/>
                        </a:spcAft>
                      </a:pPr>
                      <a:r>
                        <a:rPr lang="it-IT" sz="1200" dirty="0">
                          <a:solidFill>
                            <a:schemeClr val="bg1"/>
                          </a:solidFill>
                          <a:effectLst/>
                        </a:rPr>
                        <a:t>A3</a:t>
                      </a:r>
                      <a:endParaRPr lang="it-IT"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spcAft>
                          <a:spcPts val="800"/>
                        </a:spcAft>
                      </a:pPr>
                      <a:r>
                        <a:rPr lang="it-IT" sz="1400" b="1" dirty="0">
                          <a:solidFill>
                            <a:srgbClr val="00B050"/>
                          </a:solidFill>
                          <a:effectLst/>
                        </a:rPr>
                        <a:t>Attività svolta in autonomia attenendosi comunque alle direttive impartite dal tutor</a:t>
                      </a:r>
                      <a:r>
                        <a:rPr lang="it-IT" sz="1400" dirty="0">
                          <a:effectLst/>
                        </a:rPr>
                        <a:t>, secondo quanto definito dalla programmazione individuale operata dal Consiglio della Scuola e fermo restando che il personale medico strutturato deve sempre essere disponibile per la consultazione e l’eventuale tempestivo intervento a giudizio del medico in formazione specialistica.</a:t>
                      </a:r>
                      <a:endParaRPr lang="it-IT"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65319385"/>
                  </a:ext>
                </a:extLst>
              </a:tr>
            </a:tbl>
          </a:graphicData>
        </a:graphic>
      </p:graphicFrame>
      <p:sp>
        <p:nvSpPr>
          <p:cNvPr id="7" name="CasellaDiTesto 6">
            <a:extLst>
              <a:ext uri="{FF2B5EF4-FFF2-40B4-BE49-F238E27FC236}">
                <a16:creationId xmlns:a16="http://schemas.microsoft.com/office/drawing/2014/main" id="{A3BF3E63-5EEA-4E53-A973-D07665CE61CD}"/>
              </a:ext>
            </a:extLst>
          </p:cNvPr>
          <p:cNvSpPr txBox="1"/>
          <p:nvPr/>
        </p:nvSpPr>
        <p:spPr>
          <a:xfrm>
            <a:off x="467544" y="5589240"/>
            <a:ext cx="7560840" cy="1004186"/>
          </a:xfrm>
          <a:prstGeom prst="rect">
            <a:avLst/>
          </a:prstGeom>
          <a:noFill/>
        </p:spPr>
        <p:txBody>
          <a:bodyPr wrap="square">
            <a:spAutoFit/>
          </a:bodyPr>
          <a:lstStyle/>
          <a:p>
            <a:pPr algn="just">
              <a:lnSpc>
                <a:spcPct val="107000"/>
              </a:lnSpc>
              <a:spcAft>
                <a:spcPts val="800"/>
              </a:spcAft>
            </a:pPr>
            <a:r>
              <a:rPr lang="it-IT" sz="1400" dirty="0">
                <a:latin typeface="Calibri Light" panose="020F0302020204030204" pitchFamily="34" charset="0"/>
                <a:ea typeface="Calibri" panose="020F0502020204030204" pitchFamily="34" charset="0"/>
                <a:cs typeface="Times New Roman" panose="02020603050405020304" pitchFamily="18" charset="0"/>
              </a:rPr>
              <a:t>P</a:t>
            </a:r>
            <a:r>
              <a:rPr lang="it-IT" sz="1400" dirty="0">
                <a:effectLst/>
                <a:latin typeface="Calibri Light" panose="020F0302020204030204" pitchFamily="34" charset="0"/>
                <a:ea typeface="Calibri" panose="020F0502020204030204" pitchFamily="34" charset="0"/>
                <a:cs typeface="Times New Roman" panose="02020603050405020304" pitchFamily="18" charset="0"/>
              </a:rPr>
              <a:t>er le attività proprie della specializzazione in Neurologia, il requisito “</a:t>
            </a:r>
            <a:r>
              <a:rPr lang="it-IT" sz="1400" b="1" i="1" u="sng"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il personale medico strutturato deve sempre essere disponibile per la consultazione e l’eventuale tempestivo intervento</a:t>
            </a:r>
            <a:r>
              <a:rPr lang="it-IT" sz="1400" b="1" u="sng"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a:t>
            </a:r>
            <a:r>
              <a:rPr lang="it-IT" sz="1400" b="1"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a:t>
            </a:r>
            <a:r>
              <a:rPr lang="it-IT" sz="1400" dirty="0">
                <a:effectLst/>
                <a:latin typeface="Calibri Light" panose="020F0302020204030204" pitchFamily="34" charset="0"/>
                <a:ea typeface="Calibri" panose="020F0502020204030204" pitchFamily="34" charset="0"/>
                <a:cs typeface="Times New Roman" panose="02020603050405020304" pitchFamily="18" charset="0"/>
              </a:rPr>
              <a:t>implica che il personale strutturato non deve essere consultabile solo telefonicamente, ma deve essere compresente nella medesima struttura ove si svolge l’attività dello specializzando.</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821111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btfpColumnIndicatorGroup2">
            <a:extLst>
              <a:ext uri="{FF2B5EF4-FFF2-40B4-BE49-F238E27FC236}">
                <a16:creationId xmlns:a16="http://schemas.microsoft.com/office/drawing/2014/main" id="{D10C067F-5532-F376-5952-FF14A2A3C52F}"/>
              </a:ext>
            </a:extLst>
          </p:cNvPr>
          <p:cNvGrpSpPr/>
          <p:nvPr/>
        </p:nvGrpSpPr>
        <p:grpSpPr>
          <a:xfrm>
            <a:off x="0" y="6926580"/>
            <a:ext cx="9144000" cy="137160"/>
            <a:chOff x="0" y="6926580"/>
            <a:chExt cx="9144000" cy="137160"/>
          </a:xfrm>
        </p:grpSpPr>
        <p:sp>
          <p:nvSpPr>
            <p:cNvPr id="12" name="btfpColumnGapBlocker278927">
              <a:extLst>
                <a:ext uri="{FF2B5EF4-FFF2-40B4-BE49-F238E27FC236}">
                  <a16:creationId xmlns:a16="http://schemas.microsoft.com/office/drawing/2014/main" id="{C520EDB0-55E5-39FE-1F9F-B59B3D6C6682}"/>
                </a:ext>
              </a:extLst>
            </p:cNvPr>
            <p:cNvSpPr/>
            <p:nvPr/>
          </p:nvSpPr>
          <p:spPr>
            <a:xfrm>
              <a:off x="8890000" y="6926580"/>
              <a:ext cx="2540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btfpColumnGapBlocker620057">
              <a:extLst>
                <a:ext uri="{FF2B5EF4-FFF2-40B4-BE49-F238E27FC236}">
                  <a16:creationId xmlns:a16="http://schemas.microsoft.com/office/drawing/2014/main" id="{844156B2-C128-D0BD-AAAA-86B53A1C0DC2}"/>
                </a:ext>
              </a:extLst>
            </p:cNvPr>
            <p:cNvSpPr/>
            <p:nvPr/>
          </p:nvSpPr>
          <p:spPr>
            <a:xfrm>
              <a:off x="0" y="6926580"/>
              <a:ext cx="1651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btfpColumnIndicator745661">
              <a:extLst>
                <a:ext uri="{FF2B5EF4-FFF2-40B4-BE49-F238E27FC236}">
                  <a16:creationId xmlns:a16="http://schemas.microsoft.com/office/drawing/2014/main" id="{D42E091A-0E9E-0EA0-D7B6-9A9EECDC0960}"/>
                </a:ext>
              </a:extLst>
            </p:cNvPr>
            <p:cNvCxnSpPr/>
            <p:nvPr/>
          </p:nvCxnSpPr>
          <p:spPr>
            <a:xfrm flipV="1">
              <a:off x="8890000" y="692658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 name="btfpColumnIndicator996118">
              <a:extLst>
                <a:ext uri="{FF2B5EF4-FFF2-40B4-BE49-F238E27FC236}">
                  <a16:creationId xmlns:a16="http://schemas.microsoft.com/office/drawing/2014/main" id="{42B75403-CB02-4E1D-2CFD-467FD249FB20}"/>
                </a:ext>
              </a:extLst>
            </p:cNvPr>
            <p:cNvCxnSpPr/>
            <p:nvPr/>
          </p:nvCxnSpPr>
          <p:spPr>
            <a:xfrm flipV="1">
              <a:off x="165100" y="692658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3" name="btfpColumnIndicatorGroup1">
            <a:extLst>
              <a:ext uri="{FF2B5EF4-FFF2-40B4-BE49-F238E27FC236}">
                <a16:creationId xmlns:a16="http://schemas.microsoft.com/office/drawing/2014/main" id="{9725967D-D565-BCE4-DB78-97C95BD7E909}"/>
              </a:ext>
            </a:extLst>
          </p:cNvPr>
          <p:cNvGrpSpPr/>
          <p:nvPr/>
        </p:nvGrpSpPr>
        <p:grpSpPr>
          <a:xfrm>
            <a:off x="0" y="-205740"/>
            <a:ext cx="9144000" cy="137160"/>
            <a:chOff x="0" y="-205740"/>
            <a:chExt cx="9144000" cy="137160"/>
          </a:xfrm>
        </p:grpSpPr>
        <p:sp>
          <p:nvSpPr>
            <p:cNvPr id="11" name="btfpColumnGapBlocker712863">
              <a:extLst>
                <a:ext uri="{FF2B5EF4-FFF2-40B4-BE49-F238E27FC236}">
                  <a16:creationId xmlns:a16="http://schemas.microsoft.com/office/drawing/2014/main" id="{BD4C9196-DC67-B470-5460-B040E1BC6EE4}"/>
                </a:ext>
              </a:extLst>
            </p:cNvPr>
            <p:cNvSpPr/>
            <p:nvPr/>
          </p:nvSpPr>
          <p:spPr>
            <a:xfrm>
              <a:off x="8890000" y="-205740"/>
              <a:ext cx="2540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btfpColumnGapBlocker404469">
              <a:extLst>
                <a:ext uri="{FF2B5EF4-FFF2-40B4-BE49-F238E27FC236}">
                  <a16:creationId xmlns:a16="http://schemas.microsoft.com/office/drawing/2014/main" id="{EAC1063B-AF22-26A3-DC0C-504C7F42F9D1}"/>
                </a:ext>
              </a:extLst>
            </p:cNvPr>
            <p:cNvSpPr/>
            <p:nvPr/>
          </p:nvSpPr>
          <p:spPr>
            <a:xfrm>
              <a:off x="0" y="-205740"/>
              <a:ext cx="1651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5" name="btfpColumnIndicator777987">
              <a:extLst>
                <a:ext uri="{FF2B5EF4-FFF2-40B4-BE49-F238E27FC236}">
                  <a16:creationId xmlns:a16="http://schemas.microsoft.com/office/drawing/2014/main" id="{A2F80FCF-A5AF-3635-C0C0-61419D66F9E4}"/>
                </a:ext>
              </a:extLst>
            </p:cNvPr>
            <p:cNvCxnSpPr/>
            <p:nvPr/>
          </p:nvCxnSpPr>
          <p:spPr>
            <a:xfrm flipV="1">
              <a:off x="8890000" y="-20574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 name="btfpColumnIndicator657055">
              <a:extLst>
                <a:ext uri="{FF2B5EF4-FFF2-40B4-BE49-F238E27FC236}">
                  <a16:creationId xmlns:a16="http://schemas.microsoft.com/office/drawing/2014/main" id="{A462DE2F-061A-6CCA-F6E7-34D52F741317}"/>
                </a:ext>
              </a:extLst>
            </p:cNvPr>
            <p:cNvCxnSpPr/>
            <p:nvPr/>
          </p:nvCxnSpPr>
          <p:spPr>
            <a:xfrm flipV="1">
              <a:off x="165100" y="-20574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6" name="Segnaposto testo 1">
            <a:extLst>
              <a:ext uri="{FF2B5EF4-FFF2-40B4-BE49-F238E27FC236}">
                <a16:creationId xmlns:a16="http://schemas.microsoft.com/office/drawing/2014/main" id="{E161821D-97B9-4D61-813C-C22D152E49AF}"/>
              </a:ext>
            </a:extLst>
          </p:cNvPr>
          <p:cNvSpPr txBox="1">
            <a:spLocks/>
          </p:cNvSpPr>
          <p:nvPr/>
        </p:nvSpPr>
        <p:spPr>
          <a:xfrm>
            <a:off x="1835695" y="260648"/>
            <a:ext cx="5472609" cy="432047"/>
          </a:xfrm>
          <a:prstGeom prst="rect">
            <a:avLst/>
          </a:prstGeom>
        </p:spPr>
        <p:txBody>
          <a:bodyPr/>
          <a:lstStyle>
            <a:lvl1pPr marL="0" indent="0" algn="l" defTabSz="914400" rtl="0" eaLnBrk="1" latinLnBrk="0" hangingPunct="1">
              <a:lnSpc>
                <a:spcPts val="2200"/>
              </a:lnSpc>
              <a:spcBef>
                <a:spcPct val="20000"/>
              </a:spcBef>
              <a:buFont typeface="Arial" panose="020B0604020202020204" pitchFamily="34" charset="0"/>
              <a:buNone/>
              <a:defRPr sz="2400" b="1" kern="1200">
                <a:solidFill>
                  <a:srgbClr val="BD2B0B"/>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it-IT" dirty="0"/>
              <a:t>Gradi di autonomia nei vari ambiti clinici</a:t>
            </a:r>
          </a:p>
        </p:txBody>
      </p:sp>
      <p:sp>
        <p:nvSpPr>
          <p:cNvPr id="8" name="CasellaDiTesto 7">
            <a:extLst>
              <a:ext uri="{FF2B5EF4-FFF2-40B4-BE49-F238E27FC236}">
                <a16:creationId xmlns:a16="http://schemas.microsoft.com/office/drawing/2014/main" id="{5695E912-360C-42CC-B3E0-B4D179F7E0F9}"/>
              </a:ext>
            </a:extLst>
          </p:cNvPr>
          <p:cNvSpPr txBox="1"/>
          <p:nvPr/>
        </p:nvSpPr>
        <p:spPr>
          <a:xfrm>
            <a:off x="323528" y="5085184"/>
            <a:ext cx="7776864" cy="1465209"/>
          </a:xfrm>
          <a:prstGeom prst="rect">
            <a:avLst/>
          </a:prstGeom>
          <a:noFill/>
        </p:spPr>
        <p:txBody>
          <a:bodyPr wrap="square">
            <a:spAutoFit/>
          </a:bodyPr>
          <a:lstStyle/>
          <a:p>
            <a:pPr algn="just">
              <a:lnSpc>
                <a:spcPct val="107000"/>
              </a:lnSpc>
              <a:spcAft>
                <a:spcPts val="800"/>
              </a:spcAft>
            </a:pPr>
            <a:r>
              <a:rPr lang="it-IT" sz="1400" dirty="0">
                <a:effectLst/>
                <a:latin typeface="Calibri Light" panose="020F0302020204030204" pitchFamily="34" charset="0"/>
                <a:ea typeface="Calibri" panose="020F0502020204030204" pitchFamily="34" charset="0"/>
                <a:cs typeface="Times New Roman" panose="02020603050405020304" pitchFamily="18" charset="0"/>
              </a:rPr>
              <a:t>*Il raggiungimento dell’Autonomia A3 negli ambiti previsti in tabella verrà certificato dal Direttore della Scuola, in collaborazione con il Tutor dello specializzando e con i Tutor operativi con cui lo specializzando interagisce durante le rotazioni, sulla base del raggiungimento della numerosità dei requisiti previsti per legge, nonché in considerazione del grado di maturità professionale raggiunto, unitamente alla verifica della conoscenza dei principi deontologici e degli aspetti medico-legali connessi allo svolgimento della professione neurologica.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magine 2">
            <a:extLst>
              <a:ext uri="{FF2B5EF4-FFF2-40B4-BE49-F238E27FC236}">
                <a16:creationId xmlns:a16="http://schemas.microsoft.com/office/drawing/2014/main" id="{E022F37D-1467-8ECD-8AC1-39203DDD6658}"/>
              </a:ext>
            </a:extLst>
          </p:cNvPr>
          <p:cNvPicPr>
            <a:picLocks noChangeAspect="1"/>
          </p:cNvPicPr>
          <p:nvPr/>
        </p:nvPicPr>
        <p:blipFill>
          <a:blip r:embed="rId3"/>
          <a:stretch>
            <a:fillRect/>
          </a:stretch>
        </p:blipFill>
        <p:spPr>
          <a:xfrm>
            <a:off x="899592" y="692695"/>
            <a:ext cx="7185294" cy="4352803"/>
          </a:xfrm>
          <a:prstGeom prst="rect">
            <a:avLst/>
          </a:prstGeom>
        </p:spPr>
      </p:pic>
    </p:spTree>
    <p:custDataLst>
      <p:tags r:id="rId1"/>
    </p:custDataLst>
    <p:extLst>
      <p:ext uri="{BB962C8B-B14F-4D97-AF65-F5344CB8AC3E}">
        <p14:creationId xmlns:p14="http://schemas.microsoft.com/office/powerpoint/2010/main" val="96339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btfpColumnIndicatorGroup2">
            <a:extLst>
              <a:ext uri="{FF2B5EF4-FFF2-40B4-BE49-F238E27FC236}">
                <a16:creationId xmlns:a16="http://schemas.microsoft.com/office/drawing/2014/main" id="{19BEA7C0-E35B-EAC8-6BF0-33639EDA95FA}"/>
              </a:ext>
            </a:extLst>
          </p:cNvPr>
          <p:cNvGrpSpPr/>
          <p:nvPr/>
        </p:nvGrpSpPr>
        <p:grpSpPr>
          <a:xfrm>
            <a:off x="0" y="6926580"/>
            <a:ext cx="9144000" cy="137160"/>
            <a:chOff x="0" y="6926580"/>
            <a:chExt cx="9144000" cy="137160"/>
          </a:xfrm>
        </p:grpSpPr>
        <p:sp>
          <p:nvSpPr>
            <p:cNvPr id="11" name="btfpColumnGapBlocker112947">
              <a:extLst>
                <a:ext uri="{FF2B5EF4-FFF2-40B4-BE49-F238E27FC236}">
                  <a16:creationId xmlns:a16="http://schemas.microsoft.com/office/drawing/2014/main" id="{48044E88-35ED-A33C-2710-9B2F7062630F}"/>
                </a:ext>
              </a:extLst>
            </p:cNvPr>
            <p:cNvSpPr/>
            <p:nvPr/>
          </p:nvSpPr>
          <p:spPr>
            <a:xfrm>
              <a:off x="8890000" y="6926580"/>
              <a:ext cx="2540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btfpColumnGapBlocker398656">
              <a:extLst>
                <a:ext uri="{FF2B5EF4-FFF2-40B4-BE49-F238E27FC236}">
                  <a16:creationId xmlns:a16="http://schemas.microsoft.com/office/drawing/2014/main" id="{D177C685-8060-5C52-9C15-6926977225BE}"/>
                </a:ext>
              </a:extLst>
            </p:cNvPr>
            <p:cNvSpPr/>
            <p:nvPr/>
          </p:nvSpPr>
          <p:spPr>
            <a:xfrm>
              <a:off x="0" y="6926580"/>
              <a:ext cx="1651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btfpColumnIndicator611074">
              <a:extLst>
                <a:ext uri="{FF2B5EF4-FFF2-40B4-BE49-F238E27FC236}">
                  <a16:creationId xmlns:a16="http://schemas.microsoft.com/office/drawing/2014/main" id="{8B996ACD-03FA-16B2-2623-87E8B149900F}"/>
                </a:ext>
              </a:extLst>
            </p:cNvPr>
            <p:cNvCxnSpPr/>
            <p:nvPr/>
          </p:nvCxnSpPr>
          <p:spPr>
            <a:xfrm flipV="1">
              <a:off x="8890000" y="692658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btfpColumnIndicator596088">
              <a:extLst>
                <a:ext uri="{FF2B5EF4-FFF2-40B4-BE49-F238E27FC236}">
                  <a16:creationId xmlns:a16="http://schemas.microsoft.com/office/drawing/2014/main" id="{B5313558-0438-E464-7F48-E98DE9B62A8A}"/>
                </a:ext>
              </a:extLst>
            </p:cNvPr>
            <p:cNvCxnSpPr/>
            <p:nvPr/>
          </p:nvCxnSpPr>
          <p:spPr>
            <a:xfrm flipV="1">
              <a:off x="165100" y="692658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2" name="btfpColumnIndicatorGroup1">
            <a:extLst>
              <a:ext uri="{FF2B5EF4-FFF2-40B4-BE49-F238E27FC236}">
                <a16:creationId xmlns:a16="http://schemas.microsoft.com/office/drawing/2014/main" id="{FC278821-C4C2-9737-2255-CBDF5665D30A}"/>
              </a:ext>
            </a:extLst>
          </p:cNvPr>
          <p:cNvGrpSpPr/>
          <p:nvPr/>
        </p:nvGrpSpPr>
        <p:grpSpPr>
          <a:xfrm>
            <a:off x="0" y="-205740"/>
            <a:ext cx="9144000" cy="137160"/>
            <a:chOff x="0" y="-205740"/>
            <a:chExt cx="9144000" cy="137160"/>
          </a:xfrm>
        </p:grpSpPr>
        <p:sp>
          <p:nvSpPr>
            <p:cNvPr id="10" name="btfpColumnGapBlocker288967">
              <a:extLst>
                <a:ext uri="{FF2B5EF4-FFF2-40B4-BE49-F238E27FC236}">
                  <a16:creationId xmlns:a16="http://schemas.microsoft.com/office/drawing/2014/main" id="{A0A07FD0-999A-C8D5-8333-1E002BA2D8D6}"/>
                </a:ext>
              </a:extLst>
            </p:cNvPr>
            <p:cNvSpPr/>
            <p:nvPr/>
          </p:nvSpPr>
          <p:spPr>
            <a:xfrm>
              <a:off x="8890000" y="-205740"/>
              <a:ext cx="2540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btfpColumnGapBlocker258968">
              <a:extLst>
                <a:ext uri="{FF2B5EF4-FFF2-40B4-BE49-F238E27FC236}">
                  <a16:creationId xmlns:a16="http://schemas.microsoft.com/office/drawing/2014/main" id="{09F09D3C-1669-24C4-2AB3-90FC7AFA2FDB}"/>
                </a:ext>
              </a:extLst>
            </p:cNvPr>
            <p:cNvSpPr/>
            <p:nvPr/>
          </p:nvSpPr>
          <p:spPr>
            <a:xfrm>
              <a:off x="0" y="-205740"/>
              <a:ext cx="1651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 name="btfpColumnIndicator945024">
              <a:extLst>
                <a:ext uri="{FF2B5EF4-FFF2-40B4-BE49-F238E27FC236}">
                  <a16:creationId xmlns:a16="http://schemas.microsoft.com/office/drawing/2014/main" id="{EE7A5016-C2D9-633D-4A6F-5912C2A782C1}"/>
                </a:ext>
              </a:extLst>
            </p:cNvPr>
            <p:cNvCxnSpPr/>
            <p:nvPr/>
          </p:nvCxnSpPr>
          <p:spPr>
            <a:xfrm flipV="1">
              <a:off x="8890000" y="-20574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 name="btfpColumnIndicator148209">
              <a:extLst>
                <a:ext uri="{FF2B5EF4-FFF2-40B4-BE49-F238E27FC236}">
                  <a16:creationId xmlns:a16="http://schemas.microsoft.com/office/drawing/2014/main" id="{0883DCA6-79EF-05A5-E9C5-1B8D992ED069}"/>
                </a:ext>
              </a:extLst>
            </p:cNvPr>
            <p:cNvCxnSpPr/>
            <p:nvPr/>
          </p:nvCxnSpPr>
          <p:spPr>
            <a:xfrm flipV="1">
              <a:off x="165100" y="-20574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 name="Segnaposto testo 1">
            <a:extLst>
              <a:ext uri="{FF2B5EF4-FFF2-40B4-BE49-F238E27FC236}">
                <a16:creationId xmlns:a16="http://schemas.microsoft.com/office/drawing/2014/main" id="{CD3F9165-9382-4ABB-AC86-3A46E03A1923}"/>
              </a:ext>
            </a:extLst>
          </p:cNvPr>
          <p:cNvSpPr>
            <a:spLocks noGrp="1"/>
          </p:cNvSpPr>
          <p:nvPr>
            <p:ph type="body" sz="quarter" idx="10"/>
          </p:nvPr>
        </p:nvSpPr>
        <p:spPr>
          <a:xfrm>
            <a:off x="395288" y="1052737"/>
            <a:ext cx="8424862" cy="648071"/>
          </a:xfrm>
        </p:spPr>
        <p:txBody>
          <a:bodyPr/>
          <a:lstStyle/>
          <a:p>
            <a:pPr algn="ctr"/>
            <a:r>
              <a:rPr lang="it-IT" dirty="0"/>
              <a:t>Sbocchi occupazionali</a:t>
            </a:r>
          </a:p>
        </p:txBody>
      </p:sp>
      <p:sp>
        <p:nvSpPr>
          <p:cNvPr id="3" name="Segnaposto testo 2">
            <a:extLst>
              <a:ext uri="{FF2B5EF4-FFF2-40B4-BE49-F238E27FC236}">
                <a16:creationId xmlns:a16="http://schemas.microsoft.com/office/drawing/2014/main" id="{DEDDD2F7-44B0-4BE4-9B72-0C213DE7DF75}"/>
              </a:ext>
            </a:extLst>
          </p:cNvPr>
          <p:cNvSpPr>
            <a:spLocks noGrp="1"/>
          </p:cNvSpPr>
          <p:nvPr>
            <p:ph type="body" sz="quarter" idx="11"/>
          </p:nvPr>
        </p:nvSpPr>
        <p:spPr>
          <a:xfrm>
            <a:off x="395288" y="2204864"/>
            <a:ext cx="8424862" cy="3528392"/>
          </a:xfrm>
        </p:spPr>
        <p:txBody>
          <a:bodyPr/>
          <a:lstStyle/>
          <a:p>
            <a:pPr marL="285750" indent="-285750">
              <a:buFont typeface="Wingdings" panose="05000000000000000000" pitchFamily="2" charset="2"/>
              <a:buChar char="Ø"/>
            </a:pPr>
            <a:r>
              <a:rPr lang="it-IT" sz="2400" dirty="0"/>
              <a:t>Sistema Sanitario Nazionale</a:t>
            </a:r>
          </a:p>
          <a:p>
            <a:pPr marL="285750" indent="-285750">
              <a:buFont typeface="Wingdings" panose="05000000000000000000" pitchFamily="2" charset="2"/>
              <a:buChar char="Ø"/>
            </a:pPr>
            <a:endParaRPr lang="it-IT" sz="2400" dirty="0"/>
          </a:p>
          <a:p>
            <a:pPr marL="285750" indent="-285750">
              <a:buFont typeface="Wingdings" panose="05000000000000000000" pitchFamily="2" charset="2"/>
              <a:buChar char="Ø"/>
            </a:pPr>
            <a:r>
              <a:rPr lang="it-IT" sz="2400" dirty="0"/>
              <a:t>Enti privati convenzionati</a:t>
            </a:r>
          </a:p>
          <a:p>
            <a:pPr marL="285750" indent="-285750">
              <a:buFont typeface="Wingdings" panose="05000000000000000000" pitchFamily="2" charset="2"/>
              <a:buChar char="Ø"/>
            </a:pPr>
            <a:endParaRPr lang="it-IT" sz="2400" dirty="0"/>
          </a:p>
          <a:p>
            <a:pPr marL="285750" indent="-285750">
              <a:buFont typeface="Wingdings" panose="05000000000000000000" pitchFamily="2" charset="2"/>
              <a:buChar char="Ø"/>
            </a:pPr>
            <a:r>
              <a:rPr lang="it-IT" sz="2400" dirty="0"/>
              <a:t>Enti privati</a:t>
            </a:r>
          </a:p>
        </p:txBody>
      </p:sp>
    </p:spTree>
    <p:custDataLst>
      <p:tags r:id="rId1"/>
    </p:custDataLst>
    <p:extLst>
      <p:ext uri="{BB962C8B-B14F-4D97-AF65-F5344CB8AC3E}">
        <p14:creationId xmlns:p14="http://schemas.microsoft.com/office/powerpoint/2010/main" val="1606978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btfpColumnIndicatorGroup2">
            <a:extLst>
              <a:ext uri="{FF2B5EF4-FFF2-40B4-BE49-F238E27FC236}">
                <a16:creationId xmlns:a16="http://schemas.microsoft.com/office/drawing/2014/main" id="{646857FA-7BEC-8788-218F-0D4B5C2B7CCC}"/>
              </a:ext>
            </a:extLst>
          </p:cNvPr>
          <p:cNvGrpSpPr/>
          <p:nvPr/>
        </p:nvGrpSpPr>
        <p:grpSpPr>
          <a:xfrm>
            <a:off x="0" y="6926580"/>
            <a:ext cx="9144000" cy="137160"/>
            <a:chOff x="0" y="6926580"/>
            <a:chExt cx="9144000" cy="137160"/>
          </a:xfrm>
        </p:grpSpPr>
        <p:sp>
          <p:nvSpPr>
            <p:cNvPr id="11" name="btfpColumnGapBlocker460024">
              <a:extLst>
                <a:ext uri="{FF2B5EF4-FFF2-40B4-BE49-F238E27FC236}">
                  <a16:creationId xmlns:a16="http://schemas.microsoft.com/office/drawing/2014/main" id="{3D1F8AAD-27C5-FF61-FB66-12506F598871}"/>
                </a:ext>
              </a:extLst>
            </p:cNvPr>
            <p:cNvSpPr/>
            <p:nvPr/>
          </p:nvSpPr>
          <p:spPr>
            <a:xfrm>
              <a:off x="8890000" y="6926580"/>
              <a:ext cx="2540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btfpColumnGapBlocker655244">
              <a:extLst>
                <a:ext uri="{FF2B5EF4-FFF2-40B4-BE49-F238E27FC236}">
                  <a16:creationId xmlns:a16="http://schemas.microsoft.com/office/drawing/2014/main" id="{DF0633D7-E7BA-3B9B-B283-7F84537C39D3}"/>
                </a:ext>
              </a:extLst>
            </p:cNvPr>
            <p:cNvSpPr/>
            <p:nvPr/>
          </p:nvSpPr>
          <p:spPr>
            <a:xfrm>
              <a:off x="0" y="6926580"/>
              <a:ext cx="1651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btfpColumnIndicator411504">
              <a:extLst>
                <a:ext uri="{FF2B5EF4-FFF2-40B4-BE49-F238E27FC236}">
                  <a16:creationId xmlns:a16="http://schemas.microsoft.com/office/drawing/2014/main" id="{4A279937-B533-F58A-33DB-D42CCDCCBBF9}"/>
                </a:ext>
              </a:extLst>
            </p:cNvPr>
            <p:cNvCxnSpPr/>
            <p:nvPr/>
          </p:nvCxnSpPr>
          <p:spPr>
            <a:xfrm flipV="1">
              <a:off x="8890000" y="692658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 name="btfpColumnIndicator316815">
              <a:extLst>
                <a:ext uri="{FF2B5EF4-FFF2-40B4-BE49-F238E27FC236}">
                  <a16:creationId xmlns:a16="http://schemas.microsoft.com/office/drawing/2014/main" id="{3171F0DE-AD17-A607-EBFB-20D1B142B7FF}"/>
                </a:ext>
              </a:extLst>
            </p:cNvPr>
            <p:cNvCxnSpPr/>
            <p:nvPr/>
          </p:nvCxnSpPr>
          <p:spPr>
            <a:xfrm flipV="1">
              <a:off x="165100" y="692658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2" name="btfpColumnIndicatorGroup1">
            <a:extLst>
              <a:ext uri="{FF2B5EF4-FFF2-40B4-BE49-F238E27FC236}">
                <a16:creationId xmlns:a16="http://schemas.microsoft.com/office/drawing/2014/main" id="{31110EA3-48A2-5682-ED82-B2D6474584B8}"/>
              </a:ext>
            </a:extLst>
          </p:cNvPr>
          <p:cNvGrpSpPr/>
          <p:nvPr/>
        </p:nvGrpSpPr>
        <p:grpSpPr>
          <a:xfrm>
            <a:off x="0" y="-205740"/>
            <a:ext cx="9144000" cy="137160"/>
            <a:chOff x="0" y="-205740"/>
            <a:chExt cx="9144000" cy="137160"/>
          </a:xfrm>
        </p:grpSpPr>
        <p:sp>
          <p:nvSpPr>
            <p:cNvPr id="10" name="btfpColumnGapBlocker408223">
              <a:extLst>
                <a:ext uri="{FF2B5EF4-FFF2-40B4-BE49-F238E27FC236}">
                  <a16:creationId xmlns:a16="http://schemas.microsoft.com/office/drawing/2014/main" id="{6D9DDD0B-8BF3-DC7D-5E55-EF255C2935BB}"/>
                </a:ext>
              </a:extLst>
            </p:cNvPr>
            <p:cNvSpPr/>
            <p:nvPr/>
          </p:nvSpPr>
          <p:spPr>
            <a:xfrm>
              <a:off x="8890000" y="-205740"/>
              <a:ext cx="2540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btfpColumnGapBlocker238272">
              <a:extLst>
                <a:ext uri="{FF2B5EF4-FFF2-40B4-BE49-F238E27FC236}">
                  <a16:creationId xmlns:a16="http://schemas.microsoft.com/office/drawing/2014/main" id="{FBC06D12-C2A7-A9F5-772E-ACE8E941DC5F}"/>
                </a:ext>
              </a:extLst>
            </p:cNvPr>
            <p:cNvSpPr/>
            <p:nvPr/>
          </p:nvSpPr>
          <p:spPr>
            <a:xfrm>
              <a:off x="0" y="-205740"/>
              <a:ext cx="1651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5" name="btfpColumnIndicator721503">
              <a:extLst>
                <a:ext uri="{FF2B5EF4-FFF2-40B4-BE49-F238E27FC236}">
                  <a16:creationId xmlns:a16="http://schemas.microsoft.com/office/drawing/2014/main" id="{DC2EEDA3-E3A2-FE02-65B1-0D564D957AE2}"/>
                </a:ext>
              </a:extLst>
            </p:cNvPr>
            <p:cNvCxnSpPr/>
            <p:nvPr/>
          </p:nvCxnSpPr>
          <p:spPr>
            <a:xfrm flipV="1">
              <a:off x="8890000" y="-20574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btfpColumnIndicator278910">
              <a:extLst>
                <a:ext uri="{FF2B5EF4-FFF2-40B4-BE49-F238E27FC236}">
                  <a16:creationId xmlns:a16="http://schemas.microsoft.com/office/drawing/2014/main" id="{6B0BC12A-A992-CB40-CF03-63DE485251C8}"/>
                </a:ext>
              </a:extLst>
            </p:cNvPr>
            <p:cNvCxnSpPr/>
            <p:nvPr/>
          </p:nvCxnSpPr>
          <p:spPr>
            <a:xfrm flipV="1">
              <a:off x="165100" y="-20574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6" name="Segnaposto testo 5">
            <a:extLst>
              <a:ext uri="{FF2B5EF4-FFF2-40B4-BE49-F238E27FC236}">
                <a16:creationId xmlns:a16="http://schemas.microsoft.com/office/drawing/2014/main" id="{B0AF7890-648B-D9FA-09DC-AD180FE0ED77}"/>
              </a:ext>
            </a:extLst>
          </p:cNvPr>
          <p:cNvSpPr>
            <a:spLocks noGrp="1"/>
          </p:cNvSpPr>
          <p:nvPr>
            <p:ph type="body" sz="quarter" idx="12"/>
          </p:nvPr>
        </p:nvSpPr>
        <p:spPr>
          <a:xfrm>
            <a:off x="395288" y="908720"/>
            <a:ext cx="8281168" cy="5184576"/>
          </a:xfrm>
        </p:spPr>
        <p:txBody>
          <a:bodyPr/>
          <a:lstStyle/>
          <a:p>
            <a:r>
              <a:rPr lang="it-IT" sz="2400" dirty="0">
                <a:latin typeface="+mn-lt"/>
              </a:rPr>
              <a:t>Promuovere la crescita professionale e personale degli specializzandi</a:t>
            </a:r>
          </a:p>
          <a:p>
            <a:pPr lvl="1"/>
            <a:r>
              <a:rPr lang="it-IT" sz="2000" dirty="0">
                <a:latin typeface="+mn-lt"/>
              </a:rPr>
              <a:t>Percorso standardizzato per tutti gli specializzandi</a:t>
            </a:r>
          </a:p>
          <a:p>
            <a:pPr lvl="1"/>
            <a:r>
              <a:rPr lang="it-IT" sz="2000" dirty="0">
                <a:latin typeface="+mn-lt"/>
              </a:rPr>
              <a:t>Acquisizione di </a:t>
            </a:r>
            <a:r>
              <a:rPr lang="it-IT" sz="2000" b="1" dirty="0">
                <a:latin typeface="+mn-lt"/>
              </a:rPr>
              <a:t>conoscenze di base </a:t>
            </a:r>
            <a:r>
              <a:rPr lang="it-IT" sz="2000" dirty="0">
                <a:latin typeface="+mn-lt"/>
              </a:rPr>
              <a:t>utili in qualsiasi setting</a:t>
            </a:r>
          </a:p>
          <a:p>
            <a:pPr lvl="1"/>
            <a:r>
              <a:rPr lang="it-IT" sz="2000" dirty="0">
                <a:latin typeface="+mn-lt"/>
              </a:rPr>
              <a:t>Acquisizione di </a:t>
            </a:r>
            <a:r>
              <a:rPr lang="it-IT" sz="2000" b="1" dirty="0">
                <a:latin typeface="+mn-lt"/>
              </a:rPr>
              <a:t>competenze super-specialistiche </a:t>
            </a:r>
            <a:r>
              <a:rPr lang="it-IT" sz="2000" dirty="0">
                <a:latin typeface="+mn-lt"/>
              </a:rPr>
              <a:t>legate alle tradizioni della Scuola (epilessia e sonno, disordini del movimento, patologie neuromuscolari) e più recenti (patologie cerebro-vascolari, sclerosi multipla e patologie correlate)</a:t>
            </a:r>
          </a:p>
          <a:p>
            <a:pPr lvl="1"/>
            <a:r>
              <a:rPr lang="it-IT" sz="2000" b="1" dirty="0">
                <a:latin typeface="+mn-lt"/>
              </a:rPr>
              <a:t>Attività seminariali </a:t>
            </a:r>
            <a:r>
              <a:rPr lang="it-IT" sz="2000" dirty="0">
                <a:latin typeface="+mn-lt"/>
              </a:rPr>
              <a:t>di aggiornamento dirette a tutti gli specializzandi, realizzate dagli specializzandi, con supervisione di tutor</a:t>
            </a:r>
          </a:p>
          <a:p>
            <a:r>
              <a:rPr lang="it-IT" sz="2400" dirty="0">
                <a:latin typeface="+mn-lt"/>
              </a:rPr>
              <a:t>Garantire </a:t>
            </a:r>
          </a:p>
          <a:p>
            <a:pPr lvl="1"/>
            <a:r>
              <a:rPr lang="it-IT" sz="2000" dirty="0">
                <a:latin typeface="+mn-lt"/>
              </a:rPr>
              <a:t>un buon equilibrio tra vita professionale e lavorativa</a:t>
            </a:r>
          </a:p>
          <a:p>
            <a:pPr lvl="1"/>
            <a:r>
              <a:rPr lang="it-IT" sz="2000" dirty="0">
                <a:latin typeface="+mn-lt"/>
              </a:rPr>
              <a:t>Un’acquisizione progressiva di competenze passando dalle attività di appoggio (A1) alla collaborazione (A2) ed all’autonomia protetta (A3)</a:t>
            </a:r>
          </a:p>
        </p:txBody>
      </p:sp>
      <p:sp>
        <p:nvSpPr>
          <p:cNvPr id="2" name="Segnaposto testo 1">
            <a:extLst>
              <a:ext uri="{FF2B5EF4-FFF2-40B4-BE49-F238E27FC236}">
                <a16:creationId xmlns:a16="http://schemas.microsoft.com/office/drawing/2014/main" id="{552A09AD-2238-F212-A70F-C2777385D0E5}"/>
              </a:ext>
            </a:extLst>
          </p:cNvPr>
          <p:cNvSpPr>
            <a:spLocks noGrp="1"/>
          </p:cNvSpPr>
          <p:nvPr>
            <p:ph type="body" sz="quarter" idx="10"/>
          </p:nvPr>
        </p:nvSpPr>
        <p:spPr>
          <a:xfrm>
            <a:off x="395288" y="332656"/>
            <a:ext cx="8424862" cy="648071"/>
          </a:xfrm>
        </p:spPr>
        <p:txBody>
          <a:bodyPr/>
          <a:lstStyle/>
          <a:p>
            <a:r>
              <a:rPr lang="it-IT" sz="2800" dirty="0"/>
              <a:t>Il nostro impegno</a:t>
            </a:r>
          </a:p>
        </p:txBody>
      </p:sp>
    </p:spTree>
    <p:custDataLst>
      <p:tags r:id="rId1"/>
    </p:custDataLst>
    <p:extLst>
      <p:ext uri="{BB962C8B-B14F-4D97-AF65-F5344CB8AC3E}">
        <p14:creationId xmlns:p14="http://schemas.microsoft.com/office/powerpoint/2010/main" val="2119381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btfpColumnIndicatorGroup2">
            <a:extLst>
              <a:ext uri="{FF2B5EF4-FFF2-40B4-BE49-F238E27FC236}">
                <a16:creationId xmlns:a16="http://schemas.microsoft.com/office/drawing/2014/main" id="{59F1ADB6-667F-205F-39EB-F2F02915D12E}"/>
              </a:ext>
            </a:extLst>
          </p:cNvPr>
          <p:cNvGrpSpPr/>
          <p:nvPr/>
        </p:nvGrpSpPr>
        <p:grpSpPr>
          <a:xfrm>
            <a:off x="0" y="6926580"/>
            <a:ext cx="9144000" cy="137160"/>
            <a:chOff x="0" y="6926580"/>
            <a:chExt cx="9144000" cy="137160"/>
          </a:xfrm>
        </p:grpSpPr>
        <p:sp>
          <p:nvSpPr>
            <p:cNvPr id="11" name="btfpColumnGapBlocker874711">
              <a:extLst>
                <a:ext uri="{FF2B5EF4-FFF2-40B4-BE49-F238E27FC236}">
                  <a16:creationId xmlns:a16="http://schemas.microsoft.com/office/drawing/2014/main" id="{F1C7CE79-23F7-991C-B266-4E8DB2040562}"/>
                </a:ext>
              </a:extLst>
            </p:cNvPr>
            <p:cNvSpPr/>
            <p:nvPr/>
          </p:nvSpPr>
          <p:spPr>
            <a:xfrm>
              <a:off x="8890000" y="6926580"/>
              <a:ext cx="2540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btfpColumnGapBlocker857579">
              <a:extLst>
                <a:ext uri="{FF2B5EF4-FFF2-40B4-BE49-F238E27FC236}">
                  <a16:creationId xmlns:a16="http://schemas.microsoft.com/office/drawing/2014/main" id="{DFAF7BB7-6AB6-8EC4-999D-F4D3945FCC42}"/>
                </a:ext>
              </a:extLst>
            </p:cNvPr>
            <p:cNvSpPr/>
            <p:nvPr/>
          </p:nvSpPr>
          <p:spPr>
            <a:xfrm>
              <a:off x="0" y="6926580"/>
              <a:ext cx="1651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btfpColumnIndicator416326">
              <a:extLst>
                <a:ext uri="{FF2B5EF4-FFF2-40B4-BE49-F238E27FC236}">
                  <a16:creationId xmlns:a16="http://schemas.microsoft.com/office/drawing/2014/main" id="{697E41E0-2645-963D-F2A2-F65E7962D011}"/>
                </a:ext>
              </a:extLst>
            </p:cNvPr>
            <p:cNvCxnSpPr/>
            <p:nvPr/>
          </p:nvCxnSpPr>
          <p:spPr>
            <a:xfrm flipV="1">
              <a:off x="8890000" y="692658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btfpColumnIndicator383505">
              <a:extLst>
                <a:ext uri="{FF2B5EF4-FFF2-40B4-BE49-F238E27FC236}">
                  <a16:creationId xmlns:a16="http://schemas.microsoft.com/office/drawing/2014/main" id="{3D9AB18D-2141-C59C-99B4-996F951B2AF0}"/>
                </a:ext>
              </a:extLst>
            </p:cNvPr>
            <p:cNvCxnSpPr/>
            <p:nvPr/>
          </p:nvCxnSpPr>
          <p:spPr>
            <a:xfrm flipV="1">
              <a:off x="165100" y="692658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2" name="btfpColumnIndicatorGroup1">
            <a:extLst>
              <a:ext uri="{FF2B5EF4-FFF2-40B4-BE49-F238E27FC236}">
                <a16:creationId xmlns:a16="http://schemas.microsoft.com/office/drawing/2014/main" id="{DAE7F697-6008-A5E7-9C08-FCDEA274A4A6}"/>
              </a:ext>
            </a:extLst>
          </p:cNvPr>
          <p:cNvGrpSpPr/>
          <p:nvPr/>
        </p:nvGrpSpPr>
        <p:grpSpPr>
          <a:xfrm>
            <a:off x="0" y="-205740"/>
            <a:ext cx="9144000" cy="137160"/>
            <a:chOff x="0" y="-205740"/>
            <a:chExt cx="9144000" cy="137160"/>
          </a:xfrm>
        </p:grpSpPr>
        <p:sp>
          <p:nvSpPr>
            <p:cNvPr id="10" name="btfpColumnGapBlocker198047">
              <a:extLst>
                <a:ext uri="{FF2B5EF4-FFF2-40B4-BE49-F238E27FC236}">
                  <a16:creationId xmlns:a16="http://schemas.microsoft.com/office/drawing/2014/main" id="{205276AE-36EE-54D6-267A-780C531F0249}"/>
                </a:ext>
              </a:extLst>
            </p:cNvPr>
            <p:cNvSpPr/>
            <p:nvPr/>
          </p:nvSpPr>
          <p:spPr>
            <a:xfrm>
              <a:off x="8890000" y="-205740"/>
              <a:ext cx="2540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btfpColumnGapBlocker871679">
              <a:extLst>
                <a:ext uri="{FF2B5EF4-FFF2-40B4-BE49-F238E27FC236}">
                  <a16:creationId xmlns:a16="http://schemas.microsoft.com/office/drawing/2014/main" id="{885583E8-C4D8-7FC0-F862-DA887B09A61C}"/>
                </a:ext>
              </a:extLst>
            </p:cNvPr>
            <p:cNvSpPr/>
            <p:nvPr/>
          </p:nvSpPr>
          <p:spPr>
            <a:xfrm>
              <a:off x="0" y="-205740"/>
              <a:ext cx="1651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 name="btfpColumnIndicator709272">
              <a:extLst>
                <a:ext uri="{FF2B5EF4-FFF2-40B4-BE49-F238E27FC236}">
                  <a16:creationId xmlns:a16="http://schemas.microsoft.com/office/drawing/2014/main" id="{9EEBFBC5-14E5-ABB8-4674-4C22767F4A15}"/>
                </a:ext>
              </a:extLst>
            </p:cNvPr>
            <p:cNvCxnSpPr/>
            <p:nvPr/>
          </p:nvCxnSpPr>
          <p:spPr>
            <a:xfrm flipV="1">
              <a:off x="8890000" y="-20574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 name="btfpColumnIndicator598832">
              <a:extLst>
                <a:ext uri="{FF2B5EF4-FFF2-40B4-BE49-F238E27FC236}">
                  <a16:creationId xmlns:a16="http://schemas.microsoft.com/office/drawing/2014/main" id="{9749C570-B1BB-3B70-C2EA-D75BB9139D2C}"/>
                </a:ext>
              </a:extLst>
            </p:cNvPr>
            <p:cNvCxnSpPr/>
            <p:nvPr/>
          </p:nvCxnSpPr>
          <p:spPr>
            <a:xfrm flipV="1">
              <a:off x="165100" y="-20574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 name="Segnaposto testo 2">
            <a:extLst>
              <a:ext uri="{FF2B5EF4-FFF2-40B4-BE49-F238E27FC236}">
                <a16:creationId xmlns:a16="http://schemas.microsoft.com/office/drawing/2014/main" id="{66AA7374-77B4-5298-55D5-1AB0D4569798}"/>
              </a:ext>
            </a:extLst>
          </p:cNvPr>
          <p:cNvSpPr>
            <a:spLocks noGrp="1"/>
          </p:cNvSpPr>
          <p:nvPr>
            <p:ph type="body" sz="quarter" idx="12"/>
          </p:nvPr>
        </p:nvSpPr>
        <p:spPr>
          <a:xfrm>
            <a:off x="395288" y="1556792"/>
            <a:ext cx="8424862" cy="4104456"/>
          </a:xfrm>
        </p:spPr>
        <p:txBody>
          <a:bodyPr/>
          <a:lstStyle/>
          <a:p>
            <a:r>
              <a:rPr lang="it-IT" sz="2400" dirty="0">
                <a:latin typeface="+mn-lt"/>
              </a:rPr>
              <a:t>Chi si sente attratto dalla materia</a:t>
            </a:r>
          </a:p>
          <a:p>
            <a:pPr lvl="1"/>
            <a:r>
              <a:rPr lang="it-IT" sz="2000" dirty="0">
                <a:latin typeface="+mn-lt"/>
              </a:rPr>
              <a:t>Ricerca traslazionale</a:t>
            </a:r>
          </a:p>
          <a:p>
            <a:pPr lvl="1"/>
            <a:r>
              <a:rPr lang="it-IT" sz="2000" dirty="0">
                <a:latin typeface="+mn-lt"/>
              </a:rPr>
              <a:t>Attività assistenziale</a:t>
            </a:r>
          </a:p>
          <a:p>
            <a:r>
              <a:rPr lang="it-IT" sz="2400" dirty="0">
                <a:latin typeface="+mn-lt"/>
              </a:rPr>
              <a:t>Chi ama il ragionamento clinico</a:t>
            </a:r>
          </a:p>
          <a:p>
            <a:r>
              <a:rPr lang="it-IT" sz="2400" dirty="0">
                <a:latin typeface="+mn-lt"/>
              </a:rPr>
              <a:t>Chi ama il contatto col paziente e sa instaurare un rapporto empatico</a:t>
            </a:r>
          </a:p>
          <a:p>
            <a:r>
              <a:rPr lang="it-IT" sz="2400" dirty="0">
                <a:latin typeface="+mn-lt"/>
              </a:rPr>
              <a:t>Chi non teme il cambiamento ed è pronto a mettersi in gioco</a:t>
            </a:r>
          </a:p>
          <a:p>
            <a:r>
              <a:rPr lang="it-IT" sz="2400" dirty="0">
                <a:latin typeface="+mn-lt"/>
              </a:rPr>
              <a:t>Chi non teme la complessità</a:t>
            </a:r>
          </a:p>
          <a:p>
            <a:r>
              <a:rPr lang="it-IT" sz="2400" dirty="0">
                <a:latin typeface="+mn-lt"/>
              </a:rPr>
              <a:t>Chi sa ascoltare e comunicare</a:t>
            </a:r>
          </a:p>
          <a:p>
            <a:r>
              <a:rPr lang="it-IT" sz="2400" dirty="0">
                <a:latin typeface="+mn-lt"/>
              </a:rPr>
              <a:t>Chi sa riconoscere i propri limiti e chiedere aiuto, se necessario</a:t>
            </a:r>
          </a:p>
        </p:txBody>
      </p:sp>
      <p:sp>
        <p:nvSpPr>
          <p:cNvPr id="4" name="Segnaposto testo 3">
            <a:extLst>
              <a:ext uri="{FF2B5EF4-FFF2-40B4-BE49-F238E27FC236}">
                <a16:creationId xmlns:a16="http://schemas.microsoft.com/office/drawing/2014/main" id="{92161543-0CE7-BC0F-E4EA-23C64AAF8083}"/>
              </a:ext>
            </a:extLst>
          </p:cNvPr>
          <p:cNvSpPr>
            <a:spLocks noGrp="1"/>
          </p:cNvSpPr>
          <p:nvPr>
            <p:ph type="body" sz="quarter" idx="10"/>
          </p:nvPr>
        </p:nvSpPr>
        <p:spPr/>
        <p:txBody>
          <a:bodyPr/>
          <a:lstStyle/>
          <a:p>
            <a:r>
              <a:rPr lang="it-IT" sz="2800" dirty="0"/>
              <a:t>Chi dovrebbe scegliere di accostarsi alla Neurologia</a:t>
            </a:r>
          </a:p>
        </p:txBody>
      </p:sp>
    </p:spTree>
    <p:custDataLst>
      <p:tags r:id="rId1"/>
    </p:custDataLst>
    <p:extLst>
      <p:ext uri="{BB962C8B-B14F-4D97-AF65-F5344CB8AC3E}">
        <p14:creationId xmlns:p14="http://schemas.microsoft.com/office/powerpoint/2010/main" val="3956491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btfpColumnIndicatorGroup2">
            <a:extLst>
              <a:ext uri="{FF2B5EF4-FFF2-40B4-BE49-F238E27FC236}">
                <a16:creationId xmlns:a16="http://schemas.microsoft.com/office/drawing/2014/main" id="{8F9790AD-1416-7BE0-0F77-7F3185A0F937}"/>
              </a:ext>
            </a:extLst>
          </p:cNvPr>
          <p:cNvGrpSpPr/>
          <p:nvPr/>
        </p:nvGrpSpPr>
        <p:grpSpPr>
          <a:xfrm>
            <a:off x="0" y="6926580"/>
            <a:ext cx="9144000" cy="137160"/>
            <a:chOff x="0" y="6926580"/>
            <a:chExt cx="9144000" cy="137160"/>
          </a:xfrm>
        </p:grpSpPr>
        <p:sp>
          <p:nvSpPr>
            <p:cNvPr id="14" name="btfpColumnGapBlocker355215">
              <a:extLst>
                <a:ext uri="{FF2B5EF4-FFF2-40B4-BE49-F238E27FC236}">
                  <a16:creationId xmlns:a16="http://schemas.microsoft.com/office/drawing/2014/main" id="{A94DE77C-D218-F088-230E-F5A8336D242D}"/>
                </a:ext>
              </a:extLst>
            </p:cNvPr>
            <p:cNvSpPr/>
            <p:nvPr/>
          </p:nvSpPr>
          <p:spPr>
            <a:xfrm>
              <a:off x="8890000" y="6926580"/>
              <a:ext cx="2540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btfpColumnGapBlocker244240">
              <a:extLst>
                <a:ext uri="{FF2B5EF4-FFF2-40B4-BE49-F238E27FC236}">
                  <a16:creationId xmlns:a16="http://schemas.microsoft.com/office/drawing/2014/main" id="{37C028EF-2551-4B3A-1BCF-6A025A0B0576}"/>
                </a:ext>
              </a:extLst>
            </p:cNvPr>
            <p:cNvSpPr/>
            <p:nvPr/>
          </p:nvSpPr>
          <p:spPr>
            <a:xfrm>
              <a:off x="0" y="6926580"/>
              <a:ext cx="1651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0" name="btfpColumnIndicator560970">
              <a:extLst>
                <a:ext uri="{FF2B5EF4-FFF2-40B4-BE49-F238E27FC236}">
                  <a16:creationId xmlns:a16="http://schemas.microsoft.com/office/drawing/2014/main" id="{099F15CC-E4E4-2FC3-EEED-A73408503E00}"/>
                </a:ext>
              </a:extLst>
            </p:cNvPr>
            <p:cNvCxnSpPr/>
            <p:nvPr/>
          </p:nvCxnSpPr>
          <p:spPr>
            <a:xfrm flipV="1">
              <a:off x="8890000" y="692658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btfpColumnIndicator567161">
              <a:extLst>
                <a:ext uri="{FF2B5EF4-FFF2-40B4-BE49-F238E27FC236}">
                  <a16:creationId xmlns:a16="http://schemas.microsoft.com/office/drawing/2014/main" id="{B1130666-32A8-4D19-0629-EAA7434AF89E}"/>
                </a:ext>
              </a:extLst>
            </p:cNvPr>
            <p:cNvCxnSpPr/>
            <p:nvPr/>
          </p:nvCxnSpPr>
          <p:spPr>
            <a:xfrm flipV="1">
              <a:off x="165100" y="692658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5" name="btfpColumnIndicatorGroup1">
            <a:extLst>
              <a:ext uri="{FF2B5EF4-FFF2-40B4-BE49-F238E27FC236}">
                <a16:creationId xmlns:a16="http://schemas.microsoft.com/office/drawing/2014/main" id="{0CE36E36-B04C-69D2-45C6-D9719C6013FF}"/>
              </a:ext>
            </a:extLst>
          </p:cNvPr>
          <p:cNvGrpSpPr/>
          <p:nvPr/>
        </p:nvGrpSpPr>
        <p:grpSpPr>
          <a:xfrm>
            <a:off x="0" y="-205740"/>
            <a:ext cx="9144000" cy="137160"/>
            <a:chOff x="0" y="-205740"/>
            <a:chExt cx="9144000" cy="137160"/>
          </a:xfrm>
        </p:grpSpPr>
        <p:sp>
          <p:nvSpPr>
            <p:cNvPr id="13" name="btfpColumnGapBlocker449802">
              <a:extLst>
                <a:ext uri="{FF2B5EF4-FFF2-40B4-BE49-F238E27FC236}">
                  <a16:creationId xmlns:a16="http://schemas.microsoft.com/office/drawing/2014/main" id="{ECF30234-544D-6CF7-B047-CF51509A3EF3}"/>
                </a:ext>
              </a:extLst>
            </p:cNvPr>
            <p:cNvSpPr/>
            <p:nvPr/>
          </p:nvSpPr>
          <p:spPr>
            <a:xfrm>
              <a:off x="8890000" y="-205740"/>
              <a:ext cx="2540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btfpColumnGapBlocker398859">
              <a:extLst>
                <a:ext uri="{FF2B5EF4-FFF2-40B4-BE49-F238E27FC236}">
                  <a16:creationId xmlns:a16="http://schemas.microsoft.com/office/drawing/2014/main" id="{AD4CB4F0-BD82-4CBD-3122-79F0AEB98F1F}"/>
                </a:ext>
              </a:extLst>
            </p:cNvPr>
            <p:cNvSpPr/>
            <p:nvPr/>
          </p:nvSpPr>
          <p:spPr>
            <a:xfrm>
              <a:off x="0" y="-205740"/>
              <a:ext cx="1651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btfpColumnIndicator575130">
              <a:extLst>
                <a:ext uri="{FF2B5EF4-FFF2-40B4-BE49-F238E27FC236}">
                  <a16:creationId xmlns:a16="http://schemas.microsoft.com/office/drawing/2014/main" id="{82FA9CFD-3DD3-F4EF-FF05-29B0B595A93B}"/>
                </a:ext>
              </a:extLst>
            </p:cNvPr>
            <p:cNvCxnSpPr/>
            <p:nvPr/>
          </p:nvCxnSpPr>
          <p:spPr>
            <a:xfrm flipV="1">
              <a:off x="8890000" y="-20574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btfpColumnIndicator901449">
              <a:extLst>
                <a:ext uri="{FF2B5EF4-FFF2-40B4-BE49-F238E27FC236}">
                  <a16:creationId xmlns:a16="http://schemas.microsoft.com/office/drawing/2014/main" id="{F8267A51-EF65-AF7C-C43F-129CC05A0A35}"/>
                </a:ext>
              </a:extLst>
            </p:cNvPr>
            <p:cNvCxnSpPr/>
            <p:nvPr/>
          </p:nvCxnSpPr>
          <p:spPr>
            <a:xfrm flipV="1">
              <a:off x="165100" y="-20574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 name="Segnaposto testo 1"/>
          <p:cNvSpPr>
            <a:spLocks noGrp="1"/>
          </p:cNvSpPr>
          <p:nvPr>
            <p:ph type="body" sz="quarter" idx="10"/>
          </p:nvPr>
        </p:nvSpPr>
        <p:spPr>
          <a:xfrm>
            <a:off x="899555" y="260648"/>
            <a:ext cx="7344853" cy="576064"/>
          </a:xfrm>
        </p:spPr>
        <p:txBody>
          <a:bodyPr/>
          <a:lstStyle/>
          <a:p>
            <a:pPr algn="ctr"/>
            <a:r>
              <a:rPr lang="it-IT" sz="2800" dirty="0"/>
              <a:t>Piano della Scuola: Didattica frontale</a:t>
            </a:r>
          </a:p>
        </p:txBody>
      </p:sp>
      <p:sp>
        <p:nvSpPr>
          <p:cNvPr id="3" name="Segnaposto testo 2"/>
          <p:cNvSpPr>
            <a:spLocks noGrp="1"/>
          </p:cNvSpPr>
          <p:nvPr>
            <p:ph type="body" sz="quarter" idx="11"/>
          </p:nvPr>
        </p:nvSpPr>
        <p:spPr>
          <a:xfrm>
            <a:off x="323528" y="836712"/>
            <a:ext cx="4248472" cy="4392487"/>
          </a:xfrm>
        </p:spPr>
        <p:txBody>
          <a:bodyPr/>
          <a:lstStyle/>
          <a:p>
            <a:r>
              <a:rPr lang="it-IT" sz="2000" b="1" u="sng" dirty="0"/>
              <a:t>I anno</a:t>
            </a:r>
          </a:p>
          <a:p>
            <a:pPr marL="285750" indent="-285750">
              <a:buFont typeface="Arial" panose="020B0604020202020204" pitchFamily="34" charset="0"/>
              <a:buChar char="•"/>
            </a:pPr>
            <a:r>
              <a:rPr lang="it-IT" sz="2000" dirty="0">
                <a:solidFill>
                  <a:srgbClr val="000000"/>
                </a:solidFill>
                <a:latin typeface="Calibri" panose="020F0502020204030204" pitchFamily="34" charset="0"/>
                <a:ea typeface="Calibri" panose="020F0502020204030204" pitchFamily="34" charset="0"/>
              </a:rPr>
              <a:t>Anatomia Patologica – MEDS-04/A – 1 CFU</a:t>
            </a:r>
          </a:p>
          <a:p>
            <a:pPr marL="285750" indent="-285750">
              <a:buFont typeface="Arial" panose="020B0604020202020204" pitchFamily="34" charset="0"/>
              <a:buChar char="•"/>
            </a:pPr>
            <a:r>
              <a:rPr lang="it-IT" sz="2000" dirty="0">
                <a:solidFill>
                  <a:srgbClr val="000000"/>
                </a:solidFill>
                <a:effectLst/>
                <a:latin typeface="Calibri" panose="020F0502020204030204" pitchFamily="34" charset="0"/>
                <a:ea typeface="Calibri" panose="020F0502020204030204" pitchFamily="34" charset="0"/>
              </a:rPr>
              <a:t>Fisiologia – BIOS-06/A– 1 CFU</a:t>
            </a:r>
          </a:p>
          <a:p>
            <a:pPr marL="285750" indent="-285750">
              <a:buFont typeface="Arial" panose="020B0604020202020204" pitchFamily="34" charset="0"/>
              <a:buChar char="•"/>
            </a:pPr>
            <a:r>
              <a:rPr lang="it-IT" sz="2000" dirty="0">
                <a:solidFill>
                  <a:srgbClr val="000000"/>
                </a:solidFill>
                <a:latin typeface="Calibri" panose="020F0502020204030204" pitchFamily="34" charset="0"/>
                <a:ea typeface="Calibri" panose="020F0502020204030204" pitchFamily="34" charset="0"/>
              </a:rPr>
              <a:t>Biochimica clinica e biologia molecolare clinica - BIOS-09/A - 1 CFU</a:t>
            </a:r>
          </a:p>
          <a:p>
            <a:pPr marL="285750" indent="-285750">
              <a:buFont typeface="Arial" panose="020B0604020202020204" pitchFamily="34" charset="0"/>
              <a:buChar char="•"/>
            </a:pPr>
            <a:r>
              <a:rPr lang="it-IT" sz="2000" dirty="0">
                <a:solidFill>
                  <a:srgbClr val="000000"/>
                </a:solidFill>
                <a:effectLst/>
                <a:latin typeface="Calibri" panose="020F0502020204030204" pitchFamily="34" charset="0"/>
                <a:ea typeface="Calibri" panose="020F0502020204030204" pitchFamily="34" charset="0"/>
              </a:rPr>
              <a:t>Genetica Medica – MEDS-01/A – 1 CFU</a:t>
            </a:r>
          </a:p>
          <a:p>
            <a:pPr marL="285750" indent="-285750">
              <a:buFont typeface="Arial" panose="020B0604020202020204" pitchFamily="34" charset="0"/>
              <a:buChar char="•"/>
            </a:pPr>
            <a:r>
              <a:rPr lang="it-IT" sz="2000" dirty="0">
                <a:solidFill>
                  <a:srgbClr val="000000"/>
                </a:solidFill>
                <a:latin typeface="Calibri" panose="020F0502020204030204" pitchFamily="34" charset="0"/>
                <a:ea typeface="Calibri" panose="020F0502020204030204" pitchFamily="34" charset="0"/>
              </a:rPr>
              <a:t>Statistica medica – MEDS-24/A– 1 CFU</a:t>
            </a:r>
          </a:p>
          <a:p>
            <a:pPr marL="285750" indent="-285750">
              <a:buFont typeface="Arial" panose="020B0604020202020204" pitchFamily="34" charset="0"/>
              <a:buChar char="•"/>
            </a:pPr>
            <a:r>
              <a:rPr lang="it-IT" sz="2000" b="1" dirty="0">
                <a:solidFill>
                  <a:schemeClr val="tx2">
                    <a:lumMod val="60000"/>
                    <a:lumOff val="40000"/>
                  </a:schemeClr>
                </a:solidFill>
                <a:latin typeface="Calibri" panose="020F0502020204030204" pitchFamily="34" charset="0"/>
                <a:ea typeface="Calibri" panose="020F0502020204030204" pitchFamily="34" charset="0"/>
              </a:rPr>
              <a:t>Neurologia – MEDS12/A – 7 CFU   </a:t>
            </a:r>
          </a:p>
          <a:p>
            <a:endParaRPr lang="it-IT" sz="1600" b="1" u="sng" dirty="0">
              <a:solidFill>
                <a:srgbClr val="000000"/>
              </a:solidFill>
              <a:latin typeface="Calibri" panose="020F0502020204030204" pitchFamily="34" charset="0"/>
              <a:ea typeface="Calibri" panose="020F0502020204030204" pitchFamily="34" charset="0"/>
            </a:endParaRPr>
          </a:p>
          <a:p>
            <a:endParaRPr lang="it-IT" b="1" u="sng" dirty="0">
              <a:solidFill>
                <a:srgbClr val="000000"/>
              </a:solidFill>
              <a:latin typeface="Calibri" panose="020F0502020204030204" pitchFamily="34" charset="0"/>
              <a:ea typeface="Calibri" panose="020F0502020204030204" pitchFamily="34" charset="0"/>
            </a:endParaRPr>
          </a:p>
        </p:txBody>
      </p:sp>
      <p:sp>
        <p:nvSpPr>
          <p:cNvPr id="4" name="CasellaDiTesto 3">
            <a:extLst>
              <a:ext uri="{FF2B5EF4-FFF2-40B4-BE49-F238E27FC236}">
                <a16:creationId xmlns:a16="http://schemas.microsoft.com/office/drawing/2014/main" id="{F071B23C-6299-436D-9D2E-5C5A89754055}"/>
              </a:ext>
            </a:extLst>
          </p:cNvPr>
          <p:cNvSpPr txBox="1"/>
          <p:nvPr/>
        </p:nvSpPr>
        <p:spPr>
          <a:xfrm>
            <a:off x="467544" y="4913873"/>
            <a:ext cx="3816424" cy="1477328"/>
          </a:xfrm>
          <a:prstGeom prst="rect">
            <a:avLst/>
          </a:prstGeom>
          <a:noFill/>
          <a:ln w="38100">
            <a:solidFill>
              <a:schemeClr val="tx2">
                <a:lumMod val="60000"/>
                <a:lumOff val="40000"/>
              </a:schemeClr>
            </a:solidFill>
          </a:ln>
        </p:spPr>
        <p:txBody>
          <a:bodyPr wrap="square">
            <a:spAutoFit/>
          </a:bodyPr>
          <a:lstStyle/>
          <a:p>
            <a:pPr marL="285750" indent="-285750">
              <a:buFont typeface="Wingdings" panose="05000000000000000000" pitchFamily="2" charset="2"/>
              <a:buChar char="Ø"/>
            </a:pPr>
            <a:r>
              <a:rPr lang="it-IT" dirty="0"/>
              <a:t>Semeiotica - 4 CFU </a:t>
            </a:r>
          </a:p>
          <a:p>
            <a:pPr marL="285750" indent="-285750">
              <a:buFont typeface="Wingdings" panose="05000000000000000000" pitchFamily="2" charset="2"/>
              <a:buChar char="Ø"/>
            </a:pPr>
            <a:r>
              <a:rPr lang="it-IT" dirty="0"/>
              <a:t>EEG - 1 CFU </a:t>
            </a:r>
          </a:p>
          <a:p>
            <a:pPr marL="285750" indent="-285750">
              <a:buFont typeface="Wingdings" panose="05000000000000000000" pitchFamily="2" charset="2"/>
              <a:buChar char="Ø"/>
            </a:pPr>
            <a:r>
              <a:rPr lang="it-IT" dirty="0"/>
              <a:t>Patologie neurodegenerative 1 - 1 CFU</a:t>
            </a:r>
          </a:p>
          <a:p>
            <a:pPr marL="285750" indent="-285750">
              <a:buFont typeface="Wingdings" panose="05000000000000000000" pitchFamily="2" charset="2"/>
              <a:buChar char="Ø"/>
            </a:pPr>
            <a:r>
              <a:rPr lang="it-IT" dirty="0"/>
              <a:t>Seminari - 1 CFU</a:t>
            </a:r>
          </a:p>
        </p:txBody>
      </p:sp>
      <p:sp>
        <p:nvSpPr>
          <p:cNvPr id="5" name="Segnaposto testo 2">
            <a:extLst>
              <a:ext uri="{FF2B5EF4-FFF2-40B4-BE49-F238E27FC236}">
                <a16:creationId xmlns:a16="http://schemas.microsoft.com/office/drawing/2014/main" id="{FB8D3093-3FF0-C176-3498-E433F649E1CC}"/>
              </a:ext>
            </a:extLst>
          </p:cNvPr>
          <p:cNvSpPr txBox="1">
            <a:spLocks/>
          </p:cNvSpPr>
          <p:nvPr/>
        </p:nvSpPr>
        <p:spPr>
          <a:xfrm>
            <a:off x="4716015" y="836712"/>
            <a:ext cx="4104419" cy="3096344"/>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1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it-IT" sz="2000" b="1" u="sng" dirty="0">
                <a:solidFill>
                  <a:srgbClr val="000000"/>
                </a:solidFill>
                <a:latin typeface="Calibri" panose="020F0502020204030204" pitchFamily="34" charset="0"/>
                <a:ea typeface="Calibri" panose="020F0502020204030204" pitchFamily="34" charset="0"/>
              </a:rPr>
              <a:t>II anno</a:t>
            </a:r>
          </a:p>
          <a:p>
            <a:pPr marL="285750" indent="-285750">
              <a:buFont typeface="Arial" panose="020B0604020202020204" pitchFamily="34" charset="0"/>
              <a:buChar char="•"/>
            </a:pPr>
            <a:r>
              <a:rPr lang="it-IT" sz="2000" dirty="0">
                <a:solidFill>
                  <a:srgbClr val="000000"/>
                </a:solidFill>
                <a:latin typeface="Calibri" panose="020F0502020204030204" pitchFamily="34" charset="0"/>
                <a:ea typeface="Calibri" panose="020F0502020204030204" pitchFamily="34" charset="0"/>
              </a:rPr>
              <a:t>Informatica –  INFO-01/A - 1 CFU</a:t>
            </a:r>
          </a:p>
          <a:p>
            <a:pPr marL="285750" indent="-285750">
              <a:buFont typeface="Arial" panose="020B0604020202020204" pitchFamily="34" charset="0"/>
              <a:buChar char="•"/>
            </a:pPr>
            <a:r>
              <a:rPr lang="it-IT" sz="2000" dirty="0">
                <a:solidFill>
                  <a:srgbClr val="000000"/>
                </a:solidFill>
                <a:latin typeface="Calibri" panose="020F0502020204030204" pitchFamily="34" charset="0"/>
                <a:ea typeface="Calibri" panose="020F0502020204030204" pitchFamily="34" charset="0"/>
              </a:rPr>
              <a:t>Inglese Scientifico – ANGL-01/C - 2 CFU</a:t>
            </a:r>
          </a:p>
          <a:p>
            <a:pPr marL="285750" indent="-285750">
              <a:buFont typeface="Arial" panose="020B0604020202020204" pitchFamily="34" charset="0"/>
              <a:buChar char="•"/>
            </a:pPr>
            <a:r>
              <a:rPr lang="it-IT" sz="2000" dirty="0">
                <a:solidFill>
                  <a:srgbClr val="000000"/>
                </a:solidFill>
                <a:latin typeface="Calibri" panose="020F0502020204030204" pitchFamily="34" charset="0"/>
                <a:ea typeface="Calibri" panose="020F0502020204030204" pitchFamily="34" charset="0"/>
              </a:rPr>
              <a:t>Psicologia Clinica – PSIC-04/B - 1 CFU</a:t>
            </a:r>
          </a:p>
          <a:p>
            <a:pPr marL="285750" indent="-285750">
              <a:buFont typeface="Arial" panose="020B0604020202020204" pitchFamily="34" charset="0"/>
              <a:buChar char="•"/>
            </a:pPr>
            <a:r>
              <a:rPr lang="it-IT" sz="2000" dirty="0">
                <a:solidFill>
                  <a:srgbClr val="000000"/>
                </a:solidFill>
                <a:latin typeface="Calibri" panose="020F0502020204030204" pitchFamily="34" charset="0"/>
                <a:ea typeface="Calibri" panose="020F0502020204030204" pitchFamily="34" charset="0"/>
              </a:rPr>
              <a:t>Patologia generale – MEDS-02/A - 1 CFU (Immunologia)</a:t>
            </a:r>
          </a:p>
          <a:p>
            <a:pPr marL="285750" indent="-285750">
              <a:buFont typeface="Arial" panose="020B0604020202020204" pitchFamily="34" charset="0"/>
              <a:buChar char="•"/>
            </a:pPr>
            <a:r>
              <a:rPr lang="it-IT" sz="2000" b="1" dirty="0">
                <a:solidFill>
                  <a:schemeClr val="accent6">
                    <a:lumMod val="75000"/>
                  </a:schemeClr>
                </a:solidFill>
                <a:latin typeface="Calibri" panose="020F0502020204030204" pitchFamily="34" charset="0"/>
                <a:ea typeface="Calibri" panose="020F0502020204030204" pitchFamily="34" charset="0"/>
              </a:rPr>
              <a:t>Neurologia – MEDS12/A – 7 CFU</a:t>
            </a:r>
          </a:p>
          <a:p>
            <a:endParaRPr lang="it-IT" b="1" u="sng" dirty="0">
              <a:solidFill>
                <a:srgbClr val="000000"/>
              </a:solidFill>
              <a:latin typeface="Calibri" panose="020F0502020204030204" pitchFamily="34" charset="0"/>
              <a:ea typeface="Calibri" panose="020F0502020204030204" pitchFamily="34" charset="0"/>
            </a:endParaRPr>
          </a:p>
        </p:txBody>
      </p:sp>
      <p:sp>
        <p:nvSpPr>
          <p:cNvPr id="6" name="CasellaDiTesto 5">
            <a:extLst>
              <a:ext uri="{FF2B5EF4-FFF2-40B4-BE49-F238E27FC236}">
                <a16:creationId xmlns:a16="http://schemas.microsoft.com/office/drawing/2014/main" id="{88E8355E-5385-8893-0350-1D0EAAADE841}"/>
              </a:ext>
            </a:extLst>
          </p:cNvPr>
          <p:cNvSpPr txBox="1"/>
          <p:nvPr/>
        </p:nvSpPr>
        <p:spPr>
          <a:xfrm>
            <a:off x="4860032" y="3933056"/>
            <a:ext cx="3168352" cy="2308324"/>
          </a:xfrm>
          <a:prstGeom prst="rect">
            <a:avLst/>
          </a:prstGeom>
          <a:noFill/>
          <a:ln w="38100">
            <a:solidFill>
              <a:schemeClr val="accent6">
                <a:lumMod val="75000"/>
              </a:schemeClr>
            </a:solidFill>
          </a:ln>
        </p:spPr>
        <p:txBody>
          <a:bodyPr wrap="square">
            <a:spAutoFit/>
          </a:bodyPr>
          <a:lstStyle/>
          <a:p>
            <a:pPr marL="285750" indent="-285750">
              <a:buFont typeface="Wingdings" panose="05000000000000000000" pitchFamily="2" charset="2"/>
              <a:buChar char="Ø"/>
            </a:pPr>
            <a:r>
              <a:rPr lang="it-IT" dirty="0"/>
              <a:t>Poligrafia - 1 CFU </a:t>
            </a:r>
          </a:p>
          <a:p>
            <a:pPr marL="285750" indent="-285750">
              <a:buFont typeface="Wingdings" panose="05000000000000000000" pitchFamily="2" charset="2"/>
              <a:buChar char="Ø"/>
            </a:pPr>
            <a:r>
              <a:rPr lang="it-IT" dirty="0"/>
              <a:t>EMG - 1 CFU </a:t>
            </a:r>
          </a:p>
          <a:p>
            <a:pPr marL="285750" indent="-285750">
              <a:buFont typeface="Wingdings" panose="05000000000000000000" pitchFamily="2" charset="2"/>
              <a:buChar char="Ø"/>
            </a:pPr>
            <a:r>
              <a:rPr lang="it-IT" dirty="0"/>
              <a:t>Potenziali Evocati - 1 CFU </a:t>
            </a:r>
          </a:p>
          <a:p>
            <a:pPr marL="285750" indent="-285750">
              <a:buFont typeface="Wingdings" panose="05000000000000000000" pitchFamily="2" charset="2"/>
              <a:buChar char="Ø"/>
            </a:pPr>
            <a:r>
              <a:rPr lang="it-IT" dirty="0"/>
              <a:t>Patologie neurodegenerative 2 - 1 CFU </a:t>
            </a:r>
          </a:p>
          <a:p>
            <a:pPr marL="285750" indent="-285750">
              <a:buFont typeface="Wingdings" panose="05000000000000000000" pitchFamily="2" charset="2"/>
              <a:buChar char="Ø"/>
            </a:pPr>
            <a:r>
              <a:rPr lang="it-IT" dirty="0"/>
              <a:t>Neurofarmacologia 1 - 1 CFU </a:t>
            </a:r>
          </a:p>
          <a:p>
            <a:pPr marL="285750" indent="-285750">
              <a:buFont typeface="Wingdings" panose="05000000000000000000" pitchFamily="2" charset="2"/>
              <a:buChar char="Ø"/>
            </a:pPr>
            <a:r>
              <a:rPr lang="it-IT" dirty="0" err="1"/>
              <a:t>Neurosonologia</a:t>
            </a:r>
            <a:r>
              <a:rPr lang="it-IT" dirty="0"/>
              <a:t> - 1 CFU </a:t>
            </a:r>
          </a:p>
          <a:p>
            <a:pPr marL="285750" indent="-285750">
              <a:buFont typeface="Wingdings" panose="05000000000000000000" pitchFamily="2" charset="2"/>
              <a:buChar char="Ø"/>
            </a:pPr>
            <a:r>
              <a:rPr lang="it-IT" dirty="0"/>
              <a:t>Seminari - 1 CFU </a:t>
            </a:r>
          </a:p>
        </p:txBody>
      </p:sp>
    </p:spTree>
    <p:custDataLst>
      <p:tags r:id="rId1"/>
    </p:custDataLst>
    <p:extLst>
      <p:ext uri="{BB962C8B-B14F-4D97-AF65-F5344CB8AC3E}">
        <p14:creationId xmlns:p14="http://schemas.microsoft.com/office/powerpoint/2010/main" val="515661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btfpColumnIndicatorGroup2">
            <a:extLst>
              <a:ext uri="{FF2B5EF4-FFF2-40B4-BE49-F238E27FC236}">
                <a16:creationId xmlns:a16="http://schemas.microsoft.com/office/drawing/2014/main" id="{DDD12A47-81D4-319D-F18F-7906F9229F7C}"/>
              </a:ext>
            </a:extLst>
          </p:cNvPr>
          <p:cNvGrpSpPr/>
          <p:nvPr/>
        </p:nvGrpSpPr>
        <p:grpSpPr>
          <a:xfrm>
            <a:off x="0" y="6926580"/>
            <a:ext cx="9144000" cy="137160"/>
            <a:chOff x="0" y="6926580"/>
            <a:chExt cx="9144000" cy="137160"/>
          </a:xfrm>
        </p:grpSpPr>
        <p:sp>
          <p:nvSpPr>
            <p:cNvPr id="14" name="btfpColumnGapBlocker999948">
              <a:extLst>
                <a:ext uri="{FF2B5EF4-FFF2-40B4-BE49-F238E27FC236}">
                  <a16:creationId xmlns:a16="http://schemas.microsoft.com/office/drawing/2014/main" id="{0C1EA365-55CA-1EBF-0113-9968E42BD3D1}"/>
                </a:ext>
              </a:extLst>
            </p:cNvPr>
            <p:cNvSpPr/>
            <p:nvPr/>
          </p:nvSpPr>
          <p:spPr>
            <a:xfrm>
              <a:off x="8890000" y="6926580"/>
              <a:ext cx="2540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btfpColumnGapBlocker129823">
              <a:extLst>
                <a:ext uri="{FF2B5EF4-FFF2-40B4-BE49-F238E27FC236}">
                  <a16:creationId xmlns:a16="http://schemas.microsoft.com/office/drawing/2014/main" id="{C29CA0C4-86E5-92DC-AEB7-4CFD64B2EB6A}"/>
                </a:ext>
              </a:extLst>
            </p:cNvPr>
            <p:cNvSpPr/>
            <p:nvPr/>
          </p:nvSpPr>
          <p:spPr>
            <a:xfrm>
              <a:off x="0" y="6926580"/>
              <a:ext cx="1651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btfpColumnIndicator951648">
              <a:extLst>
                <a:ext uri="{FF2B5EF4-FFF2-40B4-BE49-F238E27FC236}">
                  <a16:creationId xmlns:a16="http://schemas.microsoft.com/office/drawing/2014/main" id="{16594373-677F-7E55-FDB8-321D443CF133}"/>
                </a:ext>
              </a:extLst>
            </p:cNvPr>
            <p:cNvCxnSpPr/>
            <p:nvPr/>
          </p:nvCxnSpPr>
          <p:spPr>
            <a:xfrm flipV="1">
              <a:off x="8890000" y="692658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btfpColumnIndicator522860">
              <a:extLst>
                <a:ext uri="{FF2B5EF4-FFF2-40B4-BE49-F238E27FC236}">
                  <a16:creationId xmlns:a16="http://schemas.microsoft.com/office/drawing/2014/main" id="{629FB6A2-EBA2-7A4F-580D-7CF3F40BFEFC}"/>
                </a:ext>
              </a:extLst>
            </p:cNvPr>
            <p:cNvCxnSpPr/>
            <p:nvPr/>
          </p:nvCxnSpPr>
          <p:spPr>
            <a:xfrm flipV="1">
              <a:off x="165100" y="692658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5" name="btfpColumnIndicatorGroup1">
            <a:extLst>
              <a:ext uri="{FF2B5EF4-FFF2-40B4-BE49-F238E27FC236}">
                <a16:creationId xmlns:a16="http://schemas.microsoft.com/office/drawing/2014/main" id="{559919C9-AD5F-60D5-EC0E-4AD7AB2EFE6C}"/>
              </a:ext>
            </a:extLst>
          </p:cNvPr>
          <p:cNvGrpSpPr/>
          <p:nvPr/>
        </p:nvGrpSpPr>
        <p:grpSpPr>
          <a:xfrm>
            <a:off x="0" y="-205740"/>
            <a:ext cx="9144000" cy="137160"/>
            <a:chOff x="0" y="-205740"/>
            <a:chExt cx="9144000" cy="137160"/>
          </a:xfrm>
        </p:grpSpPr>
        <p:sp>
          <p:nvSpPr>
            <p:cNvPr id="13" name="btfpColumnGapBlocker740596">
              <a:extLst>
                <a:ext uri="{FF2B5EF4-FFF2-40B4-BE49-F238E27FC236}">
                  <a16:creationId xmlns:a16="http://schemas.microsoft.com/office/drawing/2014/main" id="{B11CB439-E2E6-57D1-8FEF-42CB4FF84C6D}"/>
                </a:ext>
              </a:extLst>
            </p:cNvPr>
            <p:cNvSpPr/>
            <p:nvPr/>
          </p:nvSpPr>
          <p:spPr>
            <a:xfrm>
              <a:off x="8890000" y="-205740"/>
              <a:ext cx="2540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btfpColumnGapBlocker693937">
              <a:extLst>
                <a:ext uri="{FF2B5EF4-FFF2-40B4-BE49-F238E27FC236}">
                  <a16:creationId xmlns:a16="http://schemas.microsoft.com/office/drawing/2014/main" id="{EA57A50D-4DE2-A0C8-8A71-7C6C6EE470E2}"/>
                </a:ext>
              </a:extLst>
            </p:cNvPr>
            <p:cNvSpPr/>
            <p:nvPr/>
          </p:nvSpPr>
          <p:spPr>
            <a:xfrm>
              <a:off x="0" y="-205740"/>
              <a:ext cx="1651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8" name="btfpColumnIndicator337772">
              <a:extLst>
                <a:ext uri="{FF2B5EF4-FFF2-40B4-BE49-F238E27FC236}">
                  <a16:creationId xmlns:a16="http://schemas.microsoft.com/office/drawing/2014/main" id="{4ACB3AAE-0F75-58C8-4959-42824A4580D2}"/>
                </a:ext>
              </a:extLst>
            </p:cNvPr>
            <p:cNvCxnSpPr/>
            <p:nvPr/>
          </p:nvCxnSpPr>
          <p:spPr>
            <a:xfrm flipV="1">
              <a:off x="8890000" y="-20574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btfpColumnIndicator139882">
              <a:extLst>
                <a:ext uri="{FF2B5EF4-FFF2-40B4-BE49-F238E27FC236}">
                  <a16:creationId xmlns:a16="http://schemas.microsoft.com/office/drawing/2014/main" id="{37074E34-6EFD-9C1A-39E3-1E05ACB13506}"/>
                </a:ext>
              </a:extLst>
            </p:cNvPr>
            <p:cNvCxnSpPr/>
            <p:nvPr/>
          </p:nvCxnSpPr>
          <p:spPr>
            <a:xfrm flipV="1">
              <a:off x="165100" y="-20574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 name="Segnaposto testo 2"/>
          <p:cNvSpPr>
            <a:spLocks noGrp="1"/>
          </p:cNvSpPr>
          <p:nvPr>
            <p:ph type="body" sz="quarter" idx="11"/>
          </p:nvPr>
        </p:nvSpPr>
        <p:spPr>
          <a:xfrm>
            <a:off x="359569" y="764704"/>
            <a:ext cx="4212431" cy="3096343"/>
          </a:xfrm>
          <a:ln>
            <a:solidFill>
              <a:schemeClr val="bg1"/>
            </a:solidFill>
          </a:ln>
        </p:spPr>
        <p:txBody>
          <a:bodyPr/>
          <a:lstStyle/>
          <a:p>
            <a:r>
              <a:rPr lang="it-IT" sz="2000" b="1" u="sng" dirty="0">
                <a:solidFill>
                  <a:srgbClr val="000000"/>
                </a:solidFill>
                <a:effectLst/>
                <a:latin typeface="Calibri" panose="020F0502020204030204" pitchFamily="34" charset="0"/>
                <a:ea typeface="Calibri" panose="020F0502020204030204" pitchFamily="34" charset="0"/>
              </a:rPr>
              <a:t>III anno</a:t>
            </a:r>
          </a:p>
          <a:p>
            <a:pPr marL="285750" indent="-285750">
              <a:buFont typeface="Arial" panose="020B0604020202020204" pitchFamily="34" charset="0"/>
              <a:buChar char="•"/>
            </a:pPr>
            <a:r>
              <a:rPr lang="it-IT" sz="2000" dirty="0">
                <a:solidFill>
                  <a:srgbClr val="000000"/>
                </a:solidFill>
                <a:latin typeface="Calibri" panose="020F0502020204030204" pitchFamily="34" charset="0"/>
                <a:ea typeface="Calibri" panose="020F0502020204030204" pitchFamily="34" charset="0"/>
              </a:rPr>
              <a:t>Neurochirurgia – MEDS-15/A– 1 CFU</a:t>
            </a:r>
          </a:p>
          <a:p>
            <a:pPr marL="285750" indent="-285750">
              <a:buFont typeface="Arial" panose="020B0604020202020204" pitchFamily="34" charset="0"/>
              <a:buChar char="•"/>
            </a:pPr>
            <a:r>
              <a:rPr lang="it-IT" sz="2000" dirty="0">
                <a:solidFill>
                  <a:srgbClr val="000000"/>
                </a:solidFill>
                <a:latin typeface="Calibri" panose="020F0502020204030204" pitchFamily="34" charset="0"/>
                <a:ea typeface="Calibri" panose="020F0502020204030204" pitchFamily="34" charset="0"/>
              </a:rPr>
              <a:t>Malattie Apparato Visivo – MEDS-17/A – 1 CFU</a:t>
            </a:r>
          </a:p>
          <a:p>
            <a:pPr marL="285750" indent="-285750">
              <a:buFont typeface="Arial" panose="020B0604020202020204" pitchFamily="34" charset="0"/>
              <a:buChar char="•"/>
            </a:pPr>
            <a:r>
              <a:rPr lang="it-IT" sz="2000" dirty="0">
                <a:solidFill>
                  <a:srgbClr val="000000"/>
                </a:solidFill>
                <a:latin typeface="Calibri" panose="020F0502020204030204" pitchFamily="34" charset="0"/>
                <a:ea typeface="Calibri" panose="020F0502020204030204" pitchFamily="34" charset="0"/>
              </a:rPr>
              <a:t>Reumatologia – MEDS-09/C – 1 CFU</a:t>
            </a:r>
          </a:p>
          <a:p>
            <a:pPr marL="285750" indent="-285750">
              <a:buFont typeface="Arial" panose="020B0604020202020204" pitchFamily="34" charset="0"/>
              <a:buChar char="•"/>
            </a:pPr>
            <a:r>
              <a:rPr lang="it-IT" sz="2000" dirty="0">
                <a:solidFill>
                  <a:srgbClr val="000000"/>
                </a:solidFill>
                <a:latin typeface="Calibri" panose="020F0502020204030204" pitchFamily="34" charset="0"/>
                <a:ea typeface="Calibri" panose="020F0502020204030204" pitchFamily="34" charset="0"/>
              </a:rPr>
              <a:t>Otorinolaringoiatria – MEDS-18/A – 1 CFU</a:t>
            </a:r>
          </a:p>
          <a:p>
            <a:pPr marL="285750" indent="-285750">
              <a:buFont typeface="Arial" panose="020B0604020202020204" pitchFamily="34" charset="0"/>
              <a:buChar char="•"/>
            </a:pPr>
            <a:r>
              <a:rPr lang="it-IT" sz="2000" dirty="0">
                <a:solidFill>
                  <a:srgbClr val="000000"/>
                </a:solidFill>
                <a:latin typeface="Calibri" panose="020F0502020204030204" pitchFamily="34" charset="0"/>
                <a:ea typeface="Calibri" panose="020F0502020204030204" pitchFamily="34" charset="0"/>
              </a:rPr>
              <a:t>Igiene generale e applicata – MEDS-24/B – 1 CFU</a:t>
            </a:r>
          </a:p>
          <a:p>
            <a:pPr marL="285750" indent="-285750">
              <a:buFont typeface="Arial" panose="020B0604020202020204" pitchFamily="34" charset="0"/>
              <a:buChar char="•"/>
            </a:pPr>
            <a:r>
              <a:rPr lang="it-IT" sz="2000" b="1" dirty="0">
                <a:solidFill>
                  <a:srgbClr val="00B050"/>
                </a:solidFill>
                <a:latin typeface="Calibri" panose="020F0502020204030204" pitchFamily="34" charset="0"/>
                <a:ea typeface="Calibri" panose="020F0502020204030204" pitchFamily="34" charset="0"/>
              </a:rPr>
              <a:t>Neurologia – MEDS-12/A – 7 CFU</a:t>
            </a:r>
          </a:p>
          <a:p>
            <a:endParaRPr lang="it-IT" sz="1600" b="1" u="sng" dirty="0">
              <a:solidFill>
                <a:srgbClr val="000000"/>
              </a:solidFill>
              <a:latin typeface="Calibri" panose="020F0502020204030204" pitchFamily="34" charset="0"/>
              <a:ea typeface="Calibri" panose="020F0502020204030204" pitchFamily="34" charset="0"/>
            </a:endParaRPr>
          </a:p>
          <a:p>
            <a:endParaRPr lang="it-IT" b="1" u="sng" dirty="0">
              <a:solidFill>
                <a:srgbClr val="000000"/>
              </a:solidFill>
              <a:latin typeface="Calibri" panose="020F0502020204030204" pitchFamily="34" charset="0"/>
              <a:ea typeface="Calibri" panose="020F0502020204030204" pitchFamily="34" charset="0"/>
            </a:endParaRPr>
          </a:p>
        </p:txBody>
      </p:sp>
      <p:sp>
        <p:nvSpPr>
          <p:cNvPr id="4" name="CasellaDiTesto 3">
            <a:extLst>
              <a:ext uri="{FF2B5EF4-FFF2-40B4-BE49-F238E27FC236}">
                <a16:creationId xmlns:a16="http://schemas.microsoft.com/office/drawing/2014/main" id="{6B961696-B069-4363-9E56-8FE86CCC3B6E}"/>
              </a:ext>
            </a:extLst>
          </p:cNvPr>
          <p:cNvSpPr txBox="1"/>
          <p:nvPr/>
        </p:nvSpPr>
        <p:spPr>
          <a:xfrm>
            <a:off x="755577" y="4509120"/>
            <a:ext cx="3816424" cy="2031325"/>
          </a:xfrm>
          <a:prstGeom prst="rect">
            <a:avLst/>
          </a:prstGeom>
          <a:noFill/>
          <a:ln w="38100">
            <a:solidFill>
              <a:srgbClr val="00B050"/>
            </a:solidFill>
          </a:ln>
        </p:spPr>
        <p:txBody>
          <a:bodyPr wrap="square">
            <a:spAutoFit/>
          </a:bodyPr>
          <a:lstStyle/>
          <a:p>
            <a:pPr marL="285750" indent="-285750">
              <a:buFont typeface="Wingdings" panose="05000000000000000000" pitchFamily="2" charset="2"/>
              <a:buChar char="Ø"/>
            </a:pPr>
            <a:r>
              <a:rPr lang="it-IT" dirty="0"/>
              <a:t>Disordini del movimento - 1 CFU </a:t>
            </a:r>
          </a:p>
          <a:p>
            <a:pPr marL="285750" indent="-285750">
              <a:buFont typeface="Wingdings" panose="05000000000000000000" pitchFamily="2" charset="2"/>
              <a:buChar char="Ø"/>
            </a:pPr>
            <a:r>
              <a:rPr lang="it-IT" dirty="0"/>
              <a:t>Epilessia - 1 CFU</a:t>
            </a:r>
          </a:p>
          <a:p>
            <a:pPr marL="285750" indent="-285750">
              <a:buFont typeface="Wingdings" panose="05000000000000000000" pitchFamily="2" charset="2"/>
              <a:buChar char="Ø"/>
            </a:pPr>
            <a:r>
              <a:rPr lang="it-IT" dirty="0"/>
              <a:t>Neuroimmunologia 1 - 1 CFU </a:t>
            </a:r>
          </a:p>
          <a:p>
            <a:pPr marL="285750" indent="-285750">
              <a:buFont typeface="Wingdings" panose="05000000000000000000" pitchFamily="2" charset="2"/>
              <a:buChar char="Ø"/>
            </a:pPr>
            <a:r>
              <a:rPr lang="it-IT" dirty="0"/>
              <a:t>Patologie neurodegenerative 2 - 1 CFU </a:t>
            </a:r>
          </a:p>
          <a:p>
            <a:pPr marL="285750" indent="-285750">
              <a:buFont typeface="Wingdings" panose="05000000000000000000" pitchFamily="2" charset="2"/>
              <a:buChar char="Ø"/>
            </a:pPr>
            <a:r>
              <a:rPr lang="it-IT" dirty="0"/>
              <a:t>Urgenze Neurologiche - 2 CFU </a:t>
            </a:r>
          </a:p>
          <a:p>
            <a:pPr marL="285750" indent="-285750">
              <a:buFont typeface="Wingdings" panose="05000000000000000000" pitchFamily="2" charset="2"/>
              <a:buChar char="Ø"/>
            </a:pPr>
            <a:r>
              <a:rPr lang="it-IT" dirty="0"/>
              <a:t>Seminari - 1 CFU </a:t>
            </a:r>
          </a:p>
        </p:txBody>
      </p:sp>
      <p:sp>
        <p:nvSpPr>
          <p:cNvPr id="5" name="Segnaposto testo 2">
            <a:extLst>
              <a:ext uri="{FF2B5EF4-FFF2-40B4-BE49-F238E27FC236}">
                <a16:creationId xmlns:a16="http://schemas.microsoft.com/office/drawing/2014/main" id="{86A7A009-8CE0-F28D-A9F6-BDC0ED04ACBF}"/>
              </a:ext>
            </a:extLst>
          </p:cNvPr>
          <p:cNvSpPr txBox="1">
            <a:spLocks/>
          </p:cNvSpPr>
          <p:nvPr/>
        </p:nvSpPr>
        <p:spPr>
          <a:xfrm>
            <a:off x="4783033" y="764704"/>
            <a:ext cx="4032448" cy="1440159"/>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1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it-IT" sz="2000" b="1" u="sng" dirty="0">
                <a:solidFill>
                  <a:srgbClr val="000000"/>
                </a:solidFill>
                <a:latin typeface="Calibri" panose="020F0502020204030204" pitchFamily="34" charset="0"/>
                <a:ea typeface="Calibri" panose="020F0502020204030204" pitchFamily="34" charset="0"/>
              </a:rPr>
              <a:t>IV anno</a:t>
            </a:r>
          </a:p>
          <a:p>
            <a:endParaRPr lang="it-IT" sz="2000" b="1" u="sng" dirty="0">
              <a:solidFill>
                <a:srgbClr val="000000"/>
              </a:solidFill>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it-IT" sz="2000" b="1" dirty="0">
                <a:solidFill>
                  <a:schemeClr val="accent2">
                    <a:lumMod val="75000"/>
                  </a:schemeClr>
                </a:solidFill>
                <a:latin typeface="Calibri" panose="020F0502020204030204" pitchFamily="34" charset="0"/>
                <a:ea typeface="Calibri" panose="020F0502020204030204" pitchFamily="34" charset="0"/>
              </a:rPr>
              <a:t>Neurologia – MEDS12/A – 11 CFU</a:t>
            </a:r>
          </a:p>
          <a:p>
            <a:endParaRPr lang="it-IT" b="1" u="sng" dirty="0">
              <a:solidFill>
                <a:srgbClr val="000000"/>
              </a:solidFill>
              <a:latin typeface="Calibri" panose="020F0502020204030204" pitchFamily="34" charset="0"/>
              <a:ea typeface="Calibri" panose="020F0502020204030204" pitchFamily="34" charset="0"/>
            </a:endParaRPr>
          </a:p>
        </p:txBody>
      </p:sp>
      <p:sp>
        <p:nvSpPr>
          <p:cNvPr id="19" name="Segnaposto testo 1">
            <a:extLst>
              <a:ext uri="{FF2B5EF4-FFF2-40B4-BE49-F238E27FC236}">
                <a16:creationId xmlns:a16="http://schemas.microsoft.com/office/drawing/2014/main" id="{D969C2C6-63F0-7490-61A7-CBB003DE6CB0}"/>
              </a:ext>
            </a:extLst>
          </p:cNvPr>
          <p:cNvSpPr>
            <a:spLocks noGrp="1"/>
          </p:cNvSpPr>
          <p:nvPr>
            <p:ph type="body" sz="quarter" idx="10"/>
          </p:nvPr>
        </p:nvSpPr>
        <p:spPr>
          <a:xfrm>
            <a:off x="899555" y="260648"/>
            <a:ext cx="7344853" cy="576064"/>
          </a:xfrm>
        </p:spPr>
        <p:txBody>
          <a:bodyPr/>
          <a:lstStyle/>
          <a:p>
            <a:pPr algn="ctr"/>
            <a:r>
              <a:rPr lang="it-IT" sz="2800" dirty="0"/>
              <a:t>Piano della Scuola: Didattica frontale</a:t>
            </a:r>
          </a:p>
        </p:txBody>
      </p:sp>
      <p:sp>
        <p:nvSpPr>
          <p:cNvPr id="17" name="CasellaDiTesto 16">
            <a:extLst>
              <a:ext uri="{FF2B5EF4-FFF2-40B4-BE49-F238E27FC236}">
                <a16:creationId xmlns:a16="http://schemas.microsoft.com/office/drawing/2014/main" id="{1DBD0042-8BD4-1D64-9418-51003E0995AC}"/>
              </a:ext>
            </a:extLst>
          </p:cNvPr>
          <p:cNvSpPr txBox="1"/>
          <p:nvPr/>
        </p:nvSpPr>
        <p:spPr>
          <a:xfrm>
            <a:off x="5076055" y="1844824"/>
            <a:ext cx="3708375" cy="3693319"/>
          </a:xfrm>
          <a:prstGeom prst="rect">
            <a:avLst/>
          </a:prstGeom>
          <a:noFill/>
          <a:ln w="38100">
            <a:solidFill>
              <a:schemeClr val="accent2">
                <a:lumMod val="75000"/>
              </a:schemeClr>
            </a:solidFill>
          </a:ln>
        </p:spPr>
        <p:txBody>
          <a:bodyPr wrap="square">
            <a:spAutoFit/>
          </a:bodyPr>
          <a:lstStyle/>
          <a:p>
            <a:pPr marL="285750" indent="-285750">
              <a:buFont typeface="Wingdings" panose="05000000000000000000" pitchFamily="2" charset="2"/>
              <a:buChar char="Ø"/>
            </a:pPr>
            <a:r>
              <a:rPr lang="it-IT" dirty="0"/>
              <a:t>Neurofarmacologia 2 - 1 CFU </a:t>
            </a:r>
          </a:p>
          <a:p>
            <a:pPr marL="285750" indent="-285750">
              <a:buFont typeface="Wingdings" panose="05000000000000000000" pitchFamily="2" charset="2"/>
              <a:buChar char="Ø"/>
            </a:pPr>
            <a:r>
              <a:rPr lang="it-IT" dirty="0"/>
              <a:t>Neurofisiologia del sistema vegetativo - 1 CFU</a:t>
            </a:r>
          </a:p>
          <a:p>
            <a:pPr marL="285750" indent="-285750">
              <a:buFont typeface="Wingdings" panose="05000000000000000000" pitchFamily="2" charset="2"/>
              <a:buChar char="Ø"/>
            </a:pPr>
            <a:r>
              <a:rPr lang="it-IT" dirty="0"/>
              <a:t>Cefalee - 1 CFU </a:t>
            </a:r>
          </a:p>
          <a:p>
            <a:pPr marL="285750" indent="-285750">
              <a:buFont typeface="Wingdings" panose="05000000000000000000" pitchFamily="2" charset="2"/>
              <a:buChar char="Ø"/>
            </a:pPr>
            <a:r>
              <a:rPr lang="it-IT" dirty="0"/>
              <a:t>Neuroftalmologia - 1 CFU </a:t>
            </a:r>
          </a:p>
          <a:p>
            <a:pPr marL="285750" indent="-285750">
              <a:buFont typeface="Wingdings" panose="05000000000000000000" pitchFamily="2" charset="2"/>
              <a:buChar char="Ø"/>
            </a:pPr>
            <a:r>
              <a:rPr lang="it-IT" dirty="0"/>
              <a:t>Malattie neuromuscolari - 1 CFU </a:t>
            </a:r>
          </a:p>
          <a:p>
            <a:pPr marL="285750" indent="-285750">
              <a:buFont typeface="Wingdings" panose="05000000000000000000" pitchFamily="2" charset="2"/>
              <a:buChar char="Ø"/>
            </a:pPr>
            <a:r>
              <a:rPr lang="it-IT" dirty="0"/>
              <a:t>Patologie neuro-immunologiche 2 - 1 CFU</a:t>
            </a:r>
          </a:p>
          <a:p>
            <a:pPr marL="285750" indent="-285750">
              <a:buFont typeface="Wingdings" panose="05000000000000000000" pitchFamily="2" charset="2"/>
              <a:buChar char="Ø"/>
            </a:pPr>
            <a:r>
              <a:rPr lang="it-IT" dirty="0"/>
              <a:t>Malattie Mitocondriali - 1 CFU </a:t>
            </a:r>
          </a:p>
          <a:p>
            <a:pPr marL="285750" indent="-285750">
              <a:buFont typeface="Wingdings" panose="05000000000000000000" pitchFamily="2" charset="2"/>
              <a:buChar char="Ø"/>
            </a:pPr>
            <a:r>
              <a:rPr lang="it-IT" dirty="0"/>
              <a:t>Sonno - 1 CFU - 1 CFU </a:t>
            </a:r>
          </a:p>
          <a:p>
            <a:pPr marL="285750" indent="-285750">
              <a:buFont typeface="Wingdings" panose="05000000000000000000" pitchFamily="2" charset="2"/>
              <a:buChar char="Ø"/>
            </a:pPr>
            <a:r>
              <a:rPr lang="it-IT" dirty="0"/>
              <a:t>Comi e Stati Epilettici - 1 CFU </a:t>
            </a:r>
          </a:p>
          <a:p>
            <a:pPr marL="285750" indent="-285750">
              <a:buFont typeface="Wingdings" panose="05000000000000000000" pitchFamily="2" charset="2"/>
              <a:buChar char="Ø"/>
            </a:pPr>
            <a:r>
              <a:rPr lang="it-IT" dirty="0"/>
              <a:t>Seminari – Casi clinici complessi - 2 CFU </a:t>
            </a:r>
          </a:p>
        </p:txBody>
      </p:sp>
    </p:spTree>
    <p:custDataLst>
      <p:tags r:id="rId1"/>
    </p:custDataLst>
    <p:extLst>
      <p:ext uri="{BB962C8B-B14F-4D97-AF65-F5344CB8AC3E}">
        <p14:creationId xmlns:p14="http://schemas.microsoft.com/office/powerpoint/2010/main" val="1900698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btfpColumnIndicatorGroup2">
            <a:extLst>
              <a:ext uri="{FF2B5EF4-FFF2-40B4-BE49-F238E27FC236}">
                <a16:creationId xmlns:a16="http://schemas.microsoft.com/office/drawing/2014/main" id="{74F6504A-9547-ECC9-9AEA-E1F98389F4B6}"/>
              </a:ext>
            </a:extLst>
          </p:cNvPr>
          <p:cNvGrpSpPr/>
          <p:nvPr/>
        </p:nvGrpSpPr>
        <p:grpSpPr>
          <a:xfrm>
            <a:off x="0" y="6926580"/>
            <a:ext cx="9144000" cy="137160"/>
            <a:chOff x="0" y="6926580"/>
            <a:chExt cx="9144000" cy="137160"/>
          </a:xfrm>
        </p:grpSpPr>
        <p:sp>
          <p:nvSpPr>
            <p:cNvPr id="11" name="btfpColumnGapBlocker130336">
              <a:extLst>
                <a:ext uri="{FF2B5EF4-FFF2-40B4-BE49-F238E27FC236}">
                  <a16:creationId xmlns:a16="http://schemas.microsoft.com/office/drawing/2014/main" id="{A34F0BC2-8AAA-2539-E908-0BBD5ECAADD5}"/>
                </a:ext>
              </a:extLst>
            </p:cNvPr>
            <p:cNvSpPr/>
            <p:nvPr/>
          </p:nvSpPr>
          <p:spPr>
            <a:xfrm>
              <a:off x="8890000" y="6926580"/>
              <a:ext cx="2540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btfpColumnGapBlocker676091">
              <a:extLst>
                <a:ext uri="{FF2B5EF4-FFF2-40B4-BE49-F238E27FC236}">
                  <a16:creationId xmlns:a16="http://schemas.microsoft.com/office/drawing/2014/main" id="{AEC7D2C6-9911-9C39-AF09-8C9FFA5D2C5D}"/>
                </a:ext>
              </a:extLst>
            </p:cNvPr>
            <p:cNvSpPr/>
            <p:nvPr/>
          </p:nvSpPr>
          <p:spPr>
            <a:xfrm>
              <a:off x="0" y="6926580"/>
              <a:ext cx="1651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btfpColumnIndicator645001">
              <a:extLst>
                <a:ext uri="{FF2B5EF4-FFF2-40B4-BE49-F238E27FC236}">
                  <a16:creationId xmlns:a16="http://schemas.microsoft.com/office/drawing/2014/main" id="{BFADC900-9329-EB00-24F8-4D21B2F81441}"/>
                </a:ext>
              </a:extLst>
            </p:cNvPr>
            <p:cNvCxnSpPr/>
            <p:nvPr/>
          </p:nvCxnSpPr>
          <p:spPr>
            <a:xfrm flipV="1">
              <a:off x="8890000" y="692658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 name="btfpColumnIndicator652189">
              <a:extLst>
                <a:ext uri="{FF2B5EF4-FFF2-40B4-BE49-F238E27FC236}">
                  <a16:creationId xmlns:a16="http://schemas.microsoft.com/office/drawing/2014/main" id="{84D8CE9D-B1B8-1047-9AFB-6F5B538FE76B}"/>
                </a:ext>
              </a:extLst>
            </p:cNvPr>
            <p:cNvCxnSpPr/>
            <p:nvPr/>
          </p:nvCxnSpPr>
          <p:spPr>
            <a:xfrm flipV="1">
              <a:off x="165100" y="692658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2" name="btfpColumnIndicatorGroup1">
            <a:extLst>
              <a:ext uri="{FF2B5EF4-FFF2-40B4-BE49-F238E27FC236}">
                <a16:creationId xmlns:a16="http://schemas.microsoft.com/office/drawing/2014/main" id="{CD1F7681-14C9-D900-4D4E-D20D422B47CF}"/>
              </a:ext>
            </a:extLst>
          </p:cNvPr>
          <p:cNvGrpSpPr/>
          <p:nvPr/>
        </p:nvGrpSpPr>
        <p:grpSpPr>
          <a:xfrm>
            <a:off x="0" y="-205740"/>
            <a:ext cx="9144000" cy="137160"/>
            <a:chOff x="0" y="-205740"/>
            <a:chExt cx="9144000" cy="137160"/>
          </a:xfrm>
        </p:grpSpPr>
        <p:sp>
          <p:nvSpPr>
            <p:cNvPr id="10" name="btfpColumnGapBlocker335469">
              <a:extLst>
                <a:ext uri="{FF2B5EF4-FFF2-40B4-BE49-F238E27FC236}">
                  <a16:creationId xmlns:a16="http://schemas.microsoft.com/office/drawing/2014/main" id="{63FC0CEE-A81D-29FF-81D7-027C0C9B24FE}"/>
                </a:ext>
              </a:extLst>
            </p:cNvPr>
            <p:cNvSpPr/>
            <p:nvPr/>
          </p:nvSpPr>
          <p:spPr>
            <a:xfrm>
              <a:off x="8890000" y="-205740"/>
              <a:ext cx="2540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btfpColumnGapBlocker211951">
              <a:extLst>
                <a:ext uri="{FF2B5EF4-FFF2-40B4-BE49-F238E27FC236}">
                  <a16:creationId xmlns:a16="http://schemas.microsoft.com/office/drawing/2014/main" id="{898A755E-6EE2-A5BB-5CEF-CBAC0757442B}"/>
                </a:ext>
              </a:extLst>
            </p:cNvPr>
            <p:cNvSpPr/>
            <p:nvPr/>
          </p:nvSpPr>
          <p:spPr>
            <a:xfrm>
              <a:off x="0" y="-205740"/>
              <a:ext cx="1651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 name="btfpColumnIndicator130789">
              <a:extLst>
                <a:ext uri="{FF2B5EF4-FFF2-40B4-BE49-F238E27FC236}">
                  <a16:creationId xmlns:a16="http://schemas.microsoft.com/office/drawing/2014/main" id="{BD484FFE-A090-A45C-02AF-71C3B405831D}"/>
                </a:ext>
              </a:extLst>
            </p:cNvPr>
            <p:cNvCxnSpPr/>
            <p:nvPr/>
          </p:nvCxnSpPr>
          <p:spPr>
            <a:xfrm flipV="1">
              <a:off x="8890000" y="-20574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btfpColumnIndicator520588">
              <a:extLst>
                <a:ext uri="{FF2B5EF4-FFF2-40B4-BE49-F238E27FC236}">
                  <a16:creationId xmlns:a16="http://schemas.microsoft.com/office/drawing/2014/main" id="{7A7800E9-D0FE-F20A-C421-02DA751DD3A9}"/>
                </a:ext>
              </a:extLst>
            </p:cNvPr>
            <p:cNvCxnSpPr/>
            <p:nvPr/>
          </p:nvCxnSpPr>
          <p:spPr>
            <a:xfrm flipV="1">
              <a:off x="165100" y="-20574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 name="Segnaposto testo 1"/>
          <p:cNvSpPr>
            <a:spLocks noGrp="1"/>
          </p:cNvSpPr>
          <p:nvPr>
            <p:ph type="body" sz="quarter" idx="10"/>
          </p:nvPr>
        </p:nvSpPr>
        <p:spPr>
          <a:xfrm>
            <a:off x="395536" y="332656"/>
            <a:ext cx="8280920" cy="432047"/>
          </a:xfrm>
        </p:spPr>
        <p:txBody>
          <a:bodyPr/>
          <a:lstStyle/>
          <a:p>
            <a:pPr algn="ctr"/>
            <a:r>
              <a:rPr lang="it-IT" sz="2800" dirty="0"/>
              <a:t>Skills da raggiungere secondo il D.I. 68/2015</a:t>
            </a:r>
          </a:p>
        </p:txBody>
      </p:sp>
      <p:sp>
        <p:nvSpPr>
          <p:cNvPr id="5" name="CasellaDiTesto 4">
            <a:extLst>
              <a:ext uri="{FF2B5EF4-FFF2-40B4-BE49-F238E27FC236}">
                <a16:creationId xmlns:a16="http://schemas.microsoft.com/office/drawing/2014/main" id="{2C49248D-6A65-4DDE-9D1B-782ECEBEC393}"/>
              </a:ext>
            </a:extLst>
          </p:cNvPr>
          <p:cNvSpPr txBox="1"/>
          <p:nvPr/>
        </p:nvSpPr>
        <p:spPr>
          <a:xfrm>
            <a:off x="395536" y="980728"/>
            <a:ext cx="8280920" cy="5016758"/>
          </a:xfrm>
          <a:prstGeom prst="rect">
            <a:avLst/>
          </a:prstGeom>
          <a:noFill/>
        </p:spPr>
        <p:txBody>
          <a:bodyPr wrap="square">
            <a:spAutoFit/>
          </a:bodyPr>
          <a:lstStyle/>
          <a:p>
            <a:pPr fontAlgn="ctr"/>
            <a:r>
              <a:rPr lang="it-IT" sz="2000" dirty="0">
                <a:effectLst/>
              </a:rPr>
              <a:t>Gli </a:t>
            </a:r>
            <a:r>
              <a:rPr lang="it-IT" sz="2000" b="1" dirty="0">
                <a:effectLst/>
              </a:rPr>
              <a:t>obiettivi formativi integrati </a:t>
            </a:r>
            <a:r>
              <a:rPr lang="it-IT" sz="2000" dirty="0">
                <a:effectLst/>
              </a:rPr>
              <a:t>della </a:t>
            </a:r>
            <a:r>
              <a:rPr lang="it-IT" sz="2000" b="1" dirty="0">
                <a:effectLst/>
              </a:rPr>
              <a:t>Scuola di Specializzazione in Neurologia </a:t>
            </a:r>
            <a:r>
              <a:rPr lang="it-IT" sz="2000" dirty="0">
                <a:effectLst/>
              </a:rPr>
              <a:t>dell'Università di Bologna mirano a </a:t>
            </a:r>
            <a:r>
              <a:rPr lang="it-IT" sz="2000" dirty="0">
                <a:effectLst/>
                <a:highlight>
                  <a:srgbClr val="00FF00"/>
                </a:highlight>
              </a:rPr>
              <a:t>fornire agli studenti competenze e abilità per identificare, diagnosticare e trattare le principali malattie del sistema nervoso centrale e periferico</a:t>
            </a:r>
            <a:r>
              <a:rPr lang="it-IT" sz="2000" dirty="0">
                <a:effectLst/>
              </a:rPr>
              <a:t> anche nell’ambito dell’</a:t>
            </a:r>
            <a:r>
              <a:rPr lang="it-IT" sz="2000" dirty="0">
                <a:effectLst/>
                <a:highlight>
                  <a:srgbClr val="00FF00"/>
                </a:highlight>
              </a:rPr>
              <a:t>emergenza-urgenza</a:t>
            </a:r>
            <a:r>
              <a:rPr lang="it-IT" sz="2000" dirty="0">
                <a:effectLst/>
              </a:rPr>
              <a:t>. </a:t>
            </a:r>
          </a:p>
          <a:p>
            <a:pPr fontAlgn="ctr"/>
            <a:r>
              <a:rPr lang="it-IT" sz="2000" dirty="0">
                <a:effectLst/>
              </a:rPr>
              <a:t>Questo include la </a:t>
            </a:r>
            <a:r>
              <a:rPr lang="it-IT" sz="2000" b="1" dirty="0">
                <a:effectLst/>
              </a:rPr>
              <a:t>capacità</a:t>
            </a:r>
            <a:r>
              <a:rPr lang="it-IT" sz="2000" dirty="0">
                <a:effectLst/>
              </a:rPr>
              <a:t> di raccogliere </a:t>
            </a:r>
            <a:r>
              <a:rPr lang="it-IT" sz="2000" b="1" dirty="0">
                <a:effectLst/>
              </a:rPr>
              <a:t>un'anamnesi</a:t>
            </a:r>
            <a:r>
              <a:rPr lang="it-IT" sz="2000" dirty="0">
                <a:effectLst/>
              </a:rPr>
              <a:t> completa, eseguire un </a:t>
            </a:r>
            <a:r>
              <a:rPr lang="it-IT" sz="2000" b="1" dirty="0">
                <a:effectLst/>
              </a:rPr>
              <a:t>esame neurologico</a:t>
            </a:r>
            <a:r>
              <a:rPr lang="it-IT" sz="2000" dirty="0">
                <a:effectLst/>
              </a:rPr>
              <a:t> accurato, </a:t>
            </a:r>
            <a:r>
              <a:rPr lang="it-IT" sz="2000" b="1" dirty="0">
                <a:effectLst/>
              </a:rPr>
              <a:t>interpretare</a:t>
            </a:r>
            <a:r>
              <a:rPr lang="it-IT" sz="2000" dirty="0">
                <a:effectLst/>
              </a:rPr>
              <a:t> i risultati delle </a:t>
            </a:r>
            <a:r>
              <a:rPr lang="it-IT" sz="2000" b="1" dirty="0">
                <a:effectLst/>
              </a:rPr>
              <a:t>indagini</a:t>
            </a:r>
            <a:r>
              <a:rPr lang="it-IT" sz="2000" dirty="0">
                <a:effectLst/>
              </a:rPr>
              <a:t> </a:t>
            </a:r>
            <a:r>
              <a:rPr lang="it-IT" sz="2000" b="1" dirty="0">
                <a:effectLst/>
              </a:rPr>
              <a:t>diagnostiche</a:t>
            </a:r>
            <a:r>
              <a:rPr lang="it-IT" sz="2000" dirty="0">
                <a:effectLst/>
              </a:rPr>
              <a:t> e applicare le </a:t>
            </a:r>
            <a:r>
              <a:rPr lang="it-IT" sz="2000" b="1" dirty="0">
                <a:effectLst/>
              </a:rPr>
              <a:t>terapie</a:t>
            </a:r>
            <a:r>
              <a:rPr lang="it-IT" sz="2000" dirty="0">
                <a:effectLst/>
              </a:rPr>
              <a:t> più appropriate. </a:t>
            </a:r>
          </a:p>
          <a:p>
            <a:endParaRPr lang="it-IT" sz="2000" dirty="0"/>
          </a:p>
          <a:p>
            <a:pPr marL="285750" indent="-285750">
              <a:buFont typeface="Wingdings" panose="05000000000000000000" pitchFamily="2" charset="2"/>
              <a:buChar char="Ø"/>
            </a:pPr>
            <a:r>
              <a:rPr lang="it-IT" sz="2000" b="1" dirty="0"/>
              <a:t>Conoscenze </a:t>
            </a:r>
            <a:r>
              <a:rPr lang="it-IT" sz="2000" dirty="0"/>
              <a:t>teoriche, scientifiche e professionali nel campo dei sintomi e dei segni clinico-strumentali con cui si manifestano le malattie del sistema nervoso, anche dell’</a:t>
            </a:r>
            <a:r>
              <a:rPr lang="it-IT" sz="2000" dirty="0">
                <a:highlight>
                  <a:srgbClr val="00FF00"/>
                </a:highlight>
              </a:rPr>
              <a:t>età senile</a:t>
            </a:r>
          </a:p>
          <a:p>
            <a:endParaRPr lang="it-IT" sz="2000" dirty="0"/>
          </a:p>
          <a:p>
            <a:pPr marL="285750" indent="-285750">
              <a:buFont typeface="Wingdings" panose="05000000000000000000" pitchFamily="2" charset="2"/>
              <a:buChar char="Ø"/>
            </a:pPr>
            <a:r>
              <a:rPr lang="it-IT" sz="2000" b="1" dirty="0"/>
              <a:t>Orientamento</a:t>
            </a:r>
            <a:r>
              <a:rPr lang="it-IT" sz="2000" dirty="0"/>
              <a:t> clinico nell’ambito della neurologia dello sviluppo</a:t>
            </a:r>
          </a:p>
          <a:p>
            <a:pPr marL="285750" indent="-285750">
              <a:buFont typeface="Wingdings" panose="05000000000000000000" pitchFamily="2" charset="2"/>
              <a:buChar char="Ø"/>
            </a:pPr>
            <a:endParaRPr lang="it-IT" sz="2000" dirty="0"/>
          </a:p>
          <a:p>
            <a:pPr marL="285750" indent="-285750">
              <a:buFont typeface="Wingdings" panose="05000000000000000000" pitchFamily="2" charset="2"/>
              <a:buChar char="Ø"/>
            </a:pPr>
            <a:r>
              <a:rPr lang="it-IT" sz="2000" b="1" dirty="0"/>
              <a:t>Sapere curare </a:t>
            </a:r>
            <a:r>
              <a:rPr lang="it-IT" sz="2000" dirty="0"/>
              <a:t>malati neurologici o con complicanze neurologiche, con alterazioni del sistema nervoso centrale, periferico o del muscolo</a:t>
            </a:r>
          </a:p>
        </p:txBody>
      </p:sp>
    </p:spTree>
    <p:custDataLst>
      <p:tags r:id="rId1"/>
    </p:custDataLst>
    <p:extLst>
      <p:ext uri="{BB962C8B-B14F-4D97-AF65-F5344CB8AC3E}">
        <p14:creationId xmlns:p14="http://schemas.microsoft.com/office/powerpoint/2010/main" val="4052440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btfpColumnIndicatorGroup2">
            <a:extLst>
              <a:ext uri="{FF2B5EF4-FFF2-40B4-BE49-F238E27FC236}">
                <a16:creationId xmlns:a16="http://schemas.microsoft.com/office/drawing/2014/main" id="{173A6FF7-640A-CFD2-1294-F02C18A8BDB9}"/>
              </a:ext>
            </a:extLst>
          </p:cNvPr>
          <p:cNvGrpSpPr/>
          <p:nvPr/>
        </p:nvGrpSpPr>
        <p:grpSpPr>
          <a:xfrm>
            <a:off x="0" y="6926580"/>
            <a:ext cx="9144000" cy="137160"/>
            <a:chOff x="0" y="6926580"/>
            <a:chExt cx="9144000" cy="137160"/>
          </a:xfrm>
        </p:grpSpPr>
        <p:sp>
          <p:nvSpPr>
            <p:cNvPr id="12" name="btfpColumnGapBlocker985174">
              <a:extLst>
                <a:ext uri="{FF2B5EF4-FFF2-40B4-BE49-F238E27FC236}">
                  <a16:creationId xmlns:a16="http://schemas.microsoft.com/office/drawing/2014/main" id="{CB55DC3A-4E90-0F8F-3BF1-B5FAFEFE5E42}"/>
                </a:ext>
              </a:extLst>
            </p:cNvPr>
            <p:cNvSpPr/>
            <p:nvPr/>
          </p:nvSpPr>
          <p:spPr>
            <a:xfrm>
              <a:off x="8890000" y="6926580"/>
              <a:ext cx="2540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btfpColumnGapBlocker861867">
              <a:extLst>
                <a:ext uri="{FF2B5EF4-FFF2-40B4-BE49-F238E27FC236}">
                  <a16:creationId xmlns:a16="http://schemas.microsoft.com/office/drawing/2014/main" id="{98764D39-99A2-0F6F-9AB9-DD2BA5C6A22F}"/>
                </a:ext>
              </a:extLst>
            </p:cNvPr>
            <p:cNvSpPr/>
            <p:nvPr/>
          </p:nvSpPr>
          <p:spPr>
            <a:xfrm>
              <a:off x="0" y="6926580"/>
              <a:ext cx="1651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8" name="btfpColumnIndicator584563">
              <a:extLst>
                <a:ext uri="{FF2B5EF4-FFF2-40B4-BE49-F238E27FC236}">
                  <a16:creationId xmlns:a16="http://schemas.microsoft.com/office/drawing/2014/main" id="{FC099625-0FC7-31A8-A88B-8A5A6E5D1A33}"/>
                </a:ext>
              </a:extLst>
            </p:cNvPr>
            <p:cNvCxnSpPr/>
            <p:nvPr/>
          </p:nvCxnSpPr>
          <p:spPr>
            <a:xfrm flipV="1">
              <a:off x="8890000" y="692658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btfpColumnIndicator544793">
              <a:extLst>
                <a:ext uri="{FF2B5EF4-FFF2-40B4-BE49-F238E27FC236}">
                  <a16:creationId xmlns:a16="http://schemas.microsoft.com/office/drawing/2014/main" id="{EF15F0DD-50E2-9596-F02D-D51EEF6F5B8B}"/>
                </a:ext>
              </a:extLst>
            </p:cNvPr>
            <p:cNvCxnSpPr/>
            <p:nvPr/>
          </p:nvCxnSpPr>
          <p:spPr>
            <a:xfrm flipV="1">
              <a:off x="165100" y="692658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3" name="btfpColumnIndicatorGroup1">
            <a:extLst>
              <a:ext uri="{FF2B5EF4-FFF2-40B4-BE49-F238E27FC236}">
                <a16:creationId xmlns:a16="http://schemas.microsoft.com/office/drawing/2014/main" id="{556B8046-5ABC-AA93-C0FE-A4099AED4B89}"/>
              </a:ext>
            </a:extLst>
          </p:cNvPr>
          <p:cNvGrpSpPr/>
          <p:nvPr/>
        </p:nvGrpSpPr>
        <p:grpSpPr>
          <a:xfrm>
            <a:off x="0" y="-205740"/>
            <a:ext cx="9144000" cy="137160"/>
            <a:chOff x="0" y="-205740"/>
            <a:chExt cx="9144000" cy="137160"/>
          </a:xfrm>
        </p:grpSpPr>
        <p:sp>
          <p:nvSpPr>
            <p:cNvPr id="11" name="btfpColumnGapBlocker134816">
              <a:extLst>
                <a:ext uri="{FF2B5EF4-FFF2-40B4-BE49-F238E27FC236}">
                  <a16:creationId xmlns:a16="http://schemas.microsoft.com/office/drawing/2014/main" id="{CDE93786-5993-7962-EDCC-467FA4E54757}"/>
                </a:ext>
              </a:extLst>
            </p:cNvPr>
            <p:cNvSpPr/>
            <p:nvPr/>
          </p:nvSpPr>
          <p:spPr>
            <a:xfrm>
              <a:off x="8890000" y="-205740"/>
              <a:ext cx="2540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btfpColumnGapBlocker179141">
              <a:extLst>
                <a:ext uri="{FF2B5EF4-FFF2-40B4-BE49-F238E27FC236}">
                  <a16:creationId xmlns:a16="http://schemas.microsoft.com/office/drawing/2014/main" id="{4BE21B51-50EB-66D3-F62B-B0ABAA5625B5}"/>
                </a:ext>
              </a:extLst>
            </p:cNvPr>
            <p:cNvSpPr/>
            <p:nvPr/>
          </p:nvSpPr>
          <p:spPr>
            <a:xfrm>
              <a:off x="0" y="-205740"/>
              <a:ext cx="1651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btfpColumnIndicator925467">
              <a:extLst>
                <a:ext uri="{FF2B5EF4-FFF2-40B4-BE49-F238E27FC236}">
                  <a16:creationId xmlns:a16="http://schemas.microsoft.com/office/drawing/2014/main" id="{0AAE64AA-8688-3286-D270-03646030F0A0}"/>
                </a:ext>
              </a:extLst>
            </p:cNvPr>
            <p:cNvCxnSpPr/>
            <p:nvPr/>
          </p:nvCxnSpPr>
          <p:spPr>
            <a:xfrm flipV="1">
              <a:off x="8890000" y="-20574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btfpColumnIndicator331691">
              <a:extLst>
                <a:ext uri="{FF2B5EF4-FFF2-40B4-BE49-F238E27FC236}">
                  <a16:creationId xmlns:a16="http://schemas.microsoft.com/office/drawing/2014/main" id="{59008F76-C0D1-BD5D-FC99-201AE9586344}"/>
                </a:ext>
              </a:extLst>
            </p:cNvPr>
            <p:cNvCxnSpPr/>
            <p:nvPr/>
          </p:nvCxnSpPr>
          <p:spPr>
            <a:xfrm flipV="1">
              <a:off x="165100" y="-20574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 name="Segnaposto testo 1">
            <a:extLst>
              <a:ext uri="{FF2B5EF4-FFF2-40B4-BE49-F238E27FC236}">
                <a16:creationId xmlns:a16="http://schemas.microsoft.com/office/drawing/2014/main" id="{CD3F9165-9382-4ABB-AC86-3A46E03A1923}"/>
              </a:ext>
            </a:extLst>
          </p:cNvPr>
          <p:cNvSpPr>
            <a:spLocks noGrp="1"/>
          </p:cNvSpPr>
          <p:nvPr>
            <p:ph type="body" sz="quarter" idx="10"/>
          </p:nvPr>
        </p:nvSpPr>
        <p:spPr>
          <a:xfrm>
            <a:off x="2051844" y="690960"/>
            <a:ext cx="4752528" cy="360039"/>
          </a:xfrm>
        </p:spPr>
        <p:txBody>
          <a:bodyPr/>
          <a:lstStyle/>
          <a:p>
            <a:r>
              <a:rPr lang="it-IT" dirty="0"/>
              <a:t>Percorso di Formazione Specialistica</a:t>
            </a:r>
          </a:p>
        </p:txBody>
      </p:sp>
      <p:sp>
        <p:nvSpPr>
          <p:cNvPr id="3" name="Segnaposto testo 2">
            <a:extLst>
              <a:ext uri="{FF2B5EF4-FFF2-40B4-BE49-F238E27FC236}">
                <a16:creationId xmlns:a16="http://schemas.microsoft.com/office/drawing/2014/main" id="{DEDDD2F7-44B0-4BE4-9B72-0C213DE7DF75}"/>
              </a:ext>
            </a:extLst>
          </p:cNvPr>
          <p:cNvSpPr>
            <a:spLocks noGrp="1"/>
          </p:cNvSpPr>
          <p:nvPr>
            <p:ph type="body" sz="quarter" idx="11"/>
          </p:nvPr>
        </p:nvSpPr>
        <p:spPr>
          <a:xfrm>
            <a:off x="359569" y="1196752"/>
            <a:ext cx="8424862" cy="4608512"/>
          </a:xfrm>
        </p:spPr>
        <p:txBody>
          <a:bodyPr/>
          <a:lstStyle/>
          <a:p>
            <a:pPr marL="285750" indent="-285750">
              <a:lnSpc>
                <a:spcPct val="107000"/>
              </a:lnSpc>
              <a:spcAft>
                <a:spcPts val="800"/>
              </a:spcAft>
              <a:buFont typeface="Wingdings" panose="05000000000000000000" pitchFamily="2" charset="2"/>
              <a:buChar char="Ø"/>
            </a:pPr>
            <a:r>
              <a:rPr lang="it-IT" sz="2400" dirty="0">
                <a:effectLst/>
                <a:latin typeface="Arial" panose="020B0604020202020204" pitchFamily="34" charset="0"/>
                <a:ea typeface="Calibri" panose="020F0502020204030204" pitchFamily="34" charset="0"/>
                <a:cs typeface="Arial" panose="020B0604020202020204" pitchFamily="34" charset="0"/>
              </a:rPr>
              <a:t>Il percorso di </a:t>
            </a:r>
            <a:r>
              <a:rPr lang="it-IT" sz="2400" b="1" dirty="0">
                <a:effectLst/>
                <a:latin typeface="Arial" panose="020B0604020202020204" pitchFamily="34" charset="0"/>
                <a:ea typeface="Calibri" panose="020F0502020204030204" pitchFamily="34" charset="0"/>
                <a:cs typeface="Arial" panose="020B0604020202020204" pitchFamily="34" charset="0"/>
              </a:rPr>
              <a:t>crescita professionale e di metodologia clinica </a:t>
            </a:r>
            <a:r>
              <a:rPr lang="it-IT" sz="2400" dirty="0">
                <a:effectLst/>
                <a:latin typeface="Arial" panose="020B0604020202020204" pitchFamily="34" charset="0"/>
                <a:ea typeface="Calibri" panose="020F0502020204030204" pitchFamily="34" charset="0"/>
                <a:cs typeface="Arial" panose="020B0604020202020204" pitchFamily="34" charset="0"/>
              </a:rPr>
              <a:t>prevede la </a:t>
            </a:r>
            <a:r>
              <a:rPr lang="it-IT" sz="2400" b="1" dirty="0">
                <a:effectLst/>
                <a:latin typeface="Arial" panose="020B0604020202020204" pitchFamily="34" charset="0"/>
                <a:ea typeface="Calibri" panose="020F0502020204030204" pitchFamily="34" charset="0"/>
                <a:cs typeface="Arial" panose="020B0604020202020204" pitchFamily="34" charset="0"/>
              </a:rPr>
              <a:t>relazione</a:t>
            </a:r>
            <a:r>
              <a:rPr lang="it-IT" sz="2400" dirty="0">
                <a:effectLst/>
                <a:latin typeface="Arial" panose="020B0604020202020204" pitchFamily="34" charset="0"/>
                <a:ea typeface="Calibri" panose="020F0502020204030204" pitchFamily="34" charset="0"/>
                <a:cs typeface="Arial" panose="020B0604020202020204" pitchFamily="34" charset="0"/>
              </a:rPr>
              <a:t> con i pazienti e i loro familiari nonché la</a:t>
            </a:r>
            <a:r>
              <a:rPr lang="it-IT" sz="2400" b="1" dirty="0">
                <a:effectLst/>
                <a:latin typeface="Arial" panose="020B0604020202020204" pitchFamily="34" charset="0"/>
                <a:ea typeface="Calibri" panose="020F0502020204030204" pitchFamily="34" charset="0"/>
                <a:cs typeface="Arial" panose="020B0604020202020204" pitchFamily="34" charset="0"/>
              </a:rPr>
              <a:t> gestione della comunicazione</a:t>
            </a:r>
            <a:r>
              <a:rPr lang="it-IT" sz="2400" dirty="0">
                <a:effectLst/>
                <a:latin typeface="Arial" panose="020B0604020202020204" pitchFamily="34" charset="0"/>
                <a:ea typeface="Calibri" panose="020F0502020204030204" pitchFamily="34" charset="0"/>
                <a:cs typeface="Arial" panose="020B0604020202020204" pitchFamily="34" charset="0"/>
              </a:rPr>
              <a:t>; inoltre, essa mira a favorire il </a:t>
            </a:r>
            <a:r>
              <a:rPr lang="it-IT" sz="2400" b="1" dirty="0">
                <a:effectLst/>
                <a:latin typeface="Arial" panose="020B0604020202020204" pitchFamily="34" charset="0"/>
                <a:ea typeface="Calibri" panose="020F0502020204030204" pitchFamily="34" charset="0"/>
                <a:cs typeface="Arial" panose="020B0604020202020204" pitchFamily="34" charset="0"/>
              </a:rPr>
              <a:t>lavoro di squadra</a:t>
            </a:r>
            <a:r>
              <a:rPr lang="it-IT" sz="2400" dirty="0">
                <a:effectLst/>
                <a:latin typeface="Arial" panose="020B0604020202020204" pitchFamily="34" charset="0"/>
                <a:ea typeface="Calibri" panose="020F0502020204030204" pitchFamily="34" charset="0"/>
                <a:cs typeface="Arial" panose="020B0604020202020204" pitchFamily="34" charset="0"/>
              </a:rPr>
              <a:t>, </a:t>
            </a:r>
            <a:r>
              <a:rPr lang="it-IT" sz="2400" b="1" dirty="0">
                <a:effectLst/>
                <a:latin typeface="Arial" panose="020B0604020202020204" pitchFamily="34" charset="0"/>
                <a:ea typeface="Calibri" panose="020F0502020204030204" pitchFamily="34" charset="0"/>
                <a:cs typeface="Arial" panose="020B0604020202020204" pitchFamily="34" charset="0"/>
              </a:rPr>
              <a:t>l’interazione</a:t>
            </a:r>
            <a:r>
              <a:rPr lang="it-IT" sz="2400" dirty="0">
                <a:effectLst/>
                <a:latin typeface="Arial" panose="020B0604020202020204" pitchFamily="34" charset="0"/>
                <a:ea typeface="Calibri" panose="020F0502020204030204" pitchFamily="34" charset="0"/>
                <a:cs typeface="Arial" panose="020B0604020202020204" pitchFamily="34" charset="0"/>
              </a:rPr>
              <a:t> </a:t>
            </a:r>
            <a:r>
              <a:rPr lang="it-IT" sz="2400" b="1" dirty="0">
                <a:effectLst/>
                <a:latin typeface="Arial" panose="020B0604020202020204" pitchFamily="34" charset="0"/>
                <a:ea typeface="Calibri" panose="020F0502020204030204" pitchFamily="34" charset="0"/>
                <a:cs typeface="Arial" panose="020B0604020202020204" pitchFamily="34" charset="0"/>
              </a:rPr>
              <a:t>con</a:t>
            </a:r>
            <a:r>
              <a:rPr lang="it-IT" sz="2400" dirty="0">
                <a:effectLst/>
                <a:latin typeface="Arial" panose="020B0604020202020204" pitchFamily="34" charset="0"/>
                <a:ea typeface="Calibri" panose="020F0502020204030204" pitchFamily="34" charset="0"/>
                <a:cs typeface="Arial" panose="020B0604020202020204" pitchFamily="34" charset="0"/>
              </a:rPr>
              <a:t> il </a:t>
            </a:r>
            <a:r>
              <a:rPr lang="it-IT" sz="2400" b="1" dirty="0">
                <a:effectLst/>
                <a:latin typeface="Arial" panose="020B0604020202020204" pitchFamily="34" charset="0"/>
                <a:ea typeface="Calibri" panose="020F0502020204030204" pitchFamily="34" charset="0"/>
                <a:cs typeface="Arial" panose="020B0604020202020204" pitchFamily="34" charset="0"/>
              </a:rPr>
              <a:t>personale tecnico-amministrativo </a:t>
            </a:r>
            <a:r>
              <a:rPr lang="it-IT" sz="2400" dirty="0">
                <a:effectLst/>
                <a:latin typeface="Arial" panose="020B0604020202020204" pitchFamily="34" charset="0"/>
                <a:ea typeface="Calibri" panose="020F0502020204030204" pitchFamily="34" charset="0"/>
                <a:cs typeface="Arial" panose="020B0604020202020204" pitchFamily="34" charset="0"/>
              </a:rPr>
              <a:t>sia dell’Azienda Ospedaliera sia dell’Università, l’interazione con</a:t>
            </a:r>
            <a:r>
              <a:rPr lang="it-IT" sz="2400" b="1" dirty="0">
                <a:effectLst/>
                <a:latin typeface="Arial" panose="020B0604020202020204" pitchFamily="34" charset="0"/>
                <a:ea typeface="Calibri" panose="020F0502020204030204" pitchFamily="34" charset="0"/>
                <a:cs typeface="Arial" panose="020B0604020202020204" pitchFamily="34" charset="0"/>
              </a:rPr>
              <a:t> </a:t>
            </a:r>
            <a:r>
              <a:rPr lang="it-IT" sz="2400" dirty="0">
                <a:effectLst/>
                <a:latin typeface="Arial" panose="020B0604020202020204" pitchFamily="34" charset="0"/>
                <a:ea typeface="Calibri" panose="020F0502020204030204" pitchFamily="34" charset="0"/>
                <a:cs typeface="Arial" panose="020B0604020202020204" pitchFamily="34" charset="0"/>
              </a:rPr>
              <a:t>le diverse </a:t>
            </a:r>
            <a:r>
              <a:rPr lang="it-IT" sz="2400" b="1" dirty="0">
                <a:effectLst/>
                <a:latin typeface="Arial" panose="020B0604020202020204" pitchFamily="34" charset="0"/>
                <a:ea typeface="Calibri" panose="020F0502020204030204" pitchFamily="34" charset="0"/>
                <a:cs typeface="Arial" panose="020B0604020202020204" pitchFamily="34" charset="0"/>
              </a:rPr>
              <a:t>componenti mediche e non mediche. </a:t>
            </a:r>
          </a:p>
          <a:p>
            <a:pPr marL="285750" indent="-285750">
              <a:lnSpc>
                <a:spcPct val="107000"/>
              </a:lnSpc>
              <a:spcAft>
                <a:spcPts val="800"/>
              </a:spcAft>
              <a:buFont typeface="Wingdings" panose="05000000000000000000" pitchFamily="2" charset="2"/>
              <a:buChar char="Ø"/>
            </a:pPr>
            <a:r>
              <a:rPr lang="it-IT" sz="2400" dirty="0">
                <a:latin typeface="Arial" panose="020B0604020202020204" pitchFamily="34" charset="0"/>
                <a:ea typeface="Calibri" panose="020F0502020204030204" pitchFamily="34" charset="0"/>
                <a:cs typeface="Arial" panose="020B0604020202020204" pitchFamily="34" charset="0"/>
              </a:rPr>
              <a:t>E’ </a:t>
            </a:r>
            <a:r>
              <a:rPr lang="it-IT" sz="2400" dirty="0">
                <a:effectLst/>
                <a:latin typeface="Arial" panose="020B0604020202020204" pitchFamily="34" charset="0"/>
                <a:ea typeface="Calibri" panose="020F0502020204030204" pitchFamily="34" charset="0"/>
                <a:cs typeface="Arial" panose="020B0604020202020204" pitchFamily="34" charset="0"/>
              </a:rPr>
              <a:t>importante che lo Specializzando impari a </a:t>
            </a:r>
            <a:r>
              <a:rPr lang="it-IT" sz="2400" b="1" dirty="0">
                <a:effectLst/>
                <a:latin typeface="Arial" panose="020B0604020202020204" pitchFamily="34" charset="0"/>
                <a:ea typeface="Calibri" panose="020F0502020204030204" pitchFamily="34" charset="0"/>
                <a:cs typeface="Arial" panose="020B0604020202020204" pitchFamily="34" charset="0"/>
              </a:rPr>
              <a:t>gestire </a:t>
            </a:r>
          </a:p>
          <a:p>
            <a:pPr marL="1028700" lvl="1">
              <a:lnSpc>
                <a:spcPct val="107000"/>
              </a:lnSpc>
              <a:spcAft>
                <a:spcPts val="800"/>
              </a:spcAft>
              <a:buFont typeface="Wingdings" panose="05000000000000000000" pitchFamily="2" charset="2"/>
              <a:buChar char="Ø"/>
            </a:pPr>
            <a:r>
              <a:rPr lang="it-IT" sz="2000" b="1" dirty="0">
                <a:effectLst/>
                <a:latin typeface="Arial" panose="020B0604020202020204" pitchFamily="34" charset="0"/>
                <a:ea typeface="Calibri" panose="020F0502020204030204" pitchFamily="34" charset="0"/>
                <a:cs typeface="Arial" panose="020B0604020202020204" pitchFamily="34" charset="0"/>
              </a:rPr>
              <a:t>l’ambito personale </a:t>
            </a:r>
            <a:r>
              <a:rPr lang="it-IT" sz="2000" dirty="0">
                <a:effectLst/>
                <a:latin typeface="Arial" panose="020B0604020202020204" pitchFamily="34" charset="0"/>
                <a:ea typeface="Calibri" panose="020F0502020204030204" pitchFamily="34" charset="0"/>
                <a:cs typeface="Arial" panose="020B0604020202020204" pitchFamily="34" charset="0"/>
              </a:rPr>
              <a:t>(gestione dello stress/emotività, dell’errore e recupero)  </a:t>
            </a:r>
          </a:p>
          <a:p>
            <a:pPr marL="1028700" lvl="1" algn="just">
              <a:lnSpc>
                <a:spcPct val="107000"/>
              </a:lnSpc>
              <a:spcAft>
                <a:spcPts val="800"/>
              </a:spcAft>
              <a:buFont typeface="Wingdings" panose="05000000000000000000" pitchFamily="2" charset="2"/>
              <a:buChar char="Ø"/>
            </a:pPr>
            <a:r>
              <a:rPr lang="it-IT" sz="2000" dirty="0">
                <a:effectLst/>
                <a:latin typeface="Arial" panose="020B0604020202020204" pitchFamily="34" charset="0"/>
                <a:ea typeface="Calibri" panose="020F0502020204030204" pitchFamily="34" charset="0"/>
                <a:cs typeface="Arial" panose="020B0604020202020204" pitchFamily="34" charset="0"/>
              </a:rPr>
              <a:t>le regole di Buona Pratica Clinica (GCP) anche nell’ambito delle </a:t>
            </a:r>
            <a:r>
              <a:rPr lang="it-IT" sz="2000" b="1" dirty="0">
                <a:effectLst/>
                <a:latin typeface="Arial" panose="020B0604020202020204" pitchFamily="34" charset="0"/>
                <a:ea typeface="Calibri" panose="020F0502020204030204" pitchFamily="34" charset="0"/>
                <a:cs typeface="Arial" panose="020B0604020202020204" pitchFamily="34" charset="0"/>
              </a:rPr>
              <a:t>sperimentazioni cliniche</a:t>
            </a:r>
          </a:p>
        </p:txBody>
      </p:sp>
      <p:sp>
        <p:nvSpPr>
          <p:cNvPr id="4" name="Segnaposto testo 1">
            <a:extLst>
              <a:ext uri="{FF2B5EF4-FFF2-40B4-BE49-F238E27FC236}">
                <a16:creationId xmlns:a16="http://schemas.microsoft.com/office/drawing/2014/main" id="{377BDAC7-18EA-4E61-BD75-ED90799CD868}"/>
              </a:ext>
            </a:extLst>
          </p:cNvPr>
          <p:cNvSpPr txBox="1">
            <a:spLocks/>
          </p:cNvSpPr>
          <p:nvPr/>
        </p:nvSpPr>
        <p:spPr>
          <a:xfrm>
            <a:off x="971600" y="258913"/>
            <a:ext cx="6913016" cy="432047"/>
          </a:xfrm>
          <a:prstGeom prst="rect">
            <a:avLst/>
          </a:prstGeom>
        </p:spPr>
        <p:txBody>
          <a:bodyPr/>
          <a:lstStyle>
            <a:lvl1pPr marL="0" indent="0" algn="l" defTabSz="914400" rtl="0" eaLnBrk="1" latinLnBrk="0" hangingPunct="1">
              <a:lnSpc>
                <a:spcPts val="2200"/>
              </a:lnSpc>
              <a:spcBef>
                <a:spcPct val="20000"/>
              </a:spcBef>
              <a:buFont typeface="Arial" panose="020B0604020202020204" pitchFamily="34" charset="0"/>
              <a:buNone/>
              <a:defRPr sz="2400" b="1" kern="1200">
                <a:solidFill>
                  <a:srgbClr val="BD2B0B"/>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it-IT" sz="2800" dirty="0"/>
              <a:t>Skills da raggiungere secondo il D.I. 68/2015</a:t>
            </a:r>
          </a:p>
        </p:txBody>
      </p:sp>
    </p:spTree>
    <p:custDataLst>
      <p:tags r:id="rId1"/>
    </p:custDataLst>
    <p:extLst>
      <p:ext uri="{BB962C8B-B14F-4D97-AF65-F5344CB8AC3E}">
        <p14:creationId xmlns:p14="http://schemas.microsoft.com/office/powerpoint/2010/main" val="3867838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btfpColumnIndicatorGroup2">
            <a:extLst>
              <a:ext uri="{FF2B5EF4-FFF2-40B4-BE49-F238E27FC236}">
                <a16:creationId xmlns:a16="http://schemas.microsoft.com/office/drawing/2014/main" id="{3BB8AFBA-8CD5-650B-C127-65C4BEC8FC6E}"/>
              </a:ext>
            </a:extLst>
          </p:cNvPr>
          <p:cNvGrpSpPr/>
          <p:nvPr/>
        </p:nvGrpSpPr>
        <p:grpSpPr>
          <a:xfrm>
            <a:off x="0" y="6926580"/>
            <a:ext cx="9144000" cy="137160"/>
            <a:chOff x="0" y="6926580"/>
            <a:chExt cx="9144000" cy="137160"/>
          </a:xfrm>
        </p:grpSpPr>
        <p:sp>
          <p:nvSpPr>
            <p:cNvPr id="17" name="btfpColumnGapBlocker115758">
              <a:extLst>
                <a:ext uri="{FF2B5EF4-FFF2-40B4-BE49-F238E27FC236}">
                  <a16:creationId xmlns:a16="http://schemas.microsoft.com/office/drawing/2014/main" id="{A8B5AB02-880B-36D6-D94F-D078B350E823}"/>
                </a:ext>
              </a:extLst>
            </p:cNvPr>
            <p:cNvSpPr/>
            <p:nvPr/>
          </p:nvSpPr>
          <p:spPr>
            <a:xfrm>
              <a:off x="8890000" y="6926580"/>
              <a:ext cx="2540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btfpColumnGapBlocker154706">
              <a:extLst>
                <a:ext uri="{FF2B5EF4-FFF2-40B4-BE49-F238E27FC236}">
                  <a16:creationId xmlns:a16="http://schemas.microsoft.com/office/drawing/2014/main" id="{225E084F-4B7F-C662-8EA4-382063EC4608}"/>
                </a:ext>
              </a:extLst>
            </p:cNvPr>
            <p:cNvSpPr/>
            <p:nvPr/>
          </p:nvSpPr>
          <p:spPr>
            <a:xfrm>
              <a:off x="0" y="6926580"/>
              <a:ext cx="1651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3" name="btfpColumnIndicator587933">
              <a:extLst>
                <a:ext uri="{FF2B5EF4-FFF2-40B4-BE49-F238E27FC236}">
                  <a16:creationId xmlns:a16="http://schemas.microsoft.com/office/drawing/2014/main" id="{DAF33140-A82F-10D3-89FE-2439A3D30EFE}"/>
                </a:ext>
              </a:extLst>
            </p:cNvPr>
            <p:cNvCxnSpPr/>
            <p:nvPr/>
          </p:nvCxnSpPr>
          <p:spPr>
            <a:xfrm flipV="1">
              <a:off x="8890000" y="692658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btfpColumnIndicator814295">
              <a:extLst>
                <a:ext uri="{FF2B5EF4-FFF2-40B4-BE49-F238E27FC236}">
                  <a16:creationId xmlns:a16="http://schemas.microsoft.com/office/drawing/2014/main" id="{7D2C5464-A3AE-16C7-9006-D118879F1E8D}"/>
                </a:ext>
              </a:extLst>
            </p:cNvPr>
            <p:cNvCxnSpPr/>
            <p:nvPr/>
          </p:nvCxnSpPr>
          <p:spPr>
            <a:xfrm flipV="1">
              <a:off x="165100" y="692658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8" name="btfpColumnIndicatorGroup1">
            <a:extLst>
              <a:ext uri="{FF2B5EF4-FFF2-40B4-BE49-F238E27FC236}">
                <a16:creationId xmlns:a16="http://schemas.microsoft.com/office/drawing/2014/main" id="{33011025-8E4D-48D9-698A-B44D2AB5A412}"/>
              </a:ext>
            </a:extLst>
          </p:cNvPr>
          <p:cNvGrpSpPr/>
          <p:nvPr/>
        </p:nvGrpSpPr>
        <p:grpSpPr>
          <a:xfrm>
            <a:off x="0" y="-205740"/>
            <a:ext cx="9144000" cy="137160"/>
            <a:chOff x="0" y="-205740"/>
            <a:chExt cx="9144000" cy="137160"/>
          </a:xfrm>
        </p:grpSpPr>
        <p:sp>
          <p:nvSpPr>
            <p:cNvPr id="16" name="btfpColumnGapBlocker618146">
              <a:extLst>
                <a:ext uri="{FF2B5EF4-FFF2-40B4-BE49-F238E27FC236}">
                  <a16:creationId xmlns:a16="http://schemas.microsoft.com/office/drawing/2014/main" id="{7B147B6E-B581-EF42-52E0-08680D8D5F33}"/>
                </a:ext>
              </a:extLst>
            </p:cNvPr>
            <p:cNvSpPr/>
            <p:nvPr/>
          </p:nvSpPr>
          <p:spPr>
            <a:xfrm>
              <a:off x="8890000" y="-205740"/>
              <a:ext cx="2540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btfpColumnGapBlocker320398">
              <a:extLst>
                <a:ext uri="{FF2B5EF4-FFF2-40B4-BE49-F238E27FC236}">
                  <a16:creationId xmlns:a16="http://schemas.microsoft.com/office/drawing/2014/main" id="{B6EE5201-405B-997D-C742-D9D21D5C99C4}"/>
                </a:ext>
              </a:extLst>
            </p:cNvPr>
            <p:cNvSpPr/>
            <p:nvPr/>
          </p:nvSpPr>
          <p:spPr>
            <a:xfrm>
              <a:off x="0" y="-205740"/>
              <a:ext cx="1651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2" name="btfpColumnIndicator165099">
              <a:extLst>
                <a:ext uri="{FF2B5EF4-FFF2-40B4-BE49-F238E27FC236}">
                  <a16:creationId xmlns:a16="http://schemas.microsoft.com/office/drawing/2014/main" id="{C8C44093-7DD3-9567-88DF-5B980F47A503}"/>
                </a:ext>
              </a:extLst>
            </p:cNvPr>
            <p:cNvCxnSpPr/>
            <p:nvPr/>
          </p:nvCxnSpPr>
          <p:spPr>
            <a:xfrm flipV="1">
              <a:off x="8890000" y="-20574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btfpColumnIndicator635501">
              <a:extLst>
                <a:ext uri="{FF2B5EF4-FFF2-40B4-BE49-F238E27FC236}">
                  <a16:creationId xmlns:a16="http://schemas.microsoft.com/office/drawing/2014/main" id="{9DAE6605-5AF1-3C3C-989B-6C86A32A31FF}"/>
                </a:ext>
              </a:extLst>
            </p:cNvPr>
            <p:cNvCxnSpPr/>
            <p:nvPr/>
          </p:nvCxnSpPr>
          <p:spPr>
            <a:xfrm flipV="1">
              <a:off x="165100" y="-20574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 name="Segnaposto testo 1"/>
          <p:cNvSpPr>
            <a:spLocks noGrp="1"/>
          </p:cNvSpPr>
          <p:nvPr>
            <p:ph type="body" sz="quarter" idx="10"/>
          </p:nvPr>
        </p:nvSpPr>
        <p:spPr>
          <a:xfrm>
            <a:off x="2339975" y="139776"/>
            <a:ext cx="4464050" cy="356969"/>
          </a:xfrm>
        </p:spPr>
        <p:txBody>
          <a:bodyPr/>
          <a:lstStyle/>
          <a:p>
            <a:pPr algn="ctr"/>
            <a:r>
              <a:rPr lang="it-IT" sz="2800" dirty="0"/>
              <a:t>Rete formativa della Scuola</a:t>
            </a:r>
          </a:p>
        </p:txBody>
      </p:sp>
      <p:sp>
        <p:nvSpPr>
          <p:cNvPr id="3" name="Segnaposto testo 2"/>
          <p:cNvSpPr>
            <a:spLocks noGrp="1"/>
          </p:cNvSpPr>
          <p:nvPr>
            <p:ph type="body" sz="quarter" idx="11"/>
          </p:nvPr>
        </p:nvSpPr>
        <p:spPr>
          <a:xfrm>
            <a:off x="4463480" y="4509120"/>
            <a:ext cx="4284984" cy="1769657"/>
          </a:xfrm>
        </p:spPr>
        <p:txBody>
          <a:bodyPr/>
          <a:lstStyle/>
          <a:p>
            <a:r>
              <a:rPr lang="it-IT" sz="2000" b="1" dirty="0"/>
              <a:t>Strutture collegate</a:t>
            </a:r>
          </a:p>
          <a:p>
            <a:pPr marL="285750" indent="-285750">
              <a:buFont typeface="Wingdings" panose="05000000000000000000" pitchFamily="2" charset="2"/>
              <a:buChar char="Ø"/>
            </a:pPr>
            <a:r>
              <a:rPr lang="it-IT" dirty="0"/>
              <a:t>Azienda USL Romagna - Neurologie:</a:t>
            </a:r>
          </a:p>
          <a:p>
            <a:pPr marL="285750">
              <a:buFont typeface="Arial" panose="020B0604020202020204" pitchFamily="34" charset="0"/>
              <a:buChar char="•"/>
            </a:pPr>
            <a:r>
              <a:rPr lang="it-IT" sz="1600" i="1" dirty="0"/>
              <a:t>Ospedale «Santa Maria delle Croci», Ravenna</a:t>
            </a:r>
          </a:p>
          <a:p>
            <a:pPr marL="285750">
              <a:buFont typeface="Arial" panose="020B0604020202020204" pitchFamily="34" charset="0"/>
              <a:buChar char="•"/>
            </a:pPr>
            <a:r>
              <a:rPr lang="it-IT" sz="1600" i="1" dirty="0"/>
              <a:t>Ospedale «Morgagni-</a:t>
            </a:r>
            <a:r>
              <a:rPr lang="it-IT" sz="1600" i="1" dirty="0" err="1"/>
              <a:t>Pierantoni</a:t>
            </a:r>
            <a:r>
              <a:rPr lang="it-IT" sz="1600" i="1" dirty="0"/>
              <a:t>», Forlì</a:t>
            </a:r>
          </a:p>
          <a:p>
            <a:pPr marL="285750">
              <a:buFont typeface="Arial" panose="020B0604020202020204" pitchFamily="34" charset="0"/>
              <a:buChar char="•"/>
            </a:pPr>
            <a:r>
              <a:rPr lang="it-IT" sz="1600" i="1" dirty="0"/>
              <a:t>Ospedale «Bufalini», Cesena</a:t>
            </a:r>
          </a:p>
          <a:p>
            <a:endParaRPr lang="it-IT" sz="1400" dirty="0"/>
          </a:p>
          <a:p>
            <a:endParaRPr lang="it-IT" dirty="0"/>
          </a:p>
        </p:txBody>
      </p:sp>
      <p:pic>
        <p:nvPicPr>
          <p:cNvPr id="4" name="Immagine 7" descr="Padiglione_G_Bellaria.jpg">
            <a:extLst>
              <a:ext uri="{FF2B5EF4-FFF2-40B4-BE49-F238E27FC236}">
                <a16:creationId xmlns:a16="http://schemas.microsoft.com/office/drawing/2014/main" id="{8BB00244-425A-4FD7-8098-72C80EDCB4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89598" y="683315"/>
            <a:ext cx="3174690" cy="2169621"/>
          </a:xfrm>
          <a:prstGeom prst="rect">
            <a:avLst/>
          </a:prstGeom>
          <a:noFill/>
          <a:ln w="38100">
            <a:solidFill>
              <a:srgbClr val="0033CC"/>
            </a:solidFill>
            <a:miter lim="800000"/>
            <a:headEnd/>
            <a:tailEnd/>
          </a:ln>
          <a:extLst>
            <a:ext uri="{909E8E84-426E-40DD-AFC4-6F175D3DCCD1}">
              <a14:hiddenFill xmlns:a14="http://schemas.microsoft.com/office/drawing/2010/main">
                <a:solidFill>
                  <a:srgbClr val="FFFFFF"/>
                </a:solidFill>
              </a14:hiddenFill>
            </a:ext>
          </a:extLst>
        </p:spPr>
      </p:pic>
      <p:sp>
        <p:nvSpPr>
          <p:cNvPr id="5" name="Segnaposto testo 2">
            <a:extLst>
              <a:ext uri="{FF2B5EF4-FFF2-40B4-BE49-F238E27FC236}">
                <a16:creationId xmlns:a16="http://schemas.microsoft.com/office/drawing/2014/main" id="{1415A1D4-3080-4E8E-BB72-CA77520A1ADF}"/>
              </a:ext>
            </a:extLst>
          </p:cNvPr>
          <p:cNvSpPr txBox="1">
            <a:spLocks/>
          </p:cNvSpPr>
          <p:nvPr/>
        </p:nvSpPr>
        <p:spPr>
          <a:xfrm>
            <a:off x="395536" y="683315"/>
            <a:ext cx="3456384" cy="3340976"/>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1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it-IT" sz="2000" b="1" dirty="0"/>
              <a:t>Strutture di sede</a:t>
            </a:r>
          </a:p>
          <a:p>
            <a:pPr marL="285750" indent="-285750">
              <a:buFont typeface="Wingdings" pitchFamily="2" charset="2"/>
              <a:buChar char="Ø"/>
            </a:pPr>
            <a:r>
              <a:rPr lang="it-IT" dirty="0"/>
              <a:t>IRCCS Istituto delle Scienze Neurologiche di Bologna:</a:t>
            </a:r>
          </a:p>
          <a:p>
            <a:pPr marL="457200" indent="-171450">
              <a:buFont typeface="Arial" panose="020B0604020202020204" pitchFamily="34" charset="0"/>
              <a:buChar char="•"/>
            </a:pPr>
            <a:r>
              <a:rPr lang="it-IT" sz="1600" dirty="0"/>
              <a:t>UOC  Clinica Neurologica</a:t>
            </a:r>
          </a:p>
          <a:p>
            <a:pPr marL="457200" indent="-171450">
              <a:buFont typeface="Arial" panose="020B0604020202020204" pitchFamily="34" charset="0"/>
              <a:buChar char="•"/>
            </a:pPr>
            <a:r>
              <a:rPr lang="it-IT" sz="1600" dirty="0"/>
              <a:t>UOC Neurologia OB</a:t>
            </a:r>
          </a:p>
          <a:p>
            <a:pPr marL="457200" indent="-171450">
              <a:buFont typeface="Arial" panose="020B0604020202020204" pitchFamily="34" charset="0"/>
              <a:buChar char="•"/>
            </a:pPr>
            <a:r>
              <a:rPr lang="it-IT" sz="1600" dirty="0"/>
              <a:t>UOC </a:t>
            </a:r>
            <a:r>
              <a:rPr lang="it-IT" sz="1600" dirty="0" err="1"/>
              <a:t>Neuromet</a:t>
            </a:r>
            <a:endParaRPr lang="it-IT" sz="1600" dirty="0"/>
          </a:p>
          <a:p>
            <a:pPr marL="457200" indent="-171450">
              <a:buFont typeface="Arial" panose="020B0604020202020204" pitchFamily="34" charset="0"/>
              <a:buChar char="•"/>
            </a:pPr>
            <a:r>
              <a:rPr lang="it-IT" sz="1600" dirty="0"/>
              <a:t>UOC Neurologia OM e Rete Stroke   Metropolitana</a:t>
            </a:r>
          </a:p>
          <a:p>
            <a:pPr marL="457200" indent="-171450">
              <a:buFont typeface="Arial" panose="020B0604020202020204" pitchFamily="34" charset="0"/>
              <a:buChar char="•"/>
            </a:pPr>
            <a:r>
              <a:rPr lang="it-IT" sz="1600" dirty="0"/>
              <a:t>UOSI Riabilitazione Sclerosi Multipla</a:t>
            </a:r>
          </a:p>
          <a:p>
            <a:endParaRPr lang="it-IT" dirty="0"/>
          </a:p>
          <a:p>
            <a:endParaRPr lang="it-IT" dirty="0"/>
          </a:p>
        </p:txBody>
      </p:sp>
      <p:pic>
        <p:nvPicPr>
          <p:cNvPr id="6" name="Immagine 5">
            <a:extLst>
              <a:ext uri="{FF2B5EF4-FFF2-40B4-BE49-F238E27FC236}">
                <a16:creationId xmlns:a16="http://schemas.microsoft.com/office/drawing/2014/main" id="{A40F22B5-E1A2-4A3B-97A6-FC855B679A95}"/>
              </a:ext>
            </a:extLst>
          </p:cNvPr>
          <p:cNvPicPr>
            <a:picLocks noChangeAspect="1"/>
          </p:cNvPicPr>
          <p:nvPr/>
        </p:nvPicPr>
        <p:blipFill>
          <a:blip r:embed="rId4"/>
          <a:stretch>
            <a:fillRect/>
          </a:stretch>
        </p:blipFill>
        <p:spPr>
          <a:xfrm>
            <a:off x="6479766" y="2757264"/>
            <a:ext cx="2268698" cy="1535832"/>
          </a:xfrm>
          <a:prstGeom prst="rect">
            <a:avLst/>
          </a:prstGeom>
          <a:ln w="38100">
            <a:solidFill>
              <a:srgbClr val="00B0F0"/>
            </a:solidFill>
          </a:ln>
        </p:spPr>
      </p:pic>
      <p:pic>
        <p:nvPicPr>
          <p:cNvPr id="7" name="Immagine 6">
            <a:extLst>
              <a:ext uri="{FF2B5EF4-FFF2-40B4-BE49-F238E27FC236}">
                <a16:creationId xmlns:a16="http://schemas.microsoft.com/office/drawing/2014/main" id="{EDDB7863-9D6A-4591-ACD4-EDF052C4DC2B}"/>
              </a:ext>
            </a:extLst>
          </p:cNvPr>
          <p:cNvPicPr>
            <a:picLocks noChangeAspect="1"/>
          </p:cNvPicPr>
          <p:nvPr/>
        </p:nvPicPr>
        <p:blipFill>
          <a:blip r:embed="rId5"/>
          <a:stretch>
            <a:fillRect/>
          </a:stretch>
        </p:blipFill>
        <p:spPr>
          <a:xfrm>
            <a:off x="3959486" y="2761701"/>
            <a:ext cx="2268698" cy="1531395"/>
          </a:xfrm>
          <a:prstGeom prst="rect">
            <a:avLst/>
          </a:prstGeom>
          <a:ln w="38100">
            <a:solidFill>
              <a:srgbClr val="FFC000"/>
            </a:solidFill>
          </a:ln>
        </p:spPr>
      </p:pic>
      <p:pic>
        <p:nvPicPr>
          <p:cNvPr id="9" name="Immagine 8">
            <a:extLst>
              <a:ext uri="{FF2B5EF4-FFF2-40B4-BE49-F238E27FC236}">
                <a16:creationId xmlns:a16="http://schemas.microsoft.com/office/drawing/2014/main" id="{5AB457CF-009D-477A-AA86-6A5FBBFC5BB7}"/>
              </a:ext>
            </a:extLst>
          </p:cNvPr>
          <p:cNvPicPr>
            <a:picLocks noChangeAspect="1"/>
          </p:cNvPicPr>
          <p:nvPr/>
        </p:nvPicPr>
        <p:blipFill>
          <a:blip r:embed="rId6"/>
          <a:stretch>
            <a:fillRect/>
          </a:stretch>
        </p:blipFill>
        <p:spPr>
          <a:xfrm>
            <a:off x="395536" y="4156804"/>
            <a:ext cx="1800423" cy="1318023"/>
          </a:xfrm>
          <a:prstGeom prst="rect">
            <a:avLst/>
          </a:prstGeom>
          <a:ln w="38100">
            <a:solidFill>
              <a:schemeClr val="accent6"/>
            </a:solidFill>
          </a:ln>
        </p:spPr>
      </p:pic>
      <p:pic>
        <p:nvPicPr>
          <p:cNvPr id="1030" name="Picture 6" descr="Ospedale &quot;M. Bufalini&quot; di Cesena - AUSL Romagna">
            <a:extLst>
              <a:ext uri="{FF2B5EF4-FFF2-40B4-BE49-F238E27FC236}">
                <a16:creationId xmlns:a16="http://schemas.microsoft.com/office/drawing/2014/main" id="{F3111F9B-B6EB-EDD0-96D6-57FCEAC8F5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3871" y="5328297"/>
            <a:ext cx="1979713" cy="13174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Ospedale &quot;G.B. Morgagni - L. Pierantoni&quot; di Forlì - AUSL Romagna">
            <a:extLst>
              <a:ext uri="{FF2B5EF4-FFF2-40B4-BE49-F238E27FC236}">
                <a16:creationId xmlns:a16="http://schemas.microsoft.com/office/drawing/2014/main" id="{2A65E4B4-5B05-268B-DFE5-28F9076B15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83768" y="4381260"/>
            <a:ext cx="1979712" cy="131396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8282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btfpColumnIndicatorGroup2">
            <a:extLst>
              <a:ext uri="{FF2B5EF4-FFF2-40B4-BE49-F238E27FC236}">
                <a16:creationId xmlns:a16="http://schemas.microsoft.com/office/drawing/2014/main" id="{1693076C-11CC-BF36-3CF3-3FE58E17303B}"/>
              </a:ext>
            </a:extLst>
          </p:cNvPr>
          <p:cNvGrpSpPr/>
          <p:nvPr/>
        </p:nvGrpSpPr>
        <p:grpSpPr>
          <a:xfrm>
            <a:off x="0" y="6926580"/>
            <a:ext cx="9144000" cy="137160"/>
            <a:chOff x="0" y="6926580"/>
            <a:chExt cx="9144000" cy="137160"/>
          </a:xfrm>
        </p:grpSpPr>
        <p:sp>
          <p:nvSpPr>
            <p:cNvPr id="14" name="btfpColumnGapBlocker134669">
              <a:extLst>
                <a:ext uri="{FF2B5EF4-FFF2-40B4-BE49-F238E27FC236}">
                  <a16:creationId xmlns:a16="http://schemas.microsoft.com/office/drawing/2014/main" id="{81FC601B-EC41-D9F2-7DFF-89BF21F8DC78}"/>
                </a:ext>
              </a:extLst>
            </p:cNvPr>
            <p:cNvSpPr/>
            <p:nvPr/>
          </p:nvSpPr>
          <p:spPr>
            <a:xfrm>
              <a:off x="8890000" y="6926580"/>
              <a:ext cx="2540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btfpColumnGapBlocker183801">
              <a:extLst>
                <a:ext uri="{FF2B5EF4-FFF2-40B4-BE49-F238E27FC236}">
                  <a16:creationId xmlns:a16="http://schemas.microsoft.com/office/drawing/2014/main" id="{9822A3EF-59B7-B4BA-0D3F-6541BC4B476A}"/>
                </a:ext>
              </a:extLst>
            </p:cNvPr>
            <p:cNvSpPr/>
            <p:nvPr/>
          </p:nvSpPr>
          <p:spPr>
            <a:xfrm>
              <a:off x="0" y="6926580"/>
              <a:ext cx="1651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8" name="btfpColumnIndicator481478">
              <a:extLst>
                <a:ext uri="{FF2B5EF4-FFF2-40B4-BE49-F238E27FC236}">
                  <a16:creationId xmlns:a16="http://schemas.microsoft.com/office/drawing/2014/main" id="{C4F4A79D-1B61-770A-53A1-5470F1691752}"/>
                </a:ext>
              </a:extLst>
            </p:cNvPr>
            <p:cNvCxnSpPr/>
            <p:nvPr/>
          </p:nvCxnSpPr>
          <p:spPr>
            <a:xfrm flipV="1">
              <a:off x="8890000" y="692658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btfpColumnIndicator711016">
              <a:extLst>
                <a:ext uri="{FF2B5EF4-FFF2-40B4-BE49-F238E27FC236}">
                  <a16:creationId xmlns:a16="http://schemas.microsoft.com/office/drawing/2014/main" id="{6ADE3288-5CF7-7B0E-BA17-B378456286C0}"/>
                </a:ext>
              </a:extLst>
            </p:cNvPr>
            <p:cNvCxnSpPr/>
            <p:nvPr/>
          </p:nvCxnSpPr>
          <p:spPr>
            <a:xfrm flipV="1">
              <a:off x="165100" y="692658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5" name="btfpColumnIndicatorGroup1">
            <a:extLst>
              <a:ext uri="{FF2B5EF4-FFF2-40B4-BE49-F238E27FC236}">
                <a16:creationId xmlns:a16="http://schemas.microsoft.com/office/drawing/2014/main" id="{4697B57E-50B2-F189-DAB4-4E24951F222A}"/>
              </a:ext>
            </a:extLst>
          </p:cNvPr>
          <p:cNvGrpSpPr/>
          <p:nvPr/>
        </p:nvGrpSpPr>
        <p:grpSpPr>
          <a:xfrm>
            <a:off x="0" y="-205740"/>
            <a:ext cx="9144000" cy="137160"/>
            <a:chOff x="0" y="-205740"/>
            <a:chExt cx="9144000" cy="137160"/>
          </a:xfrm>
        </p:grpSpPr>
        <p:sp>
          <p:nvSpPr>
            <p:cNvPr id="12" name="btfpColumnGapBlocker995132">
              <a:extLst>
                <a:ext uri="{FF2B5EF4-FFF2-40B4-BE49-F238E27FC236}">
                  <a16:creationId xmlns:a16="http://schemas.microsoft.com/office/drawing/2014/main" id="{2C45F741-3C08-D23D-FBF1-4D036DD93216}"/>
                </a:ext>
              </a:extLst>
            </p:cNvPr>
            <p:cNvSpPr/>
            <p:nvPr/>
          </p:nvSpPr>
          <p:spPr>
            <a:xfrm>
              <a:off x="8890000" y="-205740"/>
              <a:ext cx="2540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btfpColumnGapBlocker947271">
              <a:extLst>
                <a:ext uri="{FF2B5EF4-FFF2-40B4-BE49-F238E27FC236}">
                  <a16:creationId xmlns:a16="http://schemas.microsoft.com/office/drawing/2014/main" id="{991C3688-42D6-506C-44D3-9428C1F29DB0}"/>
                </a:ext>
              </a:extLst>
            </p:cNvPr>
            <p:cNvSpPr/>
            <p:nvPr/>
          </p:nvSpPr>
          <p:spPr>
            <a:xfrm>
              <a:off x="0" y="-205740"/>
              <a:ext cx="165100" cy="137160"/>
            </a:xfrm>
            <a:prstGeom prst="rect">
              <a:avLst/>
            </a:prstGeom>
            <a:pattFill prst="ltUpDiag">
              <a:fgClr>
                <a:srgbClr val="BBCABA"/>
              </a:fgClr>
              <a:bgClr>
                <a:srgbClr val="FFFFFF"/>
              </a:bgClr>
            </a:patt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 name="btfpColumnIndicator646689">
              <a:extLst>
                <a:ext uri="{FF2B5EF4-FFF2-40B4-BE49-F238E27FC236}">
                  <a16:creationId xmlns:a16="http://schemas.microsoft.com/office/drawing/2014/main" id="{C1C49478-1ABB-CDEF-9E43-5DFCD5213813}"/>
                </a:ext>
              </a:extLst>
            </p:cNvPr>
            <p:cNvCxnSpPr/>
            <p:nvPr/>
          </p:nvCxnSpPr>
          <p:spPr>
            <a:xfrm flipV="1">
              <a:off x="8890000" y="-20574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btfpColumnIndicator565993">
              <a:extLst>
                <a:ext uri="{FF2B5EF4-FFF2-40B4-BE49-F238E27FC236}">
                  <a16:creationId xmlns:a16="http://schemas.microsoft.com/office/drawing/2014/main" id="{1DF3A390-572A-ACB9-33CB-85C4524B1C7D}"/>
                </a:ext>
              </a:extLst>
            </p:cNvPr>
            <p:cNvCxnSpPr/>
            <p:nvPr/>
          </p:nvCxnSpPr>
          <p:spPr>
            <a:xfrm flipV="1">
              <a:off x="165100" y="-205740"/>
              <a:ext cx="0" cy="137160"/>
            </a:xfrm>
            <a:prstGeom prst="line">
              <a:avLst/>
            </a:prstGeom>
            <a:ln w="19050" cap="flat" cmpd="sng" algn="ctr">
              <a:solidFill>
                <a:srgbClr val="507867"/>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 name="Segnaposto testo 1"/>
          <p:cNvSpPr>
            <a:spLocks noGrp="1"/>
          </p:cNvSpPr>
          <p:nvPr>
            <p:ph type="body" sz="quarter" idx="10"/>
          </p:nvPr>
        </p:nvSpPr>
        <p:spPr>
          <a:xfrm>
            <a:off x="899592" y="407735"/>
            <a:ext cx="7790333" cy="356969"/>
          </a:xfrm>
        </p:spPr>
        <p:txBody>
          <a:bodyPr/>
          <a:lstStyle/>
          <a:p>
            <a:pPr algn="ctr"/>
            <a:r>
              <a:rPr lang="it-IT" sz="2800" dirty="0"/>
              <a:t>Rete formativa della Scuola – Tronco comune</a:t>
            </a:r>
          </a:p>
        </p:txBody>
      </p:sp>
      <p:pic>
        <p:nvPicPr>
          <p:cNvPr id="4" name="Immagine 7" descr="Padiglione_G_Bellaria.jpg">
            <a:extLst>
              <a:ext uri="{FF2B5EF4-FFF2-40B4-BE49-F238E27FC236}">
                <a16:creationId xmlns:a16="http://schemas.microsoft.com/office/drawing/2014/main" id="{8BB00244-425A-4FD7-8098-72C80EDCB4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403395"/>
            <a:ext cx="3174690" cy="2169621"/>
          </a:xfrm>
          <a:prstGeom prst="rect">
            <a:avLst/>
          </a:prstGeom>
          <a:noFill/>
          <a:ln w="38100">
            <a:solidFill>
              <a:srgbClr val="0033CC"/>
            </a:solidFill>
            <a:miter lim="800000"/>
            <a:headEnd/>
            <a:tailEnd/>
          </a:ln>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a16="http://schemas.microsoft.com/office/drawing/2014/main" id="{EDDB7863-9D6A-4591-ACD4-EDF052C4DC2B}"/>
              </a:ext>
            </a:extLst>
          </p:cNvPr>
          <p:cNvPicPr>
            <a:picLocks noChangeAspect="1"/>
          </p:cNvPicPr>
          <p:nvPr/>
        </p:nvPicPr>
        <p:blipFill>
          <a:blip r:embed="rId4"/>
          <a:stretch>
            <a:fillRect/>
          </a:stretch>
        </p:blipFill>
        <p:spPr>
          <a:xfrm>
            <a:off x="6421227" y="3409773"/>
            <a:ext cx="2268698" cy="1531395"/>
          </a:xfrm>
          <a:prstGeom prst="rect">
            <a:avLst/>
          </a:prstGeom>
          <a:ln w="38100">
            <a:solidFill>
              <a:srgbClr val="FFC000"/>
            </a:solidFill>
          </a:ln>
        </p:spPr>
      </p:pic>
      <p:sp>
        <p:nvSpPr>
          <p:cNvPr id="10" name="CasellaDiTesto 9">
            <a:extLst>
              <a:ext uri="{FF2B5EF4-FFF2-40B4-BE49-F238E27FC236}">
                <a16:creationId xmlns:a16="http://schemas.microsoft.com/office/drawing/2014/main" id="{8F53B61C-3179-0857-3C7E-2332A6F86CBB}"/>
              </a:ext>
            </a:extLst>
          </p:cNvPr>
          <p:cNvSpPr txBox="1"/>
          <p:nvPr/>
        </p:nvSpPr>
        <p:spPr>
          <a:xfrm>
            <a:off x="681004" y="1523687"/>
            <a:ext cx="3746980" cy="2985433"/>
          </a:xfrm>
          <a:prstGeom prst="rect">
            <a:avLst/>
          </a:prstGeom>
          <a:noFill/>
        </p:spPr>
        <p:txBody>
          <a:bodyPr wrap="square" lIns="108000" rtlCol="0">
            <a:spAutoFit/>
          </a:bodyPr>
          <a:lstStyle/>
          <a:p>
            <a:r>
              <a:rPr lang="it-IT" sz="2000" b="1" i="1" dirty="0"/>
              <a:t>Strutture di sede -Tronco comune</a:t>
            </a:r>
          </a:p>
          <a:p>
            <a:pPr marL="285750" indent="-285750">
              <a:buFont typeface="Wingdings" pitchFamily="2" charset="2"/>
              <a:buChar char="Ø"/>
            </a:pPr>
            <a:r>
              <a:rPr lang="it-IT" dirty="0"/>
              <a:t>IRCCS Istituto delle Scienze Neurologiche di Bologna:</a:t>
            </a:r>
          </a:p>
          <a:p>
            <a:pPr marL="742950" lvl="1" indent="-285750">
              <a:buFont typeface="Arial" panose="020B0604020202020204" pitchFamily="34" charset="0"/>
              <a:buChar char="•"/>
            </a:pPr>
            <a:r>
              <a:rPr lang="it-IT" sz="1600" i="1" dirty="0"/>
              <a:t>Neuroradiologia</a:t>
            </a:r>
            <a:endParaRPr lang="it-IT" sz="1600" dirty="0"/>
          </a:p>
          <a:p>
            <a:pPr marL="285750" indent="-285750">
              <a:buFont typeface="Wingdings" pitchFamily="2" charset="2"/>
              <a:buChar char="Ø"/>
            </a:pPr>
            <a:r>
              <a:rPr lang="it-IT" i="1" dirty="0"/>
              <a:t>OM:</a:t>
            </a:r>
          </a:p>
          <a:p>
            <a:pPr marL="628650" lvl="1" indent="-171450">
              <a:buFont typeface="Arial" panose="020B0604020202020204" pitchFamily="34" charset="0"/>
              <a:buChar char="•"/>
            </a:pPr>
            <a:r>
              <a:rPr lang="it-IT" sz="1600" i="1" dirty="0"/>
              <a:t>Medicina Interna</a:t>
            </a:r>
          </a:p>
          <a:p>
            <a:pPr marL="628650" lvl="1" indent="-171450">
              <a:buFont typeface="Arial" panose="020B0604020202020204" pitchFamily="34" charset="0"/>
              <a:buChar char="•"/>
            </a:pPr>
            <a:r>
              <a:rPr lang="it-IT" sz="1600" i="1" dirty="0"/>
              <a:t>Psichiatria</a:t>
            </a:r>
          </a:p>
          <a:p>
            <a:pPr marL="285750" indent="-285750">
              <a:buFont typeface="Wingdings" pitchFamily="2" charset="2"/>
              <a:buChar char="Ø"/>
            </a:pPr>
            <a:r>
              <a:rPr lang="it-IT" i="1" dirty="0"/>
              <a:t> OSO:</a:t>
            </a:r>
          </a:p>
          <a:p>
            <a:pPr marL="628650" lvl="1" indent="-171450">
              <a:buFont typeface="Arial" panose="020B0604020202020204" pitchFamily="34" charset="0"/>
              <a:buChar char="•"/>
            </a:pPr>
            <a:r>
              <a:rPr lang="it-IT" sz="1600" i="1" dirty="0"/>
              <a:t>Diagnostica per Immagini e Radioterapia</a:t>
            </a:r>
          </a:p>
          <a:p>
            <a:pPr marL="628650" lvl="1" indent="-171450">
              <a:buFont typeface="Arial" panose="020B0604020202020204" pitchFamily="34" charset="0"/>
              <a:buChar char="•"/>
            </a:pPr>
            <a:r>
              <a:rPr lang="it-IT" sz="1600" i="1" dirty="0"/>
              <a:t>Medicina Fisica e Riabilitativa</a:t>
            </a:r>
          </a:p>
        </p:txBody>
      </p:sp>
      <p:pic>
        <p:nvPicPr>
          <p:cNvPr id="13" name="Immagine 12">
            <a:extLst>
              <a:ext uri="{FF2B5EF4-FFF2-40B4-BE49-F238E27FC236}">
                <a16:creationId xmlns:a16="http://schemas.microsoft.com/office/drawing/2014/main" id="{275DCB37-CA20-F01C-BF7C-225CFCE937F8}"/>
              </a:ext>
            </a:extLst>
          </p:cNvPr>
          <p:cNvPicPr>
            <a:picLocks noChangeAspect="1"/>
          </p:cNvPicPr>
          <p:nvPr/>
        </p:nvPicPr>
        <p:blipFill>
          <a:blip r:embed="rId5"/>
          <a:stretch>
            <a:fillRect/>
          </a:stretch>
        </p:blipFill>
        <p:spPr>
          <a:xfrm>
            <a:off x="4178679" y="3909392"/>
            <a:ext cx="2268698" cy="1535832"/>
          </a:xfrm>
          <a:prstGeom prst="rect">
            <a:avLst/>
          </a:prstGeom>
          <a:ln w="38100">
            <a:solidFill>
              <a:srgbClr val="00B0F0"/>
            </a:solidFill>
          </a:ln>
        </p:spPr>
      </p:pic>
    </p:spTree>
    <p:custDataLst>
      <p:tags r:id="rId1"/>
    </p:custDataLst>
    <p:extLst>
      <p:ext uri="{BB962C8B-B14F-4D97-AF65-F5344CB8AC3E}">
        <p14:creationId xmlns:p14="http://schemas.microsoft.com/office/powerpoint/2010/main" val="42525576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TFPCOLUMNGUIDE" val="Visible"/>
  <p:tag name="MEKKOFORMATS" val="&lt;MekkoFormats&gt;&lt;NumberFormat DecimalSeparator=&quot;,&quot; ThousandSeparator=&quot;.&quot; NegativeNumberFormat=&quot;1&quot; /&gt;&lt;DateFormat CultureID=&quot;1040&quot; FormatString=&quot;dd/MM/yyyy&quot; /&gt;&lt;Font&gt;&lt;Output_Font_Name Default=&quot;Arial&quot; UsePPTTheme=&quot;True&quot; /&gt;&lt;/Font&gt;&lt;/MekkoFormats&gt;"/>
</p:tagLst>
</file>

<file path=ppt/tags/tag10.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1.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2.xml><?xml version="1.0" encoding="utf-8"?>
<p:tagLst xmlns:a="http://schemas.openxmlformats.org/drawingml/2006/main" xmlns:r="http://schemas.openxmlformats.org/officeDocument/2006/relationships" xmlns:p="http://schemas.openxmlformats.org/presentationml/2006/main">
  <p:tag name="BTFPLAYOUTCOLUMNS" val="1"/>
  <p:tag name="BTFPLAYOUTENABLED" val="0"/>
</p:tagLst>
</file>

<file path=ppt/tags/tag13.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4.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15.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2.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3.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4.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5.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6.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7.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8.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ags/tag9.xml><?xml version="1.0" encoding="utf-8"?>
<p:tagLst xmlns:a="http://schemas.openxmlformats.org/drawingml/2006/main" xmlns:r="http://schemas.openxmlformats.org/officeDocument/2006/relationships" xmlns:p="http://schemas.openxmlformats.org/presentationml/2006/main">
  <p:tag name="BTFPLAYOUTENABLED" val="1"/>
  <p:tag name="BTFPLAYOUTCOLUMNS" val="1"/>
</p:tagLst>
</file>

<file path=ppt/theme/theme1.xml><?xml version="1.0" encoding="utf-8"?>
<a:theme xmlns:a="http://schemas.openxmlformats.org/drawingml/2006/main" name="COPERTINA">
  <a:themeElements>
    <a:clrScheme name="Personalizzato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4000" b="1" dirty="0" smtClean="0">
            <a:solidFill>
              <a:schemeClr val="bg1"/>
            </a:solidFill>
            <a:latin typeface="Century Gothic" panose="020B0502020202020204" pitchFamily="34" charset="0"/>
          </a:defRPr>
        </a:defPPr>
      </a:lstStyle>
    </a:txDef>
  </a:objectDefaults>
  <a:extraClrSchemeLst/>
</a:theme>
</file>

<file path=ppt/theme/theme2.xml><?xml version="1.0" encoding="utf-8"?>
<a:theme xmlns:a="http://schemas.openxmlformats.org/drawingml/2006/main" name="DIAPOSITIVE">
  <a:themeElements>
    <a:clrScheme name="Personalizzato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IUSURA">
  <a:themeElements>
    <a:clrScheme name="Personalizzato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7059CD677D49E4DBF4A95E1CA0B79F0" ma:contentTypeVersion="14" ma:contentTypeDescription="Create a new document." ma:contentTypeScope="" ma:versionID="5382a8b0165aabe3890eb07cf11baa99">
  <xsd:schema xmlns:xsd="http://www.w3.org/2001/XMLSchema" xmlns:xs="http://www.w3.org/2001/XMLSchema" xmlns:p="http://schemas.microsoft.com/office/2006/metadata/properties" xmlns:ns3="2f3d9641-1e4e-4dda-abe0-9492084b7587" xmlns:ns4="dfb2fa0e-703f-4ccd-846d-881985c4355e" targetNamespace="http://schemas.microsoft.com/office/2006/metadata/properties" ma:root="true" ma:fieldsID="876e8ea2e242f753f2990c44d55f4b1d" ns3:_="" ns4:_="">
    <xsd:import namespace="2f3d9641-1e4e-4dda-abe0-9492084b7587"/>
    <xsd:import namespace="dfb2fa0e-703f-4ccd-846d-881985c4355e"/>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Location" minOccurs="0"/>
                <xsd:element ref="ns3:MediaServiceGenerationTime" minOccurs="0"/>
                <xsd:element ref="ns3:MediaServiceEventHashCode" minOccurs="0"/>
                <xsd:element ref="ns3:MediaServiceAutoTags" minOccurs="0"/>
                <xsd:element ref="ns3:MediaServiceOCR" minOccurs="0"/>
                <xsd:element ref="ns3:MediaServiceAutoKeyPoints" minOccurs="0"/>
                <xsd:element ref="ns3:MediaServiceKeyPoint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3d9641-1e4e-4dda-abe0-9492084b75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_activity" ma:index="21"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b2fa0e-703f-4ccd-846d-881985c4355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2f3d9641-1e4e-4dda-abe0-9492084b758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6A7EA3-B3A3-4A07-A7A8-A676E222B9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3d9641-1e4e-4dda-abe0-9492084b7587"/>
    <ds:schemaRef ds:uri="dfb2fa0e-703f-4ccd-846d-881985c435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C43ED77-48E3-4C75-9FAF-7A407B5FDF1D}">
  <ds:schemaRefs>
    <ds:schemaRef ds:uri="http://purl.org/dc/elements/1.1/"/>
    <ds:schemaRef ds:uri="http://schemas.microsoft.com/office/2006/metadata/properties"/>
    <ds:schemaRef ds:uri="http://schemas.microsoft.com/office/2006/documentManagement/types"/>
    <ds:schemaRef ds:uri="http://purl.org/dc/terms/"/>
    <ds:schemaRef ds:uri="dfb2fa0e-703f-4ccd-846d-881985c4355e"/>
    <ds:schemaRef ds:uri="http://purl.org/dc/dcmitype/"/>
    <ds:schemaRef ds:uri="http://schemas.microsoft.com/office/infopath/2007/PartnerControls"/>
    <ds:schemaRef ds:uri="2f3d9641-1e4e-4dda-abe0-9492084b7587"/>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E734563-F827-40E5-94B2-A35E98C870D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3022</TotalTime>
  <Words>1396</Words>
  <Application>Microsoft Office PowerPoint</Application>
  <PresentationFormat>Presentazione su schermo (4:3)</PresentationFormat>
  <Paragraphs>157</Paragraphs>
  <Slides>14</Slides>
  <Notes>0</Notes>
  <HiddenSlides>1</HiddenSlides>
  <MMClips>0</MMClips>
  <ScaleCrop>false</ScaleCrop>
  <HeadingPairs>
    <vt:vector size="6" baseType="variant">
      <vt:variant>
        <vt:lpstr>Caratteri utilizzati</vt:lpstr>
      </vt:variant>
      <vt:variant>
        <vt:i4>7</vt:i4>
      </vt:variant>
      <vt:variant>
        <vt:lpstr>Tema</vt:lpstr>
      </vt:variant>
      <vt:variant>
        <vt:i4>3</vt:i4>
      </vt:variant>
      <vt:variant>
        <vt:lpstr>Titoli diapositive</vt:lpstr>
      </vt:variant>
      <vt:variant>
        <vt:i4>14</vt:i4>
      </vt:variant>
    </vt:vector>
  </HeadingPairs>
  <TitlesOfParts>
    <vt:vector size="24" baseType="lpstr">
      <vt:lpstr>Arial</vt:lpstr>
      <vt:lpstr>Calibri</vt:lpstr>
      <vt:lpstr>Calibri Light</vt:lpstr>
      <vt:lpstr>Century Gothic</vt:lpstr>
      <vt:lpstr>Symbol</vt:lpstr>
      <vt:lpstr>Times New Roman</vt:lpstr>
      <vt:lpstr>Wingdings</vt:lpstr>
      <vt:lpstr>COPERTINA</vt:lpstr>
      <vt:lpstr>DIAPOSITIVE</vt:lpstr>
      <vt:lpstr>CHIUSURA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Università di Bologna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dc:creator>
  <cp:lastModifiedBy>Francesca Manicardi</cp:lastModifiedBy>
  <cp:revision>112</cp:revision>
  <cp:lastPrinted>2023-05-15T08:42:00Z</cp:lastPrinted>
  <dcterms:created xsi:type="dcterms:W3CDTF">2017-11-13T10:11:35Z</dcterms:created>
  <dcterms:modified xsi:type="dcterms:W3CDTF">2025-05-15T12:14:30Z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0x010100C7059CD677D49E4DBF4A95E1CA0B79F0</vt:lpwstr>
  </property>
</Properties>
</file>