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notesMasterIdLst>
    <p:notesMasterId r:id="rId17"/>
  </p:notesMasterIdLst>
  <p:sldIdLst>
    <p:sldId id="263" r:id="rId4"/>
    <p:sldId id="264" r:id="rId5"/>
    <p:sldId id="270" r:id="rId6"/>
    <p:sldId id="265" r:id="rId7"/>
    <p:sldId id="271" r:id="rId8"/>
    <p:sldId id="266" r:id="rId9"/>
    <p:sldId id="268" r:id="rId10"/>
    <p:sldId id="269" r:id="rId11"/>
    <p:sldId id="273" r:id="rId12"/>
    <p:sldId id="277" r:id="rId13"/>
    <p:sldId id="274" r:id="rId14"/>
    <p:sldId id="276" r:id="rId15"/>
    <p:sldId id="267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4538" autoAdjust="0"/>
  </p:normalViewPr>
  <p:slideViewPr>
    <p:cSldViewPr showGuides="1">
      <p:cViewPr varScale="1">
        <p:scale>
          <a:sx n="78" d="100"/>
          <a:sy n="78" d="100"/>
        </p:scale>
        <p:origin x="97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AD273-BA80-4749-9FE4-DD242DF4FEA2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E2D73-1A31-9A43-A4BC-12B4936785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60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E2D73-1A31-9A43-A4BC-12B49367853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46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E2D73-1A31-9A43-A4BC-12B49367853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21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E2D73-1A31-9A43-A4BC-12B49367853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77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E2D73-1A31-9A43-A4BC-12B49367853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64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E2D73-1A31-9A43-A4BC-12B49367853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229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E2D73-1A31-9A43-A4BC-12B49367853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22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E2D73-1A31-9A43-A4BC-12B49367853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47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20782158-7AF3-42B8-A95E-9AE7AC80BF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402" y="2276872"/>
            <a:ext cx="2882787" cy="15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DC112-7FE1-4949-997D-1BCC7F8E4CCE}"/>
              </a:ext>
            </a:extLst>
          </p:cNvPr>
          <p:cNvSpPr txBox="1"/>
          <p:nvPr userDrawn="1"/>
        </p:nvSpPr>
        <p:spPr>
          <a:xfrm>
            <a:off x="239349" y="6525020"/>
            <a:ext cx="105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F0A139-8303-4E02-94E1-3E5DCC6D7B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12491" y="5864550"/>
            <a:ext cx="1440160" cy="7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A095BB-9E14-41BA-8B39-32305A4609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5790" y="620689"/>
            <a:ext cx="2400421" cy="13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Oftalmologia 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Direttore: Prof. Luigi Fontana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di Scienze Mediche e Chirurgiche DIMEC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FF6D6-B653-2C39-C45C-3CD3243B2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F632783-6179-A526-2D3B-9AEF4F6E0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Wet Lab per esercitazioni chirurgiche</a:t>
            </a:r>
          </a:p>
        </p:txBody>
      </p:sp>
      <p:pic>
        <p:nvPicPr>
          <p:cNvPr id="3" name="Immagine 2" descr="Immagine che contiene stanza, vestiti, scena, Attrezzature mediche&#10;&#10;Descrizione generata automaticamente">
            <a:extLst>
              <a:ext uri="{FF2B5EF4-FFF2-40B4-BE49-F238E27FC236}">
                <a16:creationId xmlns:a16="http://schemas.microsoft.com/office/drawing/2014/main" id="{875858CF-390E-BD88-F4EA-EE187F960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648" y="1354460"/>
            <a:ext cx="7376143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3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88AB0-7581-6F7C-6F39-CCBDF347B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4531227-FA41-0FCE-ABD9-0BF26EB9A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Collaborazioni con istituti all’estero 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48CE8252-5CE4-A6D2-56D8-38A818F81A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6616" y="1520492"/>
            <a:ext cx="3563760" cy="4824437"/>
          </a:xfrm>
        </p:spPr>
        <p:txBody>
          <a:bodyPr/>
          <a:lstStyle/>
          <a:p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Dott. Nicola Valsecchi</a:t>
            </a:r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Neo specialista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Progetto di ricerca Imaging Analysis Retina</a:t>
            </a:r>
          </a:p>
          <a:p>
            <a:pPr lvl="1" indent="0">
              <a:buNone/>
            </a:pPr>
            <a:r>
              <a:rPr lang="it-IT" sz="1800" i="1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Kresge</a:t>
            </a:r>
            <a:r>
              <a:rPr lang="it-IT" sz="18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Eye Institute – Detroit, USA</a:t>
            </a:r>
          </a:p>
          <a:p>
            <a:pPr lvl="1" indent="0">
              <a:buNone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</a:t>
            </a:r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it-IT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Dott. Enrico </a:t>
            </a:r>
            <a:r>
              <a:rPr lang="it-IT" b="1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Lupardi</a:t>
            </a:r>
            <a:endParaRPr lang="it-IT" b="1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Neo specialista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Fellowship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Clinica Chirurgica in Glaucoma</a:t>
            </a:r>
          </a:p>
          <a:p>
            <a:pPr lvl="1" indent="0">
              <a:buNone/>
            </a:pPr>
            <a:r>
              <a:rPr lang="it-IT" sz="1800" i="1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Moorfields</a:t>
            </a:r>
            <a:r>
              <a:rPr lang="it-IT" sz="18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Eye Hospital – London, UK</a:t>
            </a:r>
            <a:endParaRPr lang="it-IT" i="1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2" descr="Kresge Eye Institute - Wikidata">
            <a:extLst>
              <a:ext uri="{FF2B5EF4-FFF2-40B4-BE49-F238E27FC236}">
                <a16:creationId xmlns:a16="http://schemas.microsoft.com/office/drawing/2014/main" id="{0666E488-A568-4F8A-4695-0C73DED81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1434801"/>
            <a:ext cx="3109899" cy="20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oorfields Eye Hospital - Wikipedia">
            <a:extLst>
              <a:ext uri="{FF2B5EF4-FFF2-40B4-BE49-F238E27FC236}">
                <a16:creationId xmlns:a16="http://schemas.microsoft.com/office/drawing/2014/main" id="{351C2A2C-0ACF-2C78-9319-38703B2E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3717032"/>
            <a:ext cx="3109899" cy="23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31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666D-6586-9E91-5109-4FE86F4AA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BB2A635-48D1-9D7F-71EE-7CEA6714D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Sbocchi Occupazionali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BD7AD8-F777-8D10-B576-DFB2F77212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5456" y="1412777"/>
            <a:ext cx="7561088" cy="4824437"/>
          </a:xfrm>
        </p:spPr>
        <p:txBody>
          <a:bodyPr/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Concorsi pubblici per strutture ospedaliere / universitarie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Attività ambulatoriale sul territorio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Strutture private convenzionate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Attività libero professionale</a:t>
            </a:r>
          </a:p>
          <a:p>
            <a:pPr lvl="1" indent="0">
              <a:buNone/>
            </a:pPr>
            <a:endParaRPr lang="it-IT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80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Prof. Luigi Fontana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Dipartimento di Scienze Mediche e Chirurgiche</a:t>
            </a:r>
          </a:p>
          <a:p>
            <a:r>
              <a:rPr lang="it-IT" dirty="0"/>
              <a:t>DIMEC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E-mail</a:t>
            </a:r>
          </a:p>
          <a:p>
            <a:r>
              <a:rPr lang="it-IT" dirty="0"/>
              <a:t>luigi.fontana6@unibo.it</a:t>
            </a:r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dirty="0"/>
              <a:t>Didattica frontale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207568" y="1412876"/>
            <a:ext cx="8136582" cy="4320381"/>
          </a:xfrm>
        </p:spPr>
        <p:txBody>
          <a:bodyPr/>
          <a:lstStyle/>
          <a:p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 anno</a:t>
            </a: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Nozioni visita oculistica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Fontana		8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Pronto soccorso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</a:t>
            </a: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Fresina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	8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Sala operatoria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Schiavi 		16 ore</a:t>
            </a:r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it-IT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II anno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Mod. 1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</a:t>
            </a: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Fresina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		16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Mod. 2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Versura			16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Mod. 3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Schiavi			24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Mod. 4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</a:t>
            </a: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Fresina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			24 ore</a:t>
            </a:r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386319C7-DAC5-CCFF-31EB-07BFA4060C6C}"/>
              </a:ext>
            </a:extLst>
          </p:cNvPr>
          <p:cNvSpPr txBox="1">
            <a:spLocks/>
          </p:cNvSpPr>
          <p:nvPr/>
        </p:nvSpPr>
        <p:spPr>
          <a:xfrm>
            <a:off x="7671792" y="2060848"/>
            <a:ext cx="2600920" cy="15862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AABA-452D-4848-6682-142BFF6E1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0783A94-5171-0A4C-E6AC-9E66D8747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dirty="0"/>
              <a:t>Didattica frontale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52072E-822C-B338-909D-1357B3BA6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9288" y="1234875"/>
            <a:ext cx="8136582" cy="4824437"/>
          </a:xfrm>
        </p:spPr>
        <p:txBody>
          <a:bodyPr/>
          <a:lstStyle/>
          <a:p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III anno</a:t>
            </a: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Mod. 1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Schiavi			     16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Mod. 2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Dott. Moramarco			     8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Mod. 3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</a:t>
            </a: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Fresina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		     40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Mod. 4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Fontana  			     8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Studi clinici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Versura			     8 ore</a:t>
            </a:r>
            <a:endParaRPr lang="it-IT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it-IT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IV anno</a:t>
            </a:r>
          </a:p>
          <a:p>
            <a:endParaRPr lang="it-IT" b="1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Parachirurgia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Dott. </a:t>
            </a: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Scalinci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		     24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Chir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segmento posteriore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Mete		     16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Parachirurgia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segmento anteriore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</a:t>
            </a: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Fresina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     8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Chir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Refrattiva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Prof. </a:t>
            </a: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Fresina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		     8 ore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Ipovisione (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MED/30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Dott. </a:t>
            </a: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Scalinci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			     8 ore</a:t>
            </a:r>
            <a:endParaRPr lang="it-IT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A14E75D8-1AFC-08E5-049E-A9F4CF684101}"/>
              </a:ext>
            </a:extLst>
          </p:cNvPr>
          <p:cNvSpPr txBox="1">
            <a:spLocks/>
          </p:cNvSpPr>
          <p:nvPr/>
        </p:nvSpPr>
        <p:spPr>
          <a:xfrm>
            <a:off x="7671792" y="2060848"/>
            <a:ext cx="2600920" cy="15862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28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Rete formativa della Scuola</a:t>
            </a:r>
          </a:p>
          <a:p>
            <a:endParaRPr lang="it-IT"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CA9E7C4C-B201-D635-675B-CF84898027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7568" y="1412876"/>
            <a:ext cx="8136582" cy="4824437"/>
          </a:xfrm>
        </p:spPr>
        <p:txBody>
          <a:bodyPr/>
          <a:lstStyle/>
          <a:p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Sede principale:</a:t>
            </a: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Ospedale Sant’Orsola – Malpighi 			 Pad. 1</a:t>
            </a: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it-IT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Strutture collegate:</a:t>
            </a:r>
          </a:p>
          <a:p>
            <a:endParaRPr lang="it-IT" b="1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Ospedale Ceccarini di Riccione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Ospedale di Imola S. Maria della Scaletta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Ospedale Maggiore di Bologna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it-IT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Strutture complementari:</a:t>
            </a:r>
          </a:p>
          <a:p>
            <a:endParaRPr lang="it-IT" b="1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Centro </a:t>
            </a:r>
            <a:r>
              <a:rPr lang="it-IT" sz="18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Dyadea</a:t>
            </a:r>
            <a:endParaRPr lang="it-IT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indent="0">
              <a:buNone/>
            </a:pPr>
            <a:endParaRPr lang="it-IT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4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BE6DB-B964-1D78-1A1F-E5CF810C1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160B376-25E0-8F4F-31A3-55382853E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Obiettivi della Scuola Di Specializzazione</a:t>
            </a:r>
          </a:p>
          <a:p>
            <a:endParaRPr lang="it-IT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05304659-AB58-F906-B4F1-4C873748BD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5456" y="1412777"/>
            <a:ext cx="7561088" cy="4824437"/>
          </a:xfrm>
        </p:spPr>
        <p:txBody>
          <a:bodyPr/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Conoscenze fondamentali per </a:t>
            </a:r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l’esame clinico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Conoscenze </a:t>
            </a:r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apparecchiature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strumentari chirurgici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Conoscenze di base per </a:t>
            </a:r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l’inquadramento diagnostico delle patologie 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e l’indicazione al trattamento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Seguire il </a:t>
            </a:r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paziente post-op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Affrontare le </a:t>
            </a:r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problematiche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post-op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Eseguire </a:t>
            </a:r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atti operatori 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in prima persona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Specifiche competenze di </a:t>
            </a:r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Oftalmologia d’Urgenza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Specifiche competenze di </a:t>
            </a:r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Traumatologia Oculare</a:t>
            </a:r>
          </a:p>
          <a:p>
            <a:pPr lvl="1" indent="0">
              <a:buNone/>
            </a:pPr>
            <a:endParaRPr lang="it-IT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43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  <a:p>
            <a:endParaRPr lang="it-IT" dirty="0"/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13DEEEE4-C5BE-465D-6D7B-098885AE90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5257" y="1124745"/>
            <a:ext cx="8208912" cy="4824437"/>
          </a:xfrm>
        </p:spPr>
        <p:txBody>
          <a:bodyPr/>
          <a:lstStyle/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30 interventi di 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alta chirurgia 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(10% 1° operatore)</a:t>
            </a:r>
          </a:p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70 interventi di 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media chirurgia 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(25% 1° operatore)</a:t>
            </a:r>
          </a:p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150 interventi di 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piccola chirurgia </a:t>
            </a: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(40% 1° operatore)</a:t>
            </a:r>
          </a:p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40 interventi di </a:t>
            </a:r>
            <a:r>
              <a:rPr lang="it-IT" sz="18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laser retina</a:t>
            </a:r>
          </a:p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40 interventi di </a:t>
            </a:r>
            <a:r>
              <a:rPr lang="it-IT" sz="1800" b="1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parachirurgia</a:t>
            </a:r>
            <a:endParaRPr lang="it-IT" sz="1800" b="1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Assistenza diretta con diagnosi e terapia ad un adeguato numero di pazienti in elezione e emergenza/urgenza</a:t>
            </a:r>
          </a:p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Partecipazioni a congressi (</a:t>
            </a:r>
            <a:r>
              <a:rPr lang="it-IT" sz="1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eventuale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Produzione scientifica (</a:t>
            </a:r>
            <a:r>
              <a:rPr lang="it-IT" sz="1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eventuale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Frequenza presso altre SDS nazionali</a:t>
            </a:r>
          </a:p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Frequenza all’estero (</a:t>
            </a:r>
            <a:r>
              <a:rPr lang="it-IT" sz="1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eventuale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1" indent="0">
              <a:buNone/>
            </a:pPr>
            <a:endParaRPr lang="it-IT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u="sng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82628BC-6F1D-4F16-90AC-9385A01D7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625" y="620688"/>
            <a:ext cx="11233149" cy="648071"/>
          </a:xfrm>
        </p:spPr>
        <p:txBody>
          <a:bodyPr/>
          <a:lstStyle/>
          <a:p>
            <a:pPr algn="ctr"/>
            <a:r>
              <a:rPr lang="it-IT" dirty="0"/>
              <a:t>Microchirurgia</a:t>
            </a:r>
          </a:p>
          <a:p>
            <a:endParaRPr lang="it-IT" dirty="0"/>
          </a:p>
        </p:txBody>
      </p:sp>
      <p:pic>
        <p:nvPicPr>
          <p:cNvPr id="5" name="Immagine 4" descr="Immagine che contiene occhi, organo, primo piano, Iris&#10;&#10;Il contenuto generato dall'IA potrebbe non essere corretto.">
            <a:extLst>
              <a:ext uri="{FF2B5EF4-FFF2-40B4-BE49-F238E27FC236}">
                <a16:creationId xmlns:a16="http://schemas.microsoft.com/office/drawing/2014/main" id="{7B784603-9ECC-3519-9DC5-101C8271FD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-649" b="7058"/>
          <a:stretch>
            <a:fillRect/>
          </a:stretch>
        </p:blipFill>
        <p:spPr>
          <a:xfrm>
            <a:off x="983432" y="1911688"/>
            <a:ext cx="4848868" cy="3034623"/>
          </a:xfrm>
          <a:prstGeom prst="rect">
            <a:avLst/>
          </a:prstGeom>
        </p:spPr>
      </p:pic>
      <p:pic>
        <p:nvPicPr>
          <p:cNvPr id="7" name="Immagine 6" descr="Immagine che contiene schermata, rosa&#10;&#10;Il contenuto generato dall'IA potrebbe non essere corretto.">
            <a:extLst>
              <a:ext uri="{FF2B5EF4-FFF2-40B4-BE49-F238E27FC236}">
                <a16:creationId xmlns:a16="http://schemas.microsoft.com/office/drawing/2014/main" id="{186A59A4-35C7-2FB0-BD76-768F18936C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99" b="5244"/>
          <a:stretch>
            <a:fillRect/>
          </a:stretch>
        </p:blipFill>
        <p:spPr>
          <a:xfrm>
            <a:off x="6111200" y="1894456"/>
            <a:ext cx="5551531" cy="30518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9D0469-1895-1EF7-01A4-F2BB7F7D0341}"/>
              </a:ext>
            </a:extLst>
          </p:cNvPr>
          <p:cNvSpPr txBox="1"/>
          <p:nvPr/>
        </p:nvSpPr>
        <p:spPr>
          <a:xfrm>
            <a:off x="1847528" y="53012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Cheratoplastica perforante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F6F34F-7810-F402-EEBE-1DE3F2DFE45F}"/>
              </a:ext>
            </a:extLst>
          </p:cNvPr>
          <p:cNvSpPr txBox="1"/>
          <p:nvPr/>
        </p:nvSpPr>
        <p:spPr>
          <a:xfrm>
            <a:off x="7392144" y="5301208"/>
            <a:ext cx="390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Peeling di una membrana </a:t>
            </a:r>
            <a:r>
              <a:rPr lang="it-IT" dirty="0" err="1"/>
              <a:t>epiretinica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8738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interno, persona, muro, computer&#10;&#10;Il contenuto generato dall'IA potrebbe non essere corretto.">
            <a:extLst>
              <a:ext uri="{FF2B5EF4-FFF2-40B4-BE49-F238E27FC236}">
                <a16:creationId xmlns:a16="http://schemas.microsoft.com/office/drawing/2014/main" id="{01C99E1B-2DCA-C5F6-1419-5E5916BFC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39477"/>
            <a:ext cx="7772400" cy="5177756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871C53B-A856-5B75-AE47-4E583D441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Chirurgia e Tecnologia </a:t>
            </a:r>
          </a:p>
        </p:txBody>
      </p:sp>
      <p:pic>
        <p:nvPicPr>
          <p:cNvPr id="7" name="Immagine 6" descr="Immagine che contiene cerchio, compact disk, arcobaleno, riflesso&#10;&#10;Il contenuto generato dall'IA potrebbe non essere corretto.">
            <a:extLst>
              <a:ext uri="{FF2B5EF4-FFF2-40B4-BE49-F238E27FC236}">
                <a16:creationId xmlns:a16="http://schemas.microsoft.com/office/drawing/2014/main" id="{31600DBC-0345-0E77-1E24-4802844F5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830" y="1628800"/>
            <a:ext cx="4680520" cy="2461954"/>
          </a:xfrm>
          <a:prstGeom prst="rect">
            <a:avLst/>
          </a:prstGeom>
        </p:spPr>
      </p:pic>
      <p:pic>
        <p:nvPicPr>
          <p:cNvPr id="9" name="Immagine 8" descr="Immagine che contiene bianco e nero, celenterato, invertebrato&#10;&#10;Il contenuto generato dall'IA potrebbe non essere corretto.">
            <a:extLst>
              <a:ext uri="{FF2B5EF4-FFF2-40B4-BE49-F238E27FC236}">
                <a16:creationId xmlns:a16="http://schemas.microsoft.com/office/drawing/2014/main" id="{2429C539-FDE0-D18E-CED9-DA16A718F4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8498"/>
          <a:stretch>
            <a:fillRect/>
          </a:stretch>
        </p:blipFill>
        <p:spPr>
          <a:xfrm>
            <a:off x="2615233" y="1239477"/>
            <a:ext cx="7056784" cy="52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83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69EB8-D7B1-D9F8-2242-4962181AF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ttrezzature mediche, stanza, medico, interno&#10;&#10;Descrizione generata automaticamente">
            <a:extLst>
              <a:ext uri="{FF2B5EF4-FFF2-40B4-BE49-F238E27FC236}">
                <a16:creationId xmlns:a16="http://schemas.microsoft.com/office/drawing/2014/main" id="{A70FA51B-04D0-F9E6-6D09-E5F3D20D1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620" y="764704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5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597</Words>
  <Application>Microsoft Office PowerPoint</Application>
  <PresentationFormat>Widescreen</PresentationFormat>
  <Paragraphs>102</Paragraphs>
  <Slides>13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Century Gothic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Francesca Manicardi</cp:lastModifiedBy>
  <cp:revision>73</cp:revision>
  <dcterms:created xsi:type="dcterms:W3CDTF">2017-11-13T10:11:35Z</dcterms:created>
  <dcterms:modified xsi:type="dcterms:W3CDTF">2025-05-26T07:26:58Z</dcterms:modified>
</cp:coreProperties>
</file>