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5" r:id="rId5"/>
    <p:sldId id="264" r:id="rId6"/>
    <p:sldId id="266" r:id="rId7"/>
    <p:sldId id="274" r:id="rId8"/>
    <p:sldId id="273" r:id="rId9"/>
    <p:sldId id="269" r:id="rId10"/>
    <p:sldId id="275" r:id="rId11"/>
    <p:sldId id="270" r:id="rId12"/>
    <p:sldId id="276" r:id="rId13"/>
    <p:sldId id="277" r:id="rId14"/>
    <p:sldId id="271" r:id="rId15"/>
    <p:sldId id="272" r:id="rId16"/>
    <p:sldId id="268" r:id="rId17"/>
    <p:sldId id="26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5"/>
            <p14:sldId id="264"/>
            <p14:sldId id="266"/>
            <p14:sldId id="274"/>
            <p14:sldId id="273"/>
            <p14:sldId id="269"/>
            <p14:sldId id="275"/>
            <p14:sldId id="270"/>
            <p14:sldId id="276"/>
            <p14:sldId id="277"/>
            <p14:sldId id="271"/>
            <p14:sldId id="272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105" d="100"/>
          <a:sy n="105" d="100"/>
        </p:scale>
        <p:origin x="20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</a:t>
            </a:r>
            <a:r>
              <a:rPr lang="it-IT" dirty="0" smtClean="0"/>
              <a:t>Otorinolaringoiatria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</a:t>
            </a:r>
            <a:r>
              <a:rPr lang="it-IT" dirty="0" smtClean="0"/>
              <a:t>Gian Gaetano Ferri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</a:t>
            </a:r>
            <a:r>
              <a:rPr lang="it-IT" dirty="0" smtClean="0"/>
              <a:t>di Scienze Mediche e Chirurgiche (DIMEC)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268760"/>
            <a:ext cx="8424862" cy="4320381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2. obiettivi </a:t>
            </a:r>
            <a:r>
              <a:rPr lang="it-IT" b="1" dirty="0">
                <a:solidFill>
                  <a:srgbClr val="FF0000"/>
                </a:solidFill>
              </a:rPr>
              <a:t>formativi della tipologia della Scuola: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Sono </a:t>
            </a:r>
            <a:r>
              <a:rPr lang="it-IT" b="1" dirty="0">
                <a:solidFill>
                  <a:srgbClr val="FF0000"/>
                </a:solidFill>
              </a:rPr>
              <a:t>attività professionalizzanti obbligatorie </a:t>
            </a:r>
            <a:r>
              <a:rPr lang="it-IT" dirty="0"/>
              <a:t>per il raggiungimento delle finalità della tipologia:</a:t>
            </a:r>
            <a:br>
              <a:rPr lang="it-IT" dirty="0"/>
            </a:br>
            <a:r>
              <a:rPr lang="it-IT" dirty="0"/>
              <a:t>aver frequentato un reparto di chirurgia generale e di chirurgia d'urgenza e pronto soccorso per un periodo di due </a:t>
            </a:r>
            <a:r>
              <a:rPr lang="it-IT" dirty="0" smtClean="0"/>
              <a:t>bimestri.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a) almeno 30 interventi di alta chirurgia, di cui il 10% come primo operatore. Il resto come secondo operatore;</a:t>
            </a:r>
            <a:br>
              <a:rPr lang="it-IT" dirty="0"/>
            </a:br>
            <a:r>
              <a:rPr lang="it-IT" dirty="0"/>
              <a:t>b) almeno 80 interventi di media chirurgia, di cui il 25% come primo operatore. Il resto come secondo operatore;</a:t>
            </a:r>
            <a:br>
              <a:rPr lang="it-IT" dirty="0"/>
            </a:br>
            <a:r>
              <a:rPr lang="it-IT" dirty="0"/>
              <a:t>c) almeno 325 interventi di piccola chirurgia, di cui il 40% come primo operatore (sono incluse le procedure di </a:t>
            </a:r>
            <a:r>
              <a:rPr lang="it-IT" dirty="0" smtClean="0"/>
              <a:t>chirurgia endoscopica </a:t>
            </a:r>
            <a:r>
              <a:rPr lang="it-IT" dirty="0"/>
              <a:t>nonché quelle ambulatoriali e in D.H.). Il resto come secondo operatore.</a:t>
            </a:r>
            <a:br>
              <a:rPr lang="it-IT" dirty="0"/>
            </a:br>
            <a:r>
              <a:rPr lang="it-IT" dirty="0"/>
              <a:t>Dimostrare di aver prestato assistenza diretta e responsabile, con relativi atti diagnostici e terapeutici, ad un adeguato </a:t>
            </a:r>
            <a:r>
              <a:rPr lang="it-IT" dirty="0" smtClean="0"/>
              <a:t>numero </a:t>
            </a:r>
            <a:r>
              <a:rPr lang="it-IT" dirty="0"/>
              <a:t>di pazienti in elezione, critici e in </a:t>
            </a:r>
            <a:r>
              <a:rPr lang="it-IT" dirty="0" smtClean="0"/>
              <a:t>emergenza/urgenza.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Lo specializzando potrà concorrere al diploma dopo aver completato le attività professionalizzanti.</a:t>
            </a:r>
            <a:br>
              <a:rPr lang="it-IT" dirty="0"/>
            </a:b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32048" y="54868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08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556792"/>
            <a:ext cx="8424862" cy="324036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2. obiettivi </a:t>
            </a:r>
            <a:r>
              <a:rPr lang="it-IT" b="1" dirty="0">
                <a:solidFill>
                  <a:srgbClr val="FF0000"/>
                </a:solidFill>
              </a:rPr>
              <a:t>formativi della tipologia della Scuola: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Lo </a:t>
            </a:r>
            <a:r>
              <a:rPr lang="it-IT" dirty="0"/>
              <a:t>specializzando, nell'ambito del percorso formativo, dovrà apprendere le basi scientifiche della tipologia della Scuola </a:t>
            </a:r>
            <a:r>
              <a:rPr lang="it-IT" dirty="0" smtClean="0"/>
              <a:t>al fine </a:t>
            </a:r>
            <a:r>
              <a:rPr lang="it-IT" dirty="0"/>
              <a:t>di raggiungere una piena maturità e competenza professionale che ricomprenda una adeguata capacità di </a:t>
            </a:r>
            <a:r>
              <a:rPr lang="it-IT" dirty="0" smtClean="0"/>
              <a:t>interpretazione </a:t>
            </a:r>
            <a:r>
              <a:rPr lang="it-IT" dirty="0"/>
              <a:t>delle innovazioni scientifiche ed un sapere critico che gli consenta di gestire in modo consapevole sia </a:t>
            </a:r>
            <a:r>
              <a:rPr lang="it-IT" dirty="0" smtClean="0"/>
              <a:t>l’assistenza che </a:t>
            </a:r>
            <a:r>
              <a:rPr lang="it-IT" dirty="0"/>
              <a:t>il proprio aggiornamento; in questo ambito potranno essere previste partecipazione a meeting, a congressi e alla </a:t>
            </a:r>
            <a:r>
              <a:rPr lang="it-IT" dirty="0" smtClean="0"/>
              <a:t>produzione </a:t>
            </a:r>
            <a:r>
              <a:rPr lang="it-IT" dirty="0"/>
              <a:t>di pubblicazioni scientifiche e periodi di frequenza in qualificate istituzioni italiane ed estere utili alla sua </a:t>
            </a:r>
            <a:r>
              <a:rPr lang="it-IT" dirty="0" smtClean="0"/>
              <a:t>formazione.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95536" y="98072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484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1116" r="3295" b="2923"/>
          <a:stretch/>
        </p:blipFill>
        <p:spPr>
          <a:xfrm>
            <a:off x="2267744" y="229445"/>
            <a:ext cx="4464496" cy="63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Sbocchi occupazionali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41277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200" dirty="0" smtClean="0"/>
              <a:t>Attività ambulatoriale e chirurgica nel SSN e nel privato</a:t>
            </a:r>
          </a:p>
          <a:p>
            <a:pPr marL="285750" indent="-285750">
              <a:buFontTx/>
              <a:buChar char="-"/>
            </a:pPr>
            <a:r>
              <a:rPr lang="it-IT" sz="3200" dirty="0" smtClean="0"/>
              <a:t>Attività ospedaliera con possibilità di implementare percorsi </a:t>
            </a:r>
            <a:r>
              <a:rPr lang="it-IT" sz="3200" dirty="0" err="1" smtClean="0"/>
              <a:t>superspecialistici</a:t>
            </a:r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Carriera universitaria (didattica, ricerca)</a:t>
            </a:r>
          </a:p>
          <a:p>
            <a:pPr marL="285750" indent="-285750">
              <a:buFontTx/>
              <a:buChar char="-"/>
            </a:pPr>
            <a:r>
              <a:rPr lang="it-IT" sz="3200" dirty="0" smtClean="0"/>
              <a:t>Medico termalista </a:t>
            </a:r>
          </a:p>
          <a:p>
            <a:pPr marL="285750" indent="-285750">
              <a:buFontTx/>
              <a:buChar char="-"/>
            </a:pPr>
            <a:r>
              <a:rPr lang="it-IT" sz="3200" dirty="0" smtClean="0"/>
              <a:t>Collaborazioni multidisciplinari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</a:t>
            </a:r>
            <a:r>
              <a:rPr lang="it-IT" dirty="0" smtClean="0"/>
              <a:t>. Gian Gaetano Ferri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</a:t>
            </a:r>
            <a:r>
              <a:rPr lang="it-IT" dirty="0" smtClean="0"/>
              <a:t>di Scienze Mediche e Chirurgiche (DIMEC)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mtClean="0"/>
              <a:t>giangaetano.ferri@unibo.it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1700907"/>
            <a:ext cx="9036496" cy="3456285"/>
          </a:xfrm>
        </p:spPr>
        <p:txBody>
          <a:bodyPr/>
          <a:lstStyle/>
          <a:p>
            <a:r>
              <a:rPr lang="it-IT" sz="2000" b="1" u="sng" dirty="0" smtClean="0"/>
              <a:t>Struttura </a:t>
            </a:r>
            <a:r>
              <a:rPr lang="it-IT" sz="2000" b="1" u="sng" dirty="0"/>
              <a:t>di sede</a:t>
            </a:r>
            <a:r>
              <a:rPr lang="it-IT" sz="2000" b="1" dirty="0" smtClean="0"/>
              <a:t>: </a:t>
            </a:r>
          </a:p>
          <a:p>
            <a:pPr marL="182563" indent="-182563"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</a:rPr>
              <a:t>IRCCS </a:t>
            </a:r>
            <a:r>
              <a:rPr lang="it-IT" sz="2000" b="1" dirty="0" smtClean="0">
                <a:solidFill>
                  <a:srgbClr val="0070C0"/>
                </a:solidFill>
              </a:rPr>
              <a:t>Policlinico di </a:t>
            </a:r>
            <a:r>
              <a:rPr lang="it-IT" sz="2000" b="1" dirty="0" err="1" smtClean="0">
                <a:solidFill>
                  <a:srgbClr val="0070C0"/>
                </a:solidFill>
              </a:rPr>
              <a:t>S.Orsola</a:t>
            </a:r>
            <a:r>
              <a:rPr lang="it-IT" sz="2000" b="1" dirty="0" smtClean="0">
                <a:solidFill>
                  <a:srgbClr val="0070C0"/>
                </a:solidFill>
              </a:rPr>
              <a:t>, UOC di Otorinolaringoiatria e </a:t>
            </a:r>
            <a:r>
              <a:rPr lang="it-IT" sz="2000" b="1" dirty="0" smtClean="0">
                <a:solidFill>
                  <a:srgbClr val="0070C0"/>
                </a:solidFill>
              </a:rPr>
              <a:t>Audiologia 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</a:rPr>
              <a:t>       (</a:t>
            </a:r>
            <a:r>
              <a:rPr lang="it-IT" sz="2000" b="1" dirty="0" smtClean="0">
                <a:solidFill>
                  <a:srgbClr val="0070C0"/>
                </a:solidFill>
              </a:rPr>
              <a:t>Padiglione 5, Nuove </a:t>
            </a:r>
            <a:r>
              <a:rPr lang="it-IT" sz="2000" b="1" dirty="0" smtClean="0">
                <a:solidFill>
                  <a:srgbClr val="0070C0"/>
                </a:solidFill>
              </a:rPr>
              <a:t>Patologie</a:t>
            </a:r>
            <a:r>
              <a:rPr lang="it-IT" sz="2000" dirty="0" smtClean="0">
                <a:solidFill>
                  <a:srgbClr val="0070C0"/>
                </a:solidFill>
              </a:rPr>
              <a:t>) </a:t>
            </a:r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/>
          </a:p>
          <a:p>
            <a:r>
              <a:rPr lang="it-IT" sz="2000" b="1" u="sng" dirty="0"/>
              <a:t>Strutture collegate</a:t>
            </a:r>
            <a:r>
              <a:rPr lang="it-IT" sz="2000" b="1" dirty="0" smtClean="0"/>
              <a:t>:</a:t>
            </a:r>
          </a:p>
          <a:p>
            <a:pPr marL="182563" indent="-182563"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</a:rPr>
              <a:t>OSPEDALE </a:t>
            </a:r>
            <a:r>
              <a:rPr lang="it-IT" sz="2000" b="1" dirty="0">
                <a:solidFill>
                  <a:srgbClr val="0070C0"/>
                </a:solidFill>
              </a:rPr>
              <a:t>CIVILE NUOVO "S.MARIA DELLA SCALA </a:t>
            </a:r>
            <a:r>
              <a:rPr lang="it-IT" sz="2000" b="1" dirty="0" smtClean="0">
                <a:solidFill>
                  <a:srgbClr val="0070C0"/>
                </a:solidFill>
              </a:rPr>
              <a:t>– IMOLA (BO</a:t>
            </a:r>
            <a:r>
              <a:rPr lang="it-IT" sz="2000" b="1" dirty="0" smtClean="0">
                <a:solidFill>
                  <a:srgbClr val="0070C0"/>
                </a:solidFill>
              </a:rPr>
              <a:t>)</a:t>
            </a:r>
          </a:p>
          <a:p>
            <a:pPr marL="182563" indent="-182563"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</a:rPr>
              <a:t>OSPEDALE SANTA MARIA DELLE CROCI DI RAVENNA </a:t>
            </a:r>
            <a:endParaRPr lang="it-IT" sz="2000" b="1" dirty="0">
              <a:solidFill>
                <a:srgbClr val="0070C0"/>
              </a:solidFill>
            </a:endParaRPr>
          </a:p>
          <a:p>
            <a:r>
              <a:rPr lang="it-IT" sz="2000" b="1" dirty="0" smtClean="0">
                <a:solidFill>
                  <a:srgbClr val="0070C0"/>
                </a:solidFill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</a:rPr>
              <a:t> OSPEDALE </a:t>
            </a:r>
            <a:r>
              <a:rPr lang="it-IT" sz="2000" b="1" dirty="0">
                <a:solidFill>
                  <a:srgbClr val="0070C0"/>
                </a:solidFill>
              </a:rPr>
              <a:t>"INFERMI" RIMINI </a:t>
            </a:r>
          </a:p>
          <a:p>
            <a:pPr marL="182563" indent="-182563">
              <a:buFontTx/>
              <a:buChar char="-"/>
            </a:pPr>
            <a:r>
              <a:rPr lang="it-IT" sz="2000" b="1" dirty="0" smtClean="0">
                <a:solidFill>
                  <a:srgbClr val="0070C0"/>
                </a:solidFill>
              </a:rPr>
              <a:t>AZIENDA </a:t>
            </a:r>
            <a:r>
              <a:rPr lang="it-IT" sz="2000" b="1" dirty="0">
                <a:solidFill>
                  <a:srgbClr val="0070C0"/>
                </a:solidFill>
              </a:rPr>
              <a:t>USL BOLOGNA - Sovrastruttura Otorinolaringoiatrie (Maggiore</a:t>
            </a:r>
            <a:r>
              <a:rPr lang="it-IT" sz="2000" b="1" dirty="0" smtClean="0">
                <a:solidFill>
                  <a:srgbClr val="0070C0"/>
                </a:solidFill>
              </a:rPr>
              <a:t>, Bellaria</a:t>
            </a:r>
            <a:r>
              <a:rPr lang="it-IT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it-IT" sz="2000" b="1" dirty="0" smtClean="0">
                <a:solidFill>
                  <a:srgbClr val="0070C0"/>
                </a:solidFill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</a:rPr>
              <a:t> OSPEDALE </a:t>
            </a:r>
            <a:r>
              <a:rPr lang="it-IT" sz="2000" b="1" dirty="0" smtClean="0">
                <a:solidFill>
                  <a:srgbClr val="0070C0"/>
                </a:solidFill>
              </a:rPr>
              <a:t>SANTA CROCE DI </a:t>
            </a:r>
            <a:r>
              <a:rPr lang="it-IT" sz="2000" b="1" dirty="0">
                <a:solidFill>
                  <a:srgbClr val="0070C0"/>
                </a:solidFill>
              </a:rPr>
              <a:t>FANO </a:t>
            </a:r>
          </a:p>
          <a:p>
            <a:r>
              <a:rPr lang="it-IT" sz="2000" b="1" dirty="0" smtClean="0">
                <a:solidFill>
                  <a:srgbClr val="0070C0"/>
                </a:solidFill>
              </a:rPr>
              <a:t>- </a:t>
            </a:r>
            <a:r>
              <a:rPr lang="it-IT" sz="2000" b="1" dirty="0" smtClean="0">
                <a:solidFill>
                  <a:srgbClr val="0070C0"/>
                </a:solidFill>
              </a:rPr>
              <a:t> P.O</a:t>
            </a:r>
            <a:r>
              <a:rPr lang="it-IT" sz="2000" b="1" dirty="0">
                <a:solidFill>
                  <a:srgbClr val="0070C0"/>
                </a:solidFill>
              </a:rPr>
              <a:t>. 'SPIRITO SANTO' PESCARA 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16024" y="1772816"/>
            <a:ext cx="8820472" cy="3600400"/>
          </a:xfrm>
        </p:spPr>
        <p:txBody>
          <a:bodyPr/>
          <a:lstStyle/>
          <a:p>
            <a:r>
              <a:rPr lang="it-IT" b="1" u="sng" dirty="0"/>
              <a:t>I </a:t>
            </a:r>
            <a:r>
              <a:rPr lang="it-IT" b="1" u="sng" dirty="0" smtClean="0"/>
              <a:t>anno:</a:t>
            </a:r>
            <a:r>
              <a:rPr lang="it-IT" dirty="0" smtClean="0"/>
              <a:t>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ANATOMIA PATOLOGICA, ANATOMIA UMANA, FARMACOLOGIA, FISIOLOGIA, INFORMATICA, DIAGNOSTICA PER IMMAGINI E RADIOTERAPIA, OTORINOLARINGOIATRIA I</a:t>
            </a:r>
            <a:endParaRPr lang="it-IT" b="1" u="sng" dirty="0">
              <a:solidFill>
                <a:srgbClr val="0070C0"/>
              </a:solidFill>
            </a:endParaRPr>
          </a:p>
          <a:p>
            <a:endParaRPr lang="it-IT" b="1" u="sng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anno:</a:t>
            </a:r>
            <a:r>
              <a:rPr lang="it-IT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 E TRADUZIONE INGLESE, MEDICINA LEGALE, OTORINOLARINGOIATRIA II</a:t>
            </a:r>
            <a:endParaRPr lang="it-IT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</a:t>
            </a:r>
            <a:r>
              <a:rPr lang="it-IT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anno:</a:t>
            </a:r>
            <a:r>
              <a:rPr lang="it-IT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AUDIOLOGIA, CHIRURGIA MAXILLO-FACCIALE, PEDIATRIA, OTORINOLARINGOIATRIA III</a:t>
            </a:r>
            <a:r>
              <a:rPr lang="it-IT" b="1" u="sng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anno:</a:t>
            </a:r>
            <a:r>
              <a:rPr lang="it-IT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CHIRURGIA PLASTICA, NEUROLOGIA, ONCOLOGIA, OTORINOLARINGOIATRIA IV </a:t>
            </a:r>
            <a:endParaRPr lang="it-IT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988840"/>
            <a:ext cx="8424862" cy="1800200"/>
          </a:xfrm>
        </p:spPr>
        <p:txBody>
          <a:bodyPr/>
          <a:lstStyle/>
          <a:p>
            <a:r>
              <a:rPr lang="it-IT" sz="2400" b="1" dirty="0">
                <a:solidFill>
                  <a:srgbClr val="0070C0"/>
                </a:solidFill>
              </a:rPr>
              <a:t>Lo specialista in Otorinolaringoiatria deve aver acquisito conoscenze teoriche, scientifiche e professionali nel </a:t>
            </a:r>
            <a:r>
              <a:rPr lang="it-IT" sz="2400" b="1" dirty="0" smtClean="0">
                <a:solidFill>
                  <a:srgbClr val="0070C0"/>
                </a:solidFill>
              </a:rPr>
              <a:t>campo della </a:t>
            </a:r>
            <a:r>
              <a:rPr lang="it-IT" sz="2400" b="1" dirty="0">
                <a:solidFill>
                  <a:srgbClr val="0070C0"/>
                </a:solidFill>
              </a:rPr>
              <a:t>fisiopatologia, clinica e terapia delle malattie del distretto cranio-cervicale in età pediatrica ed adulta; sono </a:t>
            </a:r>
            <a:r>
              <a:rPr lang="it-IT" sz="2400" b="1" dirty="0" smtClean="0">
                <a:solidFill>
                  <a:srgbClr val="0070C0"/>
                </a:solidFill>
              </a:rPr>
              <a:t>specifici ambiti </a:t>
            </a:r>
            <a:r>
              <a:rPr lang="it-IT" sz="2400" b="1" dirty="0">
                <a:solidFill>
                  <a:srgbClr val="0070C0"/>
                </a:solidFill>
              </a:rPr>
              <a:t>di competenza la diagnostica e la chirurgia dell'orecchio, del naso e dei seni paranasali, del cavo orale, della </a:t>
            </a:r>
            <a:r>
              <a:rPr lang="it-IT" sz="2400" b="1" dirty="0" smtClean="0">
                <a:solidFill>
                  <a:srgbClr val="0070C0"/>
                </a:solidFill>
              </a:rPr>
              <a:t>faringe</a:t>
            </a:r>
            <a:r>
              <a:rPr lang="it-IT" sz="2400" b="1" dirty="0">
                <a:solidFill>
                  <a:srgbClr val="0070C0"/>
                </a:solidFill>
              </a:rPr>
              <a:t>, della laringe, dell'esofago cervicale e delle ghiandole salivari, della regione cervicale della tiroide, delle paratiroidi </a:t>
            </a:r>
            <a:r>
              <a:rPr lang="it-IT" sz="2400" b="1" dirty="0" smtClean="0">
                <a:solidFill>
                  <a:srgbClr val="0070C0"/>
                </a:solidFill>
              </a:rPr>
              <a:t>e della </a:t>
            </a:r>
            <a:r>
              <a:rPr lang="it-IT" sz="2400" b="1" dirty="0">
                <a:solidFill>
                  <a:srgbClr val="0070C0"/>
                </a:solidFill>
              </a:rPr>
              <a:t>trachea </a:t>
            </a:r>
            <a:r>
              <a:rPr lang="it-IT" sz="2400" b="1" dirty="0" smtClean="0">
                <a:solidFill>
                  <a:srgbClr val="0070C0"/>
                </a:solidFill>
              </a:rPr>
              <a:t>cervicale.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424862" cy="4392488"/>
          </a:xfrm>
        </p:spPr>
        <p:txBody>
          <a:bodyPr/>
          <a:lstStyle/>
          <a:p>
            <a:r>
              <a:rPr lang="it-IT" b="1" dirty="0" smtClean="0"/>
              <a:t>OBIETTIVI </a:t>
            </a:r>
            <a:r>
              <a:rPr lang="it-IT" b="1" dirty="0"/>
              <a:t>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 smtClean="0"/>
          </a:p>
          <a:p>
            <a:r>
              <a:rPr lang="it-IT" b="1" dirty="0" smtClean="0"/>
              <a:t>Obiettivi </a:t>
            </a:r>
            <a:r>
              <a:rPr lang="it-IT" b="1" dirty="0"/>
              <a:t>formativi integrati (ovvero tronco comune): </a:t>
            </a:r>
            <a:endParaRPr lang="it-IT" b="1" dirty="0" smtClean="0"/>
          </a:p>
          <a:p>
            <a:r>
              <a:rPr lang="it-IT" b="1" dirty="0" smtClean="0">
                <a:solidFill>
                  <a:srgbClr val="0070C0"/>
                </a:solidFill>
              </a:rPr>
              <a:t>Lo </a:t>
            </a:r>
            <a:r>
              <a:rPr lang="it-IT" b="1" dirty="0">
                <a:solidFill>
                  <a:srgbClr val="0070C0"/>
                </a:solidFill>
              </a:rPr>
              <a:t>specializzando deve aver acquisito una soddisfacente </a:t>
            </a:r>
            <a:r>
              <a:rPr lang="it-IT" b="1" dirty="0" smtClean="0">
                <a:solidFill>
                  <a:srgbClr val="0070C0"/>
                </a:solidFill>
              </a:rPr>
              <a:t>conoscenza </a:t>
            </a:r>
            <a:r>
              <a:rPr lang="it-IT" b="1" dirty="0">
                <a:solidFill>
                  <a:srgbClr val="0070C0"/>
                </a:solidFill>
              </a:rPr>
              <a:t>teorica e competenza professionale nella diagnosi clinica e strumentale e nel trattamento, anche in condizioni </a:t>
            </a:r>
            <a:r>
              <a:rPr lang="it-IT" b="1" dirty="0" smtClean="0">
                <a:solidFill>
                  <a:srgbClr val="0070C0"/>
                </a:solidFill>
              </a:rPr>
              <a:t>di emergenza-urgenza</a:t>
            </a:r>
            <a:r>
              <a:rPr lang="it-IT" b="1" dirty="0">
                <a:solidFill>
                  <a:srgbClr val="0070C0"/>
                </a:solidFill>
              </a:rPr>
              <a:t>, delle più diffuse patologie chirurgiche. Lo specializzando deve acquisire le conoscenze </a:t>
            </a:r>
            <a:r>
              <a:rPr lang="it-IT" b="1" dirty="0" smtClean="0">
                <a:solidFill>
                  <a:srgbClr val="0070C0"/>
                </a:solidFill>
              </a:rPr>
              <a:t>fondamentali di </a:t>
            </a:r>
            <a:r>
              <a:rPr lang="it-IT" b="1" dirty="0">
                <a:solidFill>
                  <a:srgbClr val="0070C0"/>
                </a:solidFill>
              </a:rPr>
              <a:t>fisiopatologia dei diversi organi ed apparati, le conoscenze teoriche e pratiche necessarie per il riconoscimento </a:t>
            </a:r>
            <a:r>
              <a:rPr lang="it-IT" b="1" dirty="0" smtClean="0">
                <a:solidFill>
                  <a:srgbClr val="0070C0"/>
                </a:solidFill>
              </a:rPr>
              <a:t>delle malattie </a:t>
            </a:r>
            <a:r>
              <a:rPr lang="it-IT" b="1" dirty="0">
                <a:solidFill>
                  <a:srgbClr val="0070C0"/>
                </a:solidFill>
              </a:rPr>
              <a:t>che riguardano i diversi sistemi dell’organismo, le conoscenze teoriche e pratiche dei principali settori di </a:t>
            </a:r>
            <a:r>
              <a:rPr lang="it-IT" b="1" dirty="0" smtClean="0">
                <a:solidFill>
                  <a:srgbClr val="0070C0"/>
                </a:solidFill>
              </a:rPr>
              <a:t>diagnostica </a:t>
            </a:r>
            <a:r>
              <a:rPr lang="it-IT" b="1" dirty="0">
                <a:solidFill>
                  <a:srgbClr val="0070C0"/>
                </a:solidFill>
              </a:rPr>
              <a:t>strumentale e di laboratorio relative alle suddette malattie, l’acquisizione della capacità di valutazione delle </a:t>
            </a:r>
            <a:r>
              <a:rPr lang="it-IT" b="1" dirty="0" smtClean="0">
                <a:solidFill>
                  <a:srgbClr val="0070C0"/>
                </a:solidFill>
              </a:rPr>
              <a:t>connessioni </a:t>
            </a:r>
            <a:r>
              <a:rPr lang="it-IT" b="1" dirty="0">
                <a:solidFill>
                  <a:srgbClr val="0070C0"/>
                </a:solidFill>
              </a:rPr>
              <a:t>ed influenze internistiche e specialistiche. Deve pertanto saper riconoscere i sintomi e i segni clinico-funzionali </a:t>
            </a:r>
            <a:r>
              <a:rPr lang="it-IT" b="1" dirty="0" smtClean="0">
                <a:solidFill>
                  <a:srgbClr val="0070C0"/>
                </a:solidFill>
              </a:rPr>
              <a:t>con cui </a:t>
            </a:r>
            <a:r>
              <a:rPr lang="it-IT" b="1" dirty="0">
                <a:solidFill>
                  <a:srgbClr val="0070C0"/>
                </a:solidFill>
              </a:rPr>
              <a:t>si manifestano le malattie di vari organi ed apparati, avendo acquisito le conoscenze fondamentali diagnostiche, </a:t>
            </a:r>
            <a:r>
              <a:rPr lang="it-IT" b="1" dirty="0" smtClean="0">
                <a:solidFill>
                  <a:srgbClr val="0070C0"/>
                </a:solidFill>
              </a:rPr>
              <a:t>terapeutiche</a:t>
            </a:r>
            <a:r>
              <a:rPr lang="it-IT" b="1" dirty="0">
                <a:solidFill>
                  <a:srgbClr val="0070C0"/>
                </a:solidFill>
              </a:rPr>
              <a:t>, psicologiche ed etiche necessarie per una visione globale del paziente e per valutare le connessioni </a:t>
            </a:r>
            <a:r>
              <a:rPr lang="it-IT" b="1" dirty="0" smtClean="0">
                <a:solidFill>
                  <a:srgbClr val="0070C0"/>
                </a:solidFill>
              </a:rPr>
              <a:t>intersistemiche.</a:t>
            </a:r>
            <a:endParaRPr lang="it-IT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844824"/>
            <a:ext cx="8424862" cy="4032448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A tal fine deve maturare la capacità di inquadrare clinicamente il paziente sulla base dell'anamnesi e dell'esame obiettivo; sviluppare capacità diagnostiche critiche ed analitiche; acquisire familiarità con le principali procedure diagnostiche ed indagini laboratoristico-strumentali; riconoscere ed essere in grado di affrontare le principali emergenze mediche; familiarizzarsi con le risorse terapeutiche per programmarne l’uso ottimale e riconoscerne le indicazioni e controindicazioni, così come gli effetti di interazione e i possibili incidenti iatrogeni; acquisire le nozioni fondamentali relative alle metodologie di ricerca clinica ed alle sperimentazioni farmacologiche; conoscere le problematiche fondamentali relative a prevenzione, sanità pubblica e medicina sociale. Lo specializzando deve avere inoltre acquisito una soddisfacente conoscenza</a:t>
            </a:r>
            <a:r>
              <a:rPr lang="it-IT" sz="1600" b="1" dirty="0" smtClean="0">
                <a:solidFill>
                  <a:srgbClr val="0070C0"/>
                </a:solidFill>
              </a:rPr>
              <a:t/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teorica e competenza professionale nel riconoscimento e nel trattamento, in condizioni di emergenza-urgenza, delle più diffuse patologie. Infine lo specializzando deve conoscere, sotto l'aspetto clinico e terapeutico, le più comuni patologie di</a:t>
            </a:r>
            <a:r>
              <a:rPr lang="it-IT" sz="1600" b="1" dirty="0" smtClean="0">
                <a:solidFill>
                  <a:srgbClr val="0070C0"/>
                </a:solidFill>
              </a:rPr>
              <a:t/>
            </a:r>
            <a:br>
              <a:rPr lang="it-IT" sz="1600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competenza delle altre tipologie della classe.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126876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004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340867"/>
            <a:ext cx="8424862" cy="4320381"/>
          </a:xfrm>
        </p:spPr>
        <p:txBody>
          <a:bodyPr/>
          <a:lstStyle/>
          <a:p>
            <a:r>
              <a:rPr lang="it-IT" dirty="0"/>
              <a:t>Per la </a:t>
            </a:r>
            <a:r>
              <a:rPr lang="it-IT" b="1" dirty="0">
                <a:solidFill>
                  <a:srgbClr val="0070C0"/>
                </a:solidFill>
              </a:rPr>
              <a:t>tipologia OTORINOLARINGOIATRIA </a:t>
            </a:r>
            <a:r>
              <a:rPr lang="it-IT" dirty="0"/>
              <a:t>(articolata in </a:t>
            </a:r>
            <a:r>
              <a:rPr lang="it-IT" b="1" dirty="0">
                <a:solidFill>
                  <a:srgbClr val="0070C0"/>
                </a:solidFill>
              </a:rPr>
              <a:t>quattro anni di corso</a:t>
            </a:r>
            <a:r>
              <a:rPr lang="it-IT" dirty="0"/>
              <a:t>) gli obiettivi formativi sono</a:t>
            </a:r>
            <a:r>
              <a:rPr lang="it-IT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</a:rPr>
              <a:t>obiettivi </a:t>
            </a:r>
            <a:r>
              <a:rPr lang="it-IT" b="1" dirty="0">
                <a:solidFill>
                  <a:srgbClr val="FF0000"/>
                </a:solidFill>
              </a:rPr>
              <a:t>formativi di base: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dirty="0"/>
              <a:t>- l'apprendimento di approfondite conoscenze di anatomia, fisiopatologia e farmacologia correlate alla tipologia </a:t>
            </a:r>
            <a:r>
              <a:rPr lang="it-IT" dirty="0" smtClean="0"/>
              <a:t>della Scuola</a:t>
            </a:r>
            <a:r>
              <a:rPr lang="it-IT" dirty="0"/>
              <a:t>;</a:t>
            </a:r>
            <a:br>
              <a:rPr lang="it-IT" dirty="0"/>
            </a:br>
            <a:r>
              <a:rPr lang="it-IT" dirty="0"/>
              <a:t>- le conoscenze necessarie per la valutazione epidemiologica e l'inquadramento dei casi clinici anche mediante sistemi </a:t>
            </a:r>
            <a:r>
              <a:rPr lang="it-IT" dirty="0" smtClean="0"/>
              <a:t>informatici</a:t>
            </a:r>
            <a:r>
              <a:rPr lang="it-IT" dirty="0"/>
              <a:t>;</a:t>
            </a:r>
            <a:br>
              <a:rPr lang="it-IT" dirty="0"/>
            </a:br>
            <a:r>
              <a:rPr lang="it-IT" dirty="0"/>
              <a:t>- l'organizzazione e gestione dei servizi sanitari secondo le più recenti direttive, la conoscenza dei principi di asepsi ed </a:t>
            </a:r>
            <a:r>
              <a:rPr lang="it-IT" dirty="0" smtClean="0"/>
              <a:t>antisepsi </a:t>
            </a:r>
            <a:r>
              <a:rPr lang="it-IT" dirty="0"/>
              <a:t>e delle problematiche inerenti l'organizzazione e l'igiene ambientale delle sale operatorie e dei reparti chirurgici;</a:t>
            </a:r>
            <a:br>
              <a:rPr lang="it-IT" dirty="0"/>
            </a:br>
            <a:r>
              <a:rPr lang="it-IT" dirty="0"/>
              <a:t>- l'acquisizione di competenze e di esperienza pratica necessaria per una valutazione clinica complessiva del paziente; </a:t>
            </a:r>
            <a:r>
              <a:rPr lang="it-IT" dirty="0" smtClean="0"/>
              <a:t>la conoscenza </a:t>
            </a:r>
            <a:r>
              <a:rPr lang="it-IT" dirty="0"/>
              <a:t>degli aspetti medico-legali relativi alla propria professione e le leggi e i </a:t>
            </a:r>
            <a:r>
              <a:rPr lang="it-IT" dirty="0" smtClean="0"/>
              <a:t>regolamenti che </a:t>
            </a:r>
            <a:r>
              <a:rPr lang="it-IT" dirty="0"/>
              <a:t>governano l'assistenza sanitaria.</a:t>
            </a:r>
            <a:br>
              <a:rPr lang="it-IT" dirty="0"/>
            </a:br>
            <a:r>
              <a:rPr lang="it-IT" dirty="0"/>
              <a:t>Lo specializzando deve inoltre acquisire la base di conoscenze necessarie ad organizzare e gestire la propria attività </a:t>
            </a:r>
            <a:r>
              <a:rPr lang="it-IT" dirty="0" smtClean="0"/>
              <a:t>otorinolaringoiatra </a:t>
            </a:r>
            <a:r>
              <a:rPr lang="it-IT" dirty="0"/>
              <a:t>in rapporto alle caratteristiche delle strutture nelle quali è chiamato ad operare;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5536" y="69269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403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610" y="1268859"/>
            <a:ext cx="8424862" cy="4320381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2. obiettivi </a:t>
            </a:r>
            <a:r>
              <a:rPr lang="it-IT" b="1" dirty="0">
                <a:solidFill>
                  <a:srgbClr val="FF0000"/>
                </a:solidFill>
              </a:rPr>
              <a:t>formativi della tipologia della Scuola: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- l'acquisizione attraverso il tronco comune delle conoscenze fondamentali rilevanti per l'esame clinico obiettivo e la </a:t>
            </a:r>
            <a:r>
              <a:rPr lang="it-IT" dirty="0" smtClean="0"/>
              <a:t>medicina </a:t>
            </a:r>
            <a:r>
              <a:rPr lang="it-IT" dirty="0"/>
              <a:t>operatoria;</a:t>
            </a:r>
            <a:br>
              <a:rPr lang="it-IT" dirty="0"/>
            </a:br>
            <a:r>
              <a:rPr lang="it-IT" dirty="0"/>
              <a:t>- la conoscenza dello strumentario chirurgico e dei materiali di sutura nonché delle tecniche e metodiche chirurgiche </a:t>
            </a:r>
            <a:r>
              <a:rPr lang="it-IT" dirty="0" smtClean="0"/>
              <a:t>tradizionali </a:t>
            </a:r>
            <a:r>
              <a:rPr lang="it-IT" dirty="0"/>
              <a:t>ed alternative;</a:t>
            </a:r>
            <a:br>
              <a:rPr lang="it-IT" dirty="0"/>
            </a:br>
            <a:r>
              <a:rPr lang="it-IT" dirty="0"/>
              <a:t>- una conoscenza di base e la relativa esperienza pratica necessarie a definire e verificare personalmente sulla base </a:t>
            </a:r>
            <a:r>
              <a:rPr lang="it-IT" dirty="0" smtClean="0"/>
              <a:t>della valutazione </a:t>
            </a:r>
            <a:r>
              <a:rPr lang="it-IT" dirty="0"/>
              <a:t>complessiva della malattia e del paziente, una corretta definizione diagnostica della patologia nei singoli </a:t>
            </a:r>
            <a:r>
              <a:rPr lang="it-IT" dirty="0" smtClean="0"/>
              <a:t>pazienti </a:t>
            </a:r>
            <a:r>
              <a:rPr lang="it-IT" dirty="0"/>
              <a:t>e l'indicazione al tipo di trattamento più idoneo in funzione dei rischi, dei benefici e dei risultati</a:t>
            </a:r>
            <a:br>
              <a:rPr lang="it-IT" dirty="0"/>
            </a:br>
            <a:r>
              <a:rPr lang="it-IT" dirty="0"/>
              <a:t>per ogni singolo malato;</a:t>
            </a:r>
            <a:br>
              <a:rPr lang="it-IT" dirty="0"/>
            </a:br>
            <a:r>
              <a:rPr lang="it-IT" dirty="0"/>
              <a:t>- essere in grado di affrontare e risolvere le problematiche relative all'impostazione e gestione del decorso </a:t>
            </a:r>
            <a:r>
              <a:rPr lang="it-IT" dirty="0" err="1"/>
              <a:t>pre</a:t>
            </a:r>
            <a:r>
              <a:rPr lang="it-IT" dirty="0"/>
              <a:t> e </a:t>
            </a:r>
            <a:r>
              <a:rPr lang="it-IT" dirty="0" smtClean="0"/>
              <a:t>postoperatorio </a:t>
            </a:r>
            <a:r>
              <a:rPr lang="it-IT" dirty="0"/>
              <a:t>immediato e dei controlli a distanza sulla base di una valutazione complessiva della malattia e del paziente;</a:t>
            </a:r>
            <a:br>
              <a:rPr lang="it-IT" dirty="0"/>
            </a:br>
            <a:r>
              <a:rPr lang="it-IT" dirty="0"/>
              <a:t>- essere in grado di affrontare in prima persona l'esecuzione di atti operatori in urgenza; essere in grado di correlare le </a:t>
            </a:r>
            <a:r>
              <a:rPr lang="it-IT" dirty="0" smtClean="0"/>
              <a:t>attività </a:t>
            </a:r>
            <a:r>
              <a:rPr lang="it-IT" dirty="0"/>
              <a:t>formative generali caratterizzanti con quelle specifiche caratterizzanti della tipologia della Scuola.</a:t>
            </a:r>
            <a:br>
              <a:rPr lang="it-IT" dirty="0"/>
            </a:b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95536" y="69269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494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4320381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2. obiettivi </a:t>
            </a:r>
            <a:r>
              <a:rPr lang="it-IT" b="1" dirty="0">
                <a:solidFill>
                  <a:srgbClr val="FF0000"/>
                </a:solidFill>
              </a:rPr>
              <a:t>formativi della tipologia della Scuola: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Sono </a:t>
            </a:r>
            <a:r>
              <a:rPr lang="it-IT" b="1" dirty="0">
                <a:solidFill>
                  <a:srgbClr val="FF0000"/>
                </a:solidFill>
              </a:rPr>
              <a:t>obiettivi formativi caratterizzanti della tipologia della Scuola (settore Scientifico Disciplinare MED/31 </a:t>
            </a:r>
            <a:r>
              <a:rPr lang="it-IT" b="1" dirty="0" smtClean="0">
                <a:solidFill>
                  <a:srgbClr val="FF0000"/>
                </a:solidFill>
              </a:rPr>
              <a:t>Otorinolaringoiatria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dirty="0"/>
              <a:t>: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l'acquisizione </a:t>
            </a:r>
            <a:r>
              <a:rPr lang="it-IT" dirty="0"/>
              <a:t>di conoscenze teoriche, scientifiche e professionali per lo svolgimento dell'attività assistenziale nel </a:t>
            </a:r>
            <a:r>
              <a:rPr lang="it-IT" dirty="0" smtClean="0"/>
              <a:t>campo della </a:t>
            </a:r>
            <a:r>
              <a:rPr lang="it-IT" dirty="0"/>
              <a:t>fisiopatologia e della clinica delle malattie otorinolaringoiatriche in età pediatrica e adulta con specifica </a:t>
            </a:r>
            <a:r>
              <a:rPr lang="it-IT" dirty="0" smtClean="0"/>
              <a:t>competenza nella </a:t>
            </a:r>
            <a:r>
              <a:rPr lang="it-IT" dirty="0"/>
              <a:t>semeiotica funzionale e strumentale, nella metodologia e nella terapia medica e chirurgica in otorinolaringoiatria </a:t>
            </a:r>
            <a:r>
              <a:rPr lang="it-IT" dirty="0" smtClean="0"/>
              <a:t>e </a:t>
            </a:r>
            <a:r>
              <a:rPr lang="it-IT" dirty="0" err="1" smtClean="0"/>
              <a:t>otoneuroradiologia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Sono </a:t>
            </a:r>
            <a:r>
              <a:rPr lang="it-IT" b="1" dirty="0">
                <a:solidFill>
                  <a:srgbClr val="FF0000"/>
                </a:solidFill>
              </a:rPr>
              <a:t>obiettivi affini o integrativi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- l'acquisizione delle conoscenze di base, di quelle specifiche della classe, di quelle affini, e della relativa esperienza </a:t>
            </a:r>
            <a:r>
              <a:rPr lang="it-IT" dirty="0" smtClean="0"/>
              <a:t>necessaria </a:t>
            </a:r>
            <a:r>
              <a:rPr lang="it-IT" dirty="0"/>
              <a:t>per diagnosticare e trattare patologie di interesse comune con le altre tipologie della classe o di altre classi;</a:t>
            </a:r>
            <a:br>
              <a:rPr lang="it-IT" dirty="0"/>
            </a:br>
            <a:r>
              <a:rPr lang="it-IT" dirty="0"/>
              <a:t>- la capacità di riconoscere, diagnosticare ed impostare il trattamento, definendo, in una visione complessiva, la </a:t>
            </a:r>
            <a:r>
              <a:rPr lang="it-IT" dirty="0" smtClean="0"/>
              <a:t>priorità nei </a:t>
            </a:r>
            <a:r>
              <a:rPr lang="it-IT" dirty="0"/>
              <a:t>casi di patologie o lesioni multiple in pazienti che richiedono l'impiego necessario degli specialisti delle tipologie </a:t>
            </a:r>
            <a:r>
              <a:rPr lang="it-IT" dirty="0" smtClean="0"/>
              <a:t>su ricordate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32048" y="581199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OBIETTIVI FORMATIVI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345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1455</Words>
  <Application>Microsoft Office PowerPoint</Application>
  <PresentationFormat>Presentazione su schermo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Gian Gaetano Ferri</cp:lastModifiedBy>
  <cp:revision>100</cp:revision>
  <dcterms:created xsi:type="dcterms:W3CDTF">2017-11-13T10:11:35Z</dcterms:created>
  <dcterms:modified xsi:type="dcterms:W3CDTF">2025-05-16T07:31:53Z</dcterms:modified>
</cp:coreProperties>
</file>