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1" r:id="rId6"/>
    <p:sldMasterId id="2147483673" r:id="rId7"/>
  </p:sldMasterIdLst>
  <p:notesMasterIdLst>
    <p:notesMasterId r:id="rId25"/>
  </p:notesMasterIdLst>
  <p:sldIdLst>
    <p:sldId id="263" r:id="rId8"/>
    <p:sldId id="416" r:id="rId9"/>
    <p:sldId id="273" r:id="rId10"/>
    <p:sldId id="274" r:id="rId11"/>
    <p:sldId id="418" r:id="rId12"/>
    <p:sldId id="281" r:id="rId13"/>
    <p:sldId id="279" r:id="rId14"/>
    <p:sldId id="271" r:id="rId15"/>
    <p:sldId id="417" r:id="rId16"/>
    <p:sldId id="265" r:id="rId17"/>
    <p:sldId id="266" r:id="rId18"/>
    <p:sldId id="284" r:id="rId19"/>
    <p:sldId id="285" r:id="rId20"/>
    <p:sldId id="289" r:id="rId21"/>
    <p:sldId id="415" r:id="rId22"/>
    <p:sldId id="286" r:id="rId23"/>
    <p:sldId id="267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B6F7FB7-24E1-4F75-B46E-C7BAB877C3B4}">
          <p14:sldIdLst>
            <p14:sldId id="263"/>
            <p14:sldId id="416"/>
            <p14:sldId id="273"/>
            <p14:sldId id="274"/>
            <p14:sldId id="418"/>
            <p14:sldId id="281"/>
            <p14:sldId id="279"/>
            <p14:sldId id="271"/>
            <p14:sldId id="417"/>
            <p14:sldId id="265"/>
            <p14:sldId id="266"/>
            <p14:sldId id="284"/>
            <p14:sldId id="285"/>
            <p14:sldId id="289"/>
            <p14:sldId id="415"/>
            <p14:sldId id="28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4" autoAdjust="0"/>
    <p:restoredTop sz="94624" autoAdjust="0"/>
  </p:normalViewPr>
  <p:slideViewPr>
    <p:cSldViewPr showGuides="1">
      <p:cViewPr varScale="1">
        <p:scale>
          <a:sx n="78" d="100"/>
          <a:sy n="78" d="100"/>
        </p:scale>
        <p:origin x="185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3DB51-293A-4ADE-8ABA-0E6515275748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B0E1-5F8B-4B14-869F-ADBD4C4924D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06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B0E1-5F8B-4B14-869F-ADBD4C4924D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8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F55FD-958B-B64C-B8CD-8625D80C7B5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92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E0C1-CEFC-A244-B3BF-6A6DA7AB61B0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E48C-9058-9B47-B540-8FA13EFC9C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41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E0C1-CEFC-A244-B3BF-6A6DA7AB61B0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E48C-9058-9B47-B540-8FA13EFC9C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01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E0C1-CEFC-A244-B3BF-6A6DA7AB61B0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E48C-9058-9B47-B540-8FA13EFC9C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91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E0C1-CEFC-A244-B3BF-6A6DA7AB61B0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E48C-9058-9B47-B540-8FA13EFC9C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099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E0C1-CEFC-A244-B3BF-6A6DA7AB61B0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E48C-9058-9B47-B540-8FA13EFC9C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94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E0C1-CEFC-A244-B3BF-6A6DA7AB61B0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E48C-9058-9B47-B540-8FA13EFC9C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30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E0C1-CEFC-A244-B3BF-6A6DA7AB61B0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E48C-9058-9B47-B540-8FA13EFC9C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23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E0C1-CEFC-A244-B3BF-6A6DA7AB61B0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E48C-9058-9B47-B540-8FA13EFC9C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64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E0C1-CEFC-A244-B3BF-6A6DA7AB61B0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E48C-9058-9B47-B540-8FA13EFC9C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14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6721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9"/>
            <a:ext cx="6842125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0B87E5-F052-4604-8EA6-941241E3A3BB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9EF11-95B2-4391-BE3C-6F15ED979C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E0C1-CEFC-A244-B3BF-6A6DA7AB61B0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E48C-9058-9B47-B540-8FA13EFC9C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35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E0C1-CEFC-A244-B3BF-6A6DA7AB61B0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E48C-9058-9B47-B540-8FA13EFC9C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61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" y="1956998"/>
            <a:ext cx="3098773" cy="21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48" y="5733476"/>
            <a:ext cx="1526568" cy="1079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7DC112-7FE1-4949-997D-1BCC7F8E4CCE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8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9" y="600016"/>
            <a:ext cx="2574022" cy="18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E0C1-CEFC-A244-B3BF-6A6DA7AB61B0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48C-9058-9B47-B540-8FA13EFC9C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73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ediatricsimulationgames.it/squadre-psg-2024/universita-degli-studi-di-bologna-psg-2024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facmed.ssped.segr@unibo.i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Scuola di Specializzazione in PEDIATRIA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Direttore: Prof. Luigi T. Corvaglia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Dipartimento DIMEC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8424862" cy="4896445"/>
          </a:xfrm>
        </p:spPr>
        <p:txBody>
          <a:bodyPr/>
          <a:lstStyle/>
          <a:p>
            <a:r>
              <a:rPr lang="it-IT" sz="1400" dirty="0">
                <a:solidFill>
                  <a:srgbClr val="FF0000"/>
                </a:solidFill>
              </a:rPr>
              <a:t>Strutture di sede:</a:t>
            </a:r>
          </a:p>
          <a:p>
            <a:r>
              <a:rPr lang="it-IT" sz="1200" dirty="0"/>
              <a:t>AZIENDA OSPEDALIERA - UNIVERSITARIA DI BOLOGNA - PEDIATRIA 3904</a:t>
            </a:r>
          </a:p>
          <a:p>
            <a:r>
              <a:rPr lang="it-IT" sz="1200" dirty="0"/>
              <a:t>AZIENDA OSPEDALIERA - UNIVERSITARIA DI BOLOGNA - PEDIATRIA UUOO (3903, 6501)</a:t>
            </a:r>
          </a:p>
          <a:p>
            <a:r>
              <a:rPr lang="it-IT" sz="1200" dirty="0"/>
              <a:t>AZIENDA OSPEDALIERA - UNIVERSITARIA DI BOLOGNA - NEONATOLOGIA E TERAPIA INTENSIVA NEONATALE (7302 - 6201)</a:t>
            </a:r>
          </a:p>
          <a:p>
            <a:r>
              <a:rPr lang="it-IT" sz="1400" dirty="0">
                <a:solidFill>
                  <a:srgbClr val="FF0000"/>
                </a:solidFill>
              </a:rPr>
              <a:t>Strutture collegate:</a:t>
            </a:r>
          </a:p>
          <a:p>
            <a:r>
              <a:rPr lang="it-IT" sz="1200" dirty="0"/>
              <a:t>OSPEDALE MAGGIORE "C.A. PIZZARDI" - NEONATOLOGIA E TERAPIA INTENSIVA NEONATALE - UU.OO (6201, 7301)</a:t>
            </a:r>
          </a:p>
          <a:p>
            <a:r>
              <a:rPr lang="it-IT" sz="1200" dirty="0"/>
              <a:t>AZIENDA USL BOLOGNA - Sovrastruttura - PEDIATRIE (Pediatria - Maggiore 3901, Pediatria - Porretta Terme 3902, Pediatria - Bentivoglio 3903)</a:t>
            </a:r>
          </a:p>
          <a:p>
            <a:r>
              <a:rPr lang="it-IT" sz="1200" dirty="0"/>
              <a:t>OSPEDALE "INFERMI" RIMINI - NEONATOLOGIA E TERAPIA INTENSIVA NEONATALE - UU.OO (6201, 7301)</a:t>
            </a:r>
          </a:p>
          <a:p>
            <a:r>
              <a:rPr lang="it-IT" sz="1200" dirty="0"/>
              <a:t>OSPEDALE "INFERMI" RIMINI - PEDIATRIA 3901</a:t>
            </a:r>
          </a:p>
          <a:p>
            <a:r>
              <a:rPr lang="it-IT" sz="1200" dirty="0"/>
              <a:t>OSPEDALE CIVILE NUOVO "S.MARIA DELLA SCALETTA- IMOLA - PEDIATRIA E NEONATOLOGIA - UU.OO (3901, 6201)</a:t>
            </a:r>
          </a:p>
          <a:p>
            <a:r>
              <a:rPr lang="it-IT" sz="1200" dirty="0"/>
              <a:t>OSPEDALE "MORGAGNI-PIERANTONI FORLI'"  - PEDIATRIA 3901</a:t>
            </a:r>
          </a:p>
          <a:p>
            <a:r>
              <a:rPr lang="it-IT" sz="1200" dirty="0"/>
              <a:t>OSPEDALE "SANTA MARIA DELLE CROCI RAVENNA" - PEDIATRIA 3901</a:t>
            </a:r>
          </a:p>
          <a:p>
            <a:r>
              <a:rPr lang="it-IT" sz="1400" dirty="0">
                <a:solidFill>
                  <a:srgbClr val="FF0000"/>
                </a:solidFill>
              </a:rPr>
              <a:t>Strutture complementari:</a:t>
            </a:r>
          </a:p>
          <a:p>
            <a:r>
              <a:rPr lang="it-IT" sz="1200" dirty="0"/>
              <a:t>OSPEDALE "INFERMI" RIMINI: Oncoematologia Pediatrica 0000</a:t>
            </a:r>
          </a:p>
          <a:p>
            <a:r>
              <a:rPr lang="it-IT" sz="1200" dirty="0"/>
              <a:t>AZIENDA USL BOLOGNA: Ambulatori Pediatri di libera scelta 0000</a:t>
            </a:r>
          </a:p>
          <a:p>
            <a:r>
              <a:rPr lang="it-IT" sz="1200" dirty="0"/>
              <a:t>AZIENDA USL BOLOGNA: Tutte le UU.OO e i Servizi 0000</a:t>
            </a:r>
          </a:p>
          <a:p>
            <a:r>
              <a:rPr lang="it-IT" sz="1200" dirty="0"/>
              <a:t>IRCCS POLICLINICO DI SANT¿ORSOLA BOLOGNA: Tutte le UU.OO e i Servizi 0000</a:t>
            </a:r>
          </a:p>
          <a:p>
            <a:r>
              <a:rPr lang="it-IT" sz="1200" dirty="0"/>
              <a:t>ISTITUTO ORTOPEDICO RIZZOLI: Tutte le UU.OO e i Servizi 0000</a:t>
            </a:r>
          </a:p>
          <a:p>
            <a:r>
              <a:rPr lang="it-IT" sz="1200" dirty="0"/>
              <a:t>AZIENDA USL BOLOGNA: UOC Pediatria Territoriale 0000</a:t>
            </a:r>
          </a:p>
          <a:p>
            <a:r>
              <a:rPr lang="it-IT" sz="1200" dirty="0"/>
              <a:t>OSPEDALE "INFERMI" RIMINI: NEUROPSICHIATRIA INFANTILE 3301</a:t>
            </a:r>
          </a:p>
          <a:p>
            <a:r>
              <a:rPr lang="it-IT" sz="1200" dirty="0"/>
              <a:t>Fondazione </a:t>
            </a:r>
            <a:r>
              <a:rPr lang="it-IT" sz="1200" dirty="0" err="1"/>
              <a:t>Hospice</a:t>
            </a:r>
            <a:r>
              <a:rPr lang="it-IT" sz="1200" dirty="0"/>
              <a:t> MT. </a:t>
            </a:r>
            <a:r>
              <a:rPr lang="it-IT" sz="1200" dirty="0" err="1"/>
              <a:t>Chiantore</a:t>
            </a:r>
            <a:r>
              <a:rPr lang="it-IT" sz="1200" dirty="0"/>
              <a:t> </a:t>
            </a:r>
            <a:r>
              <a:rPr lang="it-IT" sz="1200" dirty="0" err="1"/>
              <a:t>Seràgnoli</a:t>
            </a:r>
            <a:r>
              <a:rPr lang="it-IT" sz="1200" dirty="0"/>
              <a:t>: Fondazione </a:t>
            </a:r>
            <a:r>
              <a:rPr lang="it-IT" sz="1200" dirty="0" err="1"/>
              <a:t>Hospice</a:t>
            </a:r>
            <a:r>
              <a:rPr lang="it-IT" sz="1200" dirty="0"/>
              <a:t> MT. </a:t>
            </a:r>
            <a:r>
              <a:rPr lang="it-IT" sz="1200" dirty="0" err="1"/>
              <a:t>Chiantore</a:t>
            </a:r>
            <a:r>
              <a:rPr lang="it-IT" sz="1200" dirty="0"/>
              <a:t> </a:t>
            </a:r>
            <a:r>
              <a:rPr lang="it-IT" sz="1200" dirty="0" err="1"/>
              <a:t>Seràgnoli</a:t>
            </a:r>
            <a:endParaRPr lang="it-IT" sz="1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024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Formazione Fuori Rete Formativa</a:t>
            </a:r>
          </a:p>
          <a:p>
            <a:pPr algn="ctr"/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908721"/>
            <a:ext cx="8424862" cy="4176464"/>
          </a:xfrm>
        </p:spPr>
        <p:txBody>
          <a:bodyPr/>
          <a:lstStyle/>
          <a:p>
            <a:pPr algn="just"/>
            <a:r>
              <a:rPr lang="it-IT" b="1" dirty="0"/>
              <a:t>Periodo, di norma, nell’arco del biennio specialistico.</a:t>
            </a:r>
          </a:p>
          <a:p>
            <a:endParaRPr lang="it-IT" sz="1600" b="1" dirty="0">
              <a:solidFill>
                <a:srgbClr val="FF0000"/>
              </a:solidFill>
            </a:endParaRPr>
          </a:p>
          <a:p>
            <a:endParaRPr lang="it-IT" sz="16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F6D6B2-27D0-FA75-4E62-B71EB9AA8A0E}"/>
              </a:ext>
            </a:extLst>
          </p:cNvPr>
          <p:cNvSpPr txBox="1"/>
          <p:nvPr/>
        </p:nvSpPr>
        <p:spPr>
          <a:xfrm>
            <a:off x="611560" y="1669330"/>
            <a:ext cx="1080120" cy="4247317"/>
          </a:xfrm>
          <a:prstGeom prst="rect">
            <a:avLst/>
          </a:prstGeom>
          <a:solidFill>
            <a:srgbClr val="D67564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</a:rPr>
              <a:t>2021</a:t>
            </a:r>
          </a:p>
          <a:p>
            <a:r>
              <a:rPr lang="it-IT" sz="1800" b="1" dirty="0"/>
              <a:t>4 Italia</a:t>
            </a:r>
          </a:p>
          <a:p>
            <a:r>
              <a:rPr lang="it-IT" sz="1800" b="1" dirty="0"/>
              <a:t>1 Estero</a:t>
            </a:r>
          </a:p>
          <a:p>
            <a:r>
              <a:rPr lang="it-IT" sz="1800" b="1" dirty="0">
                <a:solidFill>
                  <a:srgbClr val="FF0000"/>
                </a:solidFill>
              </a:rPr>
              <a:t>2022</a:t>
            </a:r>
          </a:p>
          <a:p>
            <a:r>
              <a:rPr lang="it-IT" sz="1800" b="1" dirty="0"/>
              <a:t>4 Italia</a:t>
            </a:r>
          </a:p>
          <a:p>
            <a:r>
              <a:rPr lang="it-IT" sz="1800" b="1" dirty="0"/>
              <a:t>4 Estero</a:t>
            </a:r>
          </a:p>
          <a:p>
            <a:r>
              <a:rPr lang="it-IT" sz="1800" b="1" dirty="0">
                <a:solidFill>
                  <a:srgbClr val="FF0000"/>
                </a:solidFill>
              </a:rPr>
              <a:t>2023</a:t>
            </a:r>
          </a:p>
          <a:p>
            <a:r>
              <a:rPr lang="it-IT" sz="1800" b="1" dirty="0"/>
              <a:t>4 Italia </a:t>
            </a:r>
          </a:p>
          <a:p>
            <a:r>
              <a:rPr lang="it-IT" sz="1800" b="1" dirty="0"/>
              <a:t>6 Estero</a:t>
            </a:r>
          </a:p>
          <a:p>
            <a:r>
              <a:rPr lang="it-IT" b="1" dirty="0">
                <a:solidFill>
                  <a:srgbClr val="FF0000"/>
                </a:solidFill>
              </a:rPr>
              <a:t>2024</a:t>
            </a:r>
          </a:p>
          <a:p>
            <a:r>
              <a:rPr lang="it-IT" b="1" dirty="0"/>
              <a:t>4 Italia</a:t>
            </a:r>
          </a:p>
          <a:p>
            <a:r>
              <a:rPr lang="it-IT" b="1" dirty="0"/>
              <a:t>8 Estero</a:t>
            </a:r>
          </a:p>
          <a:p>
            <a:r>
              <a:rPr lang="it-IT" b="1" dirty="0">
                <a:solidFill>
                  <a:srgbClr val="FF0000"/>
                </a:solidFill>
              </a:rPr>
              <a:t>2025</a:t>
            </a:r>
          </a:p>
          <a:p>
            <a:r>
              <a:rPr lang="it-IT" b="1" dirty="0"/>
              <a:t>9 Italia</a:t>
            </a:r>
          </a:p>
          <a:p>
            <a:r>
              <a:rPr lang="it-IT" b="1" dirty="0"/>
              <a:t>14 Estero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03BD3C-82E3-B63E-8755-BB19AA6849FA}"/>
              </a:ext>
            </a:extLst>
          </p:cNvPr>
          <p:cNvSpPr txBox="1"/>
          <p:nvPr/>
        </p:nvSpPr>
        <p:spPr>
          <a:xfrm>
            <a:off x="1638352" y="1386944"/>
            <a:ext cx="7210628" cy="4812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U.O. </a:t>
            </a:r>
            <a:r>
              <a:rPr lang="it-IT" sz="1000" dirty="0" err="1"/>
              <a:t>Immunoinfettivologia</a:t>
            </a:r>
            <a:r>
              <a:rPr lang="it-IT" sz="1000" dirty="0"/>
              <a:t> Pediatrica - Ospedale Pediatrico Bambino Gesù - Roma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Cardiologia Pediatrica - Boston </a:t>
            </a:r>
            <a:r>
              <a:rPr lang="it-IT" sz="1000" dirty="0" err="1"/>
              <a:t>Children's</a:t>
            </a:r>
            <a:r>
              <a:rPr lang="it-IT" sz="1000" dirty="0"/>
              <a:t> Hospital - Harvard </a:t>
            </a:r>
            <a:r>
              <a:rPr lang="it-IT" sz="1000" dirty="0" err="1"/>
              <a:t>Medical</a:t>
            </a:r>
            <a:r>
              <a:rPr lang="it-IT" sz="1000" dirty="0"/>
              <a:t> School - Boston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Reumatologia Pediatrica - Cincinnati </a:t>
            </a:r>
            <a:r>
              <a:rPr lang="it-IT" sz="1000" dirty="0" err="1"/>
              <a:t>Children's</a:t>
            </a:r>
            <a:r>
              <a:rPr lang="it-IT" sz="1000" dirty="0"/>
              <a:t> Hospital - Cincinnati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Ematologia ed Oncologia Pediatrica - Great Ormond Street Hospital - Londra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 err="1"/>
              <a:t>Northwestern</a:t>
            </a:r>
            <a:r>
              <a:rPr lang="it-IT" sz="1000" dirty="0"/>
              <a:t> University - Chicago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Medicina d'Urgenza e Trauma Center - Azienda Ospedaliero Universitaria Meyer - Firenze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Terapia Intensiva Pediatrica - Ospedale di Padova - Università degli studi di Padova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Cambridge University Hospital 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Allergologia - Hospital Universitario di </a:t>
            </a:r>
            <a:r>
              <a:rPr lang="it-IT" sz="1000" dirty="0" err="1"/>
              <a:t>Alcorcon</a:t>
            </a:r>
            <a:r>
              <a:rPr lang="it-IT" sz="1000" dirty="0"/>
              <a:t> - Madrid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Neonatologia - </a:t>
            </a:r>
            <a:r>
              <a:rPr lang="it-IT" sz="1000" dirty="0" err="1"/>
              <a:t>Universitat</a:t>
            </a:r>
            <a:r>
              <a:rPr lang="it-IT" sz="1000" dirty="0"/>
              <a:t> </a:t>
            </a:r>
            <a:r>
              <a:rPr lang="it-IT" sz="1000" dirty="0" err="1"/>
              <a:t>spital</a:t>
            </a:r>
            <a:r>
              <a:rPr lang="it-IT" sz="1000" dirty="0"/>
              <a:t> Zurich - Zurigo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Malattia Infettive Pediatriche - University of Alabama </a:t>
            </a:r>
            <a:r>
              <a:rPr lang="it-IT" sz="1000" dirty="0" err="1"/>
              <a:t>at</a:t>
            </a:r>
            <a:r>
              <a:rPr lang="it-IT" sz="1000" dirty="0"/>
              <a:t> Birmingham - Birmingham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Genetica Medica - University of Utah - Salt Lake City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Pediatria - Evelina London </a:t>
            </a:r>
            <a:r>
              <a:rPr lang="it-IT" sz="1000" dirty="0" err="1"/>
              <a:t>Children's</a:t>
            </a:r>
            <a:r>
              <a:rPr lang="it-IT" sz="1000" dirty="0"/>
              <a:t> Hospital - Londra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Pediatria - </a:t>
            </a:r>
            <a:r>
              <a:rPr lang="it-IT" sz="1000" dirty="0" err="1"/>
              <a:t>Charité</a:t>
            </a:r>
            <a:r>
              <a:rPr lang="it-IT" sz="1000" dirty="0"/>
              <a:t> </a:t>
            </a:r>
            <a:r>
              <a:rPr lang="it-IT" sz="1000" dirty="0" err="1"/>
              <a:t>Universitätsmedizin</a:t>
            </a:r>
            <a:r>
              <a:rPr lang="it-IT" sz="1000" dirty="0"/>
              <a:t> </a:t>
            </a:r>
            <a:r>
              <a:rPr lang="it-IT" sz="1000" dirty="0" err="1"/>
              <a:t>Berlin</a:t>
            </a:r>
            <a:r>
              <a:rPr lang="it-IT" sz="1000" dirty="0"/>
              <a:t> – Berlino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Medicina di Urgenza Pediatrica - Centre of Port Sudan - Porto Sudan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Pediatria - Hospital General Universitario Gregori </a:t>
            </a:r>
            <a:r>
              <a:rPr lang="it-IT" sz="1000" dirty="0" err="1"/>
              <a:t>Maranon</a:t>
            </a:r>
            <a:r>
              <a:rPr lang="it-IT" sz="1000" dirty="0"/>
              <a:t> – Madrid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Medici con l’Africa </a:t>
            </a:r>
            <a:r>
              <a:rPr lang="it-IT" sz="1000" dirty="0" err="1"/>
              <a:t>Cuamm</a:t>
            </a:r>
            <a:r>
              <a:rPr lang="it-IT" sz="1000" dirty="0"/>
              <a:t> - Beira Hospital Central, Beira, Mozambico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Hospital </a:t>
            </a:r>
            <a:r>
              <a:rPr lang="it-IT" sz="1000" dirty="0" err="1"/>
              <a:t>Sant</a:t>
            </a:r>
            <a:r>
              <a:rPr lang="it-IT" sz="1000" dirty="0"/>
              <a:t> Joan de </a:t>
            </a:r>
            <a:r>
              <a:rPr lang="it-IT" sz="1000" dirty="0" err="1"/>
              <a:t>Déu</a:t>
            </a:r>
            <a:r>
              <a:rPr lang="it-IT" sz="1000" dirty="0"/>
              <a:t>, Barcellona, Spagna, </a:t>
            </a:r>
            <a:r>
              <a:rPr lang="it-IT" sz="1000" dirty="0" err="1"/>
              <a:t>Servicio</a:t>
            </a:r>
            <a:r>
              <a:rPr lang="it-IT" sz="1000" dirty="0"/>
              <a:t> de Pediatria y </a:t>
            </a:r>
            <a:r>
              <a:rPr lang="it-IT" sz="1000" dirty="0" err="1"/>
              <a:t>Áreas</a:t>
            </a:r>
            <a:r>
              <a:rPr lang="it-IT" sz="1000" dirty="0"/>
              <a:t> </a:t>
            </a:r>
            <a:r>
              <a:rPr lang="it-IT" sz="1000" dirty="0" err="1"/>
              <a:t>Específicas</a:t>
            </a:r>
            <a:r>
              <a:rPr lang="it-IT" sz="1000" dirty="0"/>
              <a:t> (Area de </a:t>
            </a:r>
            <a:r>
              <a:rPr lang="it-IT" sz="1000" dirty="0" err="1"/>
              <a:t>Urgencias</a:t>
            </a:r>
            <a:r>
              <a:rPr lang="it-IT" sz="1000" dirty="0"/>
              <a:t> </a:t>
            </a:r>
            <a:r>
              <a:rPr lang="it-IT" sz="1000" dirty="0" err="1"/>
              <a:t>Pediátricas</a:t>
            </a:r>
            <a:r>
              <a:rPr lang="it-IT" sz="1000" dirty="0"/>
              <a:t>)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Ospedale Bambin Gesù- Unità Operativa di Nefrologia e Dialisi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Centro Chirurgico e Pediatrico di Emergency NGO di </a:t>
            </a:r>
            <a:r>
              <a:rPr lang="it-IT" sz="1000" dirty="0" err="1"/>
              <a:t>Anabah</a:t>
            </a:r>
            <a:r>
              <a:rPr lang="it-IT" sz="1000" dirty="0"/>
              <a:t> Afghanistan Unità Operativa di Neonatologia</a:t>
            </a:r>
          </a:p>
          <a:p>
            <a:pPr>
              <a:lnSpc>
                <a:spcPct val="60000"/>
              </a:lnSpc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Clinica Mangiagalli Fondazione IRCCS Cà Granda Ospedale Maggiore Policlinico presso Unità Operativa di Neonatologia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IRCCS Istituto Giannina Gaslini  Unità Operativa Complessa di Reumatologia e Malattie </a:t>
            </a:r>
            <a:r>
              <a:rPr lang="it-IT" sz="1000" dirty="0" err="1"/>
              <a:t>Autoinfiammatorie</a:t>
            </a:r>
            <a:r>
              <a:rPr lang="it-IT" sz="1000" dirty="0"/>
              <a:t>     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 err="1"/>
              <a:t>Radboud</a:t>
            </a:r>
            <a:r>
              <a:rPr lang="it-IT" sz="1000" dirty="0"/>
              <a:t> University </a:t>
            </a:r>
            <a:r>
              <a:rPr lang="it-IT" sz="1000" dirty="0" err="1"/>
              <a:t>Medical</a:t>
            </a:r>
            <a:r>
              <a:rPr lang="it-IT" sz="1000" dirty="0"/>
              <a:t> Center, Nijmegen, The Netherlands, Department of Human Genetics</a:t>
            </a:r>
          </a:p>
          <a:p>
            <a:pPr>
              <a:lnSpc>
                <a:spcPct val="60000"/>
              </a:lnSpc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Dipartimento di Oncologia, Ematologia e Terapie Cellulari  Azienda Ospedaliera di Rilievo Nazionale Santobono – </a:t>
            </a:r>
            <a:r>
              <a:rPr lang="it-IT" sz="1000" dirty="0" err="1"/>
              <a:t>Pausillipon</a:t>
            </a:r>
            <a:r>
              <a:rPr lang="it-IT" sz="1000" dirty="0"/>
              <a:t>, Napoli,</a:t>
            </a:r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Gustave </a:t>
            </a:r>
            <a:r>
              <a:rPr lang="it-IT" sz="1000" dirty="0" err="1"/>
              <a:t>Roussy</a:t>
            </a:r>
            <a:r>
              <a:rPr lang="it-IT" sz="1000" dirty="0"/>
              <a:t> Institute, Francia; “Department of </a:t>
            </a:r>
            <a:r>
              <a:rPr lang="it-IT" sz="1000" dirty="0" err="1"/>
              <a:t>Childhood</a:t>
            </a:r>
            <a:r>
              <a:rPr lang="it-IT" sz="1000" dirty="0"/>
              <a:t> and </a:t>
            </a:r>
            <a:r>
              <a:rPr lang="it-IT" sz="1000" dirty="0" err="1"/>
              <a:t>Adolescent</a:t>
            </a:r>
            <a:r>
              <a:rPr lang="it-IT" sz="1000" dirty="0"/>
              <a:t> </a:t>
            </a:r>
            <a:r>
              <a:rPr lang="it-IT" sz="1000" dirty="0" err="1"/>
              <a:t>Oncology</a:t>
            </a: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171450" indent="-171450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it-IT" sz="1000" dirty="0"/>
              <a:t>Evelina London </a:t>
            </a:r>
            <a:r>
              <a:rPr lang="it-IT" sz="1000" dirty="0" err="1"/>
              <a:t>Children’s</a:t>
            </a:r>
            <a:r>
              <a:rPr lang="it-IT" sz="1000" dirty="0"/>
              <a:t> Hospital (</a:t>
            </a:r>
            <a:r>
              <a:rPr lang="it-IT" sz="1000" dirty="0" err="1"/>
              <a:t>Guy’s</a:t>
            </a:r>
            <a:r>
              <a:rPr lang="it-IT" sz="1000" dirty="0"/>
              <a:t> and St Thomas’ NHS Foundation Trust), Pediatric Intensive Care Unit (PICU)</a:t>
            </a:r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Possibilità di ricerca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ADCAF0DE-FCA2-9ED8-B22F-6DFD55D6B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470111"/>
              </p:ext>
            </p:extLst>
          </p:nvPr>
        </p:nvGraphicFramePr>
        <p:xfrm>
          <a:off x="395288" y="1397000"/>
          <a:ext cx="8424862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31">
                  <a:extLst>
                    <a:ext uri="{9D8B030D-6E8A-4147-A177-3AD203B41FA5}">
                      <a16:colId xmlns:a16="http://schemas.microsoft.com/office/drawing/2014/main" val="3236958614"/>
                    </a:ext>
                  </a:extLst>
                </a:gridCol>
                <a:gridCol w="4212431">
                  <a:extLst>
                    <a:ext uri="{9D8B030D-6E8A-4147-A177-3AD203B41FA5}">
                      <a16:colId xmlns:a16="http://schemas.microsoft.com/office/drawing/2014/main" val="466477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Indicatore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Risultato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56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Numero specializzandi con pubblicazioni scientifiche nei 5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873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Numero specializzandi con progetti di ricerca nei 5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22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Numero specializzandi con almeno 3 attestati di frequenza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541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Numero di specializzandi con almeno una pubblicazione su rivista indicizzata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47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Numero specializzandi con almeno una comunicazione orale a congresso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006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99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Possibilità di formazione extra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6B7C46-210D-577A-125D-696F02946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836713"/>
            <a:ext cx="8424862" cy="4896544"/>
          </a:xfrm>
        </p:spPr>
        <p:txBody>
          <a:bodyPr/>
          <a:lstStyle/>
          <a:p>
            <a:pPr algn="ctr"/>
            <a:r>
              <a:rPr lang="it-IT" b="1" dirty="0" err="1"/>
              <a:t>Simulation</a:t>
            </a:r>
            <a:r>
              <a:rPr lang="it-IT" b="1" dirty="0"/>
              <a:t> games con preparazione sostenuta da tutor della Scuola di Specializzazione</a:t>
            </a:r>
          </a:p>
          <a:p>
            <a:pPr algn="ctr"/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it-IT" b="1" dirty="0">
              <a:hlinkClick r:id="rId2"/>
            </a:endParaRPr>
          </a:p>
          <a:p>
            <a:pPr algn="ctr"/>
            <a:endParaRPr lang="it-IT" b="1" dirty="0">
              <a:hlinkClick r:id="rId2"/>
            </a:endParaRPr>
          </a:p>
          <a:p>
            <a:pPr algn="ctr"/>
            <a:endParaRPr lang="it-IT" b="1" dirty="0">
              <a:hlinkClick r:id="rId2"/>
            </a:endParaRPr>
          </a:p>
          <a:p>
            <a:pPr algn="ctr"/>
            <a:endParaRPr lang="it-IT" b="1" dirty="0">
              <a:hlinkClick r:id="rId2"/>
            </a:endParaRPr>
          </a:p>
          <a:p>
            <a:pPr algn="ctr"/>
            <a:r>
              <a:rPr lang="it-IT" b="1" dirty="0">
                <a:hlinkClick r:id="rId2"/>
              </a:rPr>
              <a:t>Squadra - Università degli studi di Bologna Alma Mater Studiorum</a:t>
            </a:r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A17BC8A-A0A3-4657-AC00-51334544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166" y="3284985"/>
            <a:ext cx="3147807" cy="3147807"/>
          </a:xfrm>
          <a:prstGeom prst="rect">
            <a:avLst/>
          </a:prstGeom>
        </p:spPr>
      </p:pic>
      <p:pic>
        <p:nvPicPr>
          <p:cNvPr id="10" name="Immagine 9" descr="Squadre Pediatric Simulation Games 2024">
            <a:extLst>
              <a:ext uri="{FF2B5EF4-FFF2-40B4-BE49-F238E27FC236}">
                <a16:creationId xmlns:a16="http://schemas.microsoft.com/office/drawing/2014/main" id="{BE9AC1FA-84C1-42BE-A3F4-BACEB67D43D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50953"/>
            <a:ext cx="3014092" cy="1203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Università degli studi di Bologna – PSG 2024">
            <a:extLst>
              <a:ext uri="{FF2B5EF4-FFF2-40B4-BE49-F238E27FC236}">
                <a16:creationId xmlns:a16="http://schemas.microsoft.com/office/drawing/2014/main" id="{C0A6B717-7862-4F05-BD56-E5E5987B6A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11049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C3C1496-4B77-48C2-9B26-038533E22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767" y="1219811"/>
            <a:ext cx="4151375" cy="120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7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A27BEAC-C01D-4976-A3DA-1254168E4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ctr"/>
            <a:r>
              <a:rPr lang="it-IT" dirty="0"/>
              <a:t>Possibilità di formazione extra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EF0D78-D04A-4638-8741-5653CED31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908721"/>
            <a:ext cx="8424862" cy="4824536"/>
          </a:xfrm>
        </p:spPr>
        <p:txBody>
          <a:bodyPr/>
          <a:lstStyle/>
          <a:p>
            <a:pPr algn="ctr"/>
            <a:r>
              <a:rPr lang="it-IT" b="1" dirty="0" err="1"/>
              <a:t>Simulation</a:t>
            </a:r>
            <a:r>
              <a:rPr lang="it-IT" b="1" dirty="0"/>
              <a:t> games con preparazione sostenuta da tutor della Scuola di Specializzazione</a:t>
            </a:r>
          </a:p>
          <a:p>
            <a:pPr algn="ctr"/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Ter				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Terzi Classificati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077324-F6A7-4504-983A-659737C95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72" y="1340768"/>
            <a:ext cx="3930034" cy="26800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F848C08-F2DD-420D-ADB1-F6404EB6949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35105" r="17739"/>
          <a:stretch/>
        </p:blipFill>
        <p:spPr bwMode="auto">
          <a:xfrm>
            <a:off x="3707904" y="4201548"/>
            <a:ext cx="2232247" cy="2395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5104774-E8E3-4437-BE0C-A57342B3E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584" y="1700808"/>
            <a:ext cx="2084949" cy="23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7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BC86050-62C5-0F56-4D48-DDACE0CDCBA2}"/>
              </a:ext>
            </a:extLst>
          </p:cNvPr>
          <p:cNvSpPr txBox="1"/>
          <p:nvPr/>
        </p:nvSpPr>
        <p:spPr>
          <a:xfrm>
            <a:off x="76769" y="117690"/>
            <a:ext cx="8990462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200"/>
              </a:lnSpc>
              <a:spcBef>
                <a:spcPct val="20000"/>
              </a:spcBef>
            </a:pPr>
            <a:r>
              <a:rPr lang="it-IT" sz="2400" b="1" dirty="0">
                <a:solidFill>
                  <a:srgbClr val="BD2B0B"/>
                </a:solidFill>
              </a:rPr>
              <a:t>Possibilità di formazione extra</a:t>
            </a:r>
          </a:p>
          <a:p>
            <a:pPr algn="ctr" defTabSz="685800"/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FORMAZIONE PEER-TO-PEER: EMERGENZE PEDIATRICHE ATTRAVERSO SCENARI DI SIMULAZIONE AD ALTA FEDELTA’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6625B68-07BF-01EC-CA54-284FEBAE3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17" y="1804032"/>
            <a:ext cx="4091243" cy="24066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C0D1917-F676-E309-D3DE-D729C0734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031" y="1790641"/>
            <a:ext cx="4091243" cy="240661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FF1FBF-BDA8-FE77-7274-AA8A6873DD48}"/>
              </a:ext>
            </a:extLst>
          </p:cNvPr>
          <p:cNvSpPr txBox="1"/>
          <p:nvPr/>
        </p:nvSpPr>
        <p:spPr>
          <a:xfrm>
            <a:off x="37532" y="4210645"/>
            <a:ext cx="9068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Incontri mensili di </a:t>
            </a: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 simulati d’emergenza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pediatrica per il </a:t>
            </a: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miglioramento delle </a:t>
            </a: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tecniche e non tecniche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secondo</a:t>
            </a: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linee guida internazionali (</a:t>
            </a: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PALS e SIN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D5277A6-A050-CB9E-405F-4250A6735286}"/>
              </a:ext>
            </a:extLst>
          </p:cNvPr>
          <p:cNvSpPr txBox="1"/>
          <p:nvPr/>
        </p:nvSpPr>
        <p:spPr>
          <a:xfrm>
            <a:off x="75063" y="4811485"/>
            <a:ext cx="9031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it-IT" dirty="0">
                <a:solidFill>
                  <a:prstClr val="black"/>
                </a:solidFill>
              </a:rPr>
              <a:t>Attività</a:t>
            </a:r>
            <a:r>
              <a:rPr lang="it-IT" b="1" dirty="0">
                <a:solidFill>
                  <a:prstClr val="black"/>
                </a:solidFill>
              </a:rPr>
              <a:t> gestita dagli MFS del IV e V anno </a:t>
            </a:r>
            <a:r>
              <a:rPr lang="it-IT" dirty="0">
                <a:solidFill>
                  <a:prstClr val="black"/>
                </a:solidFill>
              </a:rPr>
              <a:t>con diploma E/AHA-PALS per gli </a:t>
            </a:r>
            <a:r>
              <a:rPr lang="it-IT" b="1" dirty="0">
                <a:solidFill>
                  <a:prstClr val="black"/>
                </a:solidFill>
              </a:rPr>
              <a:t>specializzandi a partire dal III anno </a:t>
            </a:r>
            <a:r>
              <a:rPr lang="it-IT" dirty="0">
                <a:solidFill>
                  <a:prstClr val="black"/>
                </a:solidFill>
              </a:rPr>
              <a:t>di</a:t>
            </a:r>
            <a:r>
              <a:rPr lang="it-IT" b="1" dirty="0">
                <a:solidFill>
                  <a:prstClr val="black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>formazione specialistica</a:t>
            </a:r>
            <a:r>
              <a:rPr lang="it-IT" b="1" dirty="0">
                <a:solidFill>
                  <a:prstClr val="black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>in possesso del certificato </a:t>
            </a:r>
            <a:r>
              <a:rPr lang="it-IT" b="1" dirty="0">
                <a:solidFill>
                  <a:prstClr val="black"/>
                </a:solidFill>
              </a:rPr>
              <a:t>EPILS</a:t>
            </a:r>
            <a:r>
              <a:rPr lang="it-IT" dirty="0">
                <a:solidFill>
                  <a:prstClr val="black"/>
                </a:solidFill>
              </a:rPr>
              <a:t>, come previsto dal piano formativo della Scuola di specialità.</a:t>
            </a:r>
          </a:p>
        </p:txBody>
      </p:sp>
    </p:spTree>
    <p:extLst>
      <p:ext uri="{BB962C8B-B14F-4D97-AF65-F5344CB8AC3E}">
        <p14:creationId xmlns:p14="http://schemas.microsoft.com/office/powerpoint/2010/main" val="224451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Spazi per gli specializzandi</a:t>
            </a:r>
          </a:p>
        </p:txBody>
      </p:sp>
      <p:pic>
        <p:nvPicPr>
          <p:cNvPr id="9" name="Immagine 8" descr="Immagine che contiene interno, arredo, stanza, scena&#10;&#10;Descrizione generata automaticamente">
            <a:extLst>
              <a:ext uri="{FF2B5EF4-FFF2-40B4-BE49-F238E27FC236}">
                <a16:creationId xmlns:a16="http://schemas.microsoft.com/office/drawing/2014/main" id="{A116001B-C592-5AA4-E8DE-7AA83154D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37" y="980728"/>
            <a:ext cx="65287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115616" y="2348880"/>
            <a:ext cx="6912768" cy="720080"/>
          </a:xfrm>
        </p:spPr>
        <p:txBody>
          <a:bodyPr/>
          <a:lstStyle/>
          <a:p>
            <a:r>
              <a:rPr lang="it-IT" dirty="0"/>
              <a:t>Direttore: Prof. Luigi T. Corvaglia</a:t>
            </a:r>
          </a:p>
          <a:p>
            <a:r>
              <a:rPr lang="it-IT" dirty="0"/>
              <a:t>Segreteria: Sig.ra Monica Sandri</a:t>
            </a:r>
          </a:p>
          <a:p>
            <a:r>
              <a:rPr lang="it-IT" dirty="0"/>
              <a:t>Medici in Formazione Specialistica</a:t>
            </a:r>
          </a:p>
          <a:p>
            <a:r>
              <a:rPr lang="it-IT" dirty="0"/>
              <a:t>Dott. Mattia Neri</a:t>
            </a:r>
          </a:p>
          <a:p>
            <a:r>
              <a:rPr lang="it-IT" dirty="0"/>
              <a:t>Dr.ssa Elisa Manieri</a:t>
            </a:r>
          </a:p>
          <a:p>
            <a:r>
              <a:rPr lang="it-IT" dirty="0"/>
              <a:t>Dott. </a:t>
            </a:r>
            <a:r>
              <a:rPr lang="it-IT"/>
              <a:t>Alice Ranieri</a:t>
            </a:r>
            <a:endParaRPr lang="it-IT" dirty="0"/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79612" y="4365105"/>
            <a:ext cx="6984776" cy="936103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Dipartimento DIMEC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1042988" y="4725144"/>
            <a:ext cx="7058025" cy="576064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E-mail: </a:t>
            </a:r>
            <a:r>
              <a:rPr lang="it-IT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facmed.ssped.segr@unibo.it</a:t>
            </a:r>
            <a:endParaRPr lang="it-IT" dirty="0">
              <a:solidFill>
                <a:schemeClr val="accent1"/>
              </a:solidFill>
            </a:endParaRP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300" name="Text Box 12"/>
          <p:cNvSpPr txBox="1">
            <a:spLocks noChangeArrowheads="1"/>
          </p:cNvSpPr>
          <p:nvPr/>
        </p:nvSpPr>
        <p:spPr bwMode="auto">
          <a:xfrm>
            <a:off x="1214414" y="428604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0000"/>
                </a:solidFill>
              </a:rPr>
              <a:t>Quali sono </a:t>
            </a:r>
            <a:r>
              <a:rPr lang="fr-FR" sz="2400" b="1" dirty="0">
                <a:solidFill>
                  <a:srgbClr val="FF0000"/>
                </a:solidFill>
              </a:rPr>
              <a:t>i </a:t>
            </a:r>
            <a:r>
              <a:rPr lang="fr-FR" sz="2400" b="1" dirty="0" err="1">
                <a:solidFill>
                  <a:srgbClr val="FF0000"/>
                </a:solidFill>
              </a:rPr>
              <a:t>riferimenti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000000"/>
                </a:solidFill>
              </a:rPr>
              <a:t>Nazionali</a:t>
            </a:r>
            <a:r>
              <a:rPr lang="fr-FR" sz="2400" b="1" dirty="0">
                <a:solidFill>
                  <a:srgbClr val="000000"/>
                </a:solidFill>
              </a:rPr>
              <a:t> e </a:t>
            </a:r>
            <a:r>
              <a:rPr lang="fr-FR" sz="2400" b="1" dirty="0" err="1">
                <a:solidFill>
                  <a:srgbClr val="000000"/>
                </a:solidFill>
              </a:rPr>
              <a:t>Internazionali</a:t>
            </a:r>
            <a:r>
              <a:rPr lang="fr-FR" sz="2400" b="1" dirty="0">
                <a:solidFill>
                  <a:srgbClr val="000000"/>
                </a:solidFill>
              </a:rPr>
              <a:t>?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029" name="AutoShape 5" descr="Bandiera Europea europa cm 150X90 con asola 701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uppo 9">
            <a:extLst>
              <a:ext uri="{FF2B5EF4-FFF2-40B4-BE49-F238E27FC236}">
                <a16:creationId xmlns:a16="http://schemas.microsoft.com/office/drawing/2014/main" id="{8C732C00-D86E-4265-8E00-07F949C64ABD}"/>
              </a:ext>
            </a:extLst>
          </p:cNvPr>
          <p:cNvGrpSpPr/>
          <p:nvPr/>
        </p:nvGrpSpPr>
        <p:grpSpPr>
          <a:xfrm>
            <a:off x="185384" y="890268"/>
            <a:ext cx="4529493" cy="5550251"/>
            <a:chOff x="185384" y="890268"/>
            <a:chExt cx="4529493" cy="5550251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07975" y="3540314"/>
              <a:ext cx="37862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fr-FR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uppo 25"/>
            <p:cNvGrpSpPr/>
            <p:nvPr/>
          </p:nvGrpSpPr>
          <p:grpSpPr>
            <a:xfrm>
              <a:off x="214281" y="890268"/>
              <a:ext cx="4500596" cy="5550251"/>
              <a:chOff x="214282" y="879145"/>
              <a:chExt cx="4500596" cy="5550251"/>
            </a:xfrm>
          </p:grpSpPr>
          <p:cxnSp>
            <p:nvCxnSpPr>
              <p:cNvPr id="18" name="Connettore 2 17"/>
              <p:cNvCxnSpPr>
                <a:cxnSpLocks/>
                <a:stCxn id="524300" idx="2"/>
              </p:cNvCxnSpPr>
              <p:nvPr/>
            </p:nvCxnSpPr>
            <p:spPr>
              <a:xfrm rot="5400000">
                <a:off x="3261355" y="546718"/>
                <a:ext cx="1121095" cy="178595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ttangolo 6"/>
              <p:cNvSpPr/>
              <p:nvPr/>
            </p:nvSpPr>
            <p:spPr>
              <a:xfrm>
                <a:off x="214282" y="2242247"/>
                <a:ext cx="421484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 </a:t>
                </a:r>
                <a:r>
                  <a:rPr lang="en-US" b="1" dirty="0"/>
                  <a:t>European Board of </a:t>
                </a:r>
                <a:r>
                  <a:rPr lang="en-US" b="1" dirty="0" err="1"/>
                  <a:t>Paediatrics</a:t>
                </a:r>
                <a:r>
                  <a:rPr lang="en-US" b="1" dirty="0"/>
                  <a:t> (EBP)</a:t>
                </a:r>
                <a:r>
                  <a:rPr lang="en-US" dirty="0"/>
                  <a:t> is the Executive of the </a:t>
                </a:r>
                <a:r>
                  <a:rPr lang="en-US" dirty="0" err="1"/>
                  <a:t>Paediatric</a:t>
                </a:r>
                <a:r>
                  <a:rPr lang="en-US" dirty="0"/>
                  <a:t> Section of the </a:t>
                </a:r>
                <a:r>
                  <a:rPr lang="en-US" b="1" dirty="0"/>
                  <a:t>UEMS</a:t>
                </a:r>
                <a:r>
                  <a:rPr lang="en-US" dirty="0"/>
                  <a:t> (European Union of Medical Specialists)</a:t>
                </a:r>
                <a:endParaRPr lang="it-IT" dirty="0"/>
              </a:p>
            </p:txBody>
          </p:sp>
          <p:pic>
            <p:nvPicPr>
              <p:cNvPr id="1033" name="Picture 9" descr="Bandiera della priorità bassa del primo piano di seta dell'Unione europea |  Foto Prem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5720" y="1142984"/>
                <a:ext cx="1458458" cy="971529"/>
              </a:xfrm>
              <a:prstGeom prst="rect">
                <a:avLst/>
              </a:prstGeom>
              <a:noFill/>
            </p:spPr>
          </p:pic>
          <p:sp>
            <p:nvSpPr>
              <p:cNvPr id="28" name="Rettangolo 27"/>
              <p:cNvSpPr/>
              <p:nvPr/>
            </p:nvSpPr>
            <p:spPr>
              <a:xfrm>
                <a:off x="220478" y="6090842"/>
                <a:ext cx="42148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  </a:t>
                </a:r>
                <a:endParaRPr lang="it-IT" sz="1600" i="1" dirty="0"/>
              </a:p>
            </p:txBody>
          </p:sp>
        </p:grpSp>
        <p:sp>
          <p:nvSpPr>
            <p:cNvPr id="29" name="Rettangolo 28"/>
            <p:cNvSpPr/>
            <p:nvPr/>
          </p:nvSpPr>
          <p:spPr>
            <a:xfrm>
              <a:off x="185384" y="4035506"/>
              <a:ext cx="4232094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European Society for </a:t>
              </a:r>
              <a:r>
                <a:rPr lang="en-US" sz="2000" dirty="0" err="1"/>
                <a:t>Paediatric</a:t>
              </a:r>
              <a:r>
                <a:rPr lang="en-US" sz="2000" dirty="0"/>
                <a:t> Research </a:t>
              </a:r>
              <a:r>
                <a:rPr lang="en-US" sz="2000" b="1" dirty="0"/>
                <a:t>(</a:t>
              </a:r>
              <a:r>
                <a:rPr lang="en-US" b="1" dirty="0"/>
                <a:t>ESPR)</a:t>
              </a:r>
              <a:r>
                <a:rPr lang="en-US" dirty="0"/>
                <a:t>, </a:t>
              </a:r>
              <a:r>
                <a:rPr lang="en-US" sz="2000" dirty="0"/>
                <a:t>European Board of Neonatal &amp; Child Health Research</a:t>
              </a:r>
              <a:r>
                <a:rPr lang="en-US" dirty="0"/>
                <a:t> </a:t>
              </a:r>
              <a:r>
                <a:rPr lang="en-US" b="1" dirty="0"/>
                <a:t>(</a:t>
              </a:r>
              <a:r>
                <a:rPr lang="it-IT" b="1" dirty="0"/>
                <a:t>EBNCHR)</a:t>
              </a:r>
              <a:r>
                <a:rPr lang="en-US" dirty="0"/>
                <a:t>, </a:t>
              </a:r>
              <a:r>
                <a:rPr lang="it-IT" sz="2000" dirty="0" err="1"/>
                <a:t>European</a:t>
              </a:r>
              <a:r>
                <a:rPr lang="it-IT" sz="2000" dirty="0"/>
                <a:t> Academy of </a:t>
              </a:r>
              <a:r>
                <a:rPr lang="it-IT" sz="2000" dirty="0" err="1"/>
                <a:t>Paediatrics</a:t>
              </a:r>
              <a:r>
                <a:rPr lang="it-IT" sz="2000" dirty="0"/>
                <a:t> </a:t>
              </a:r>
              <a:r>
                <a:rPr lang="it-IT" sz="2000" b="1" dirty="0"/>
                <a:t>(</a:t>
              </a:r>
              <a:r>
                <a:rPr lang="en-US" b="1" dirty="0"/>
                <a:t>EAP)</a:t>
              </a:r>
              <a:r>
                <a:rPr lang="en-US" dirty="0"/>
                <a:t>, </a:t>
              </a:r>
              <a:r>
                <a:rPr lang="it-IT" sz="2000" dirty="0" err="1"/>
                <a:t>European</a:t>
              </a:r>
              <a:endParaRPr lang="it-IT" sz="2000" dirty="0"/>
            </a:p>
            <a:p>
              <a:r>
                <a:rPr lang="en-US" sz="2000" dirty="0"/>
                <a:t>Foundation for the Care of the Newborn Infant </a:t>
              </a:r>
              <a:r>
                <a:rPr lang="en-US" sz="2000" b="1" dirty="0"/>
                <a:t>(</a:t>
              </a:r>
              <a:r>
                <a:rPr lang="it-IT" b="1" dirty="0"/>
                <a:t>EFCNI)</a:t>
              </a: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32E7DA37-AFBA-402C-BCAB-CFBCB9327954}"/>
                </a:ext>
              </a:extLst>
            </p:cNvPr>
            <p:cNvSpPr txBox="1"/>
            <p:nvPr/>
          </p:nvSpPr>
          <p:spPr>
            <a:xfrm>
              <a:off x="1679875" y="3352992"/>
              <a:ext cx="865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solidFill>
                    <a:srgbClr val="FF0000"/>
                  </a:solidFill>
                </a:rPr>
                <a:t>+</a:t>
              </a:r>
              <a:endParaRPr lang="it-IT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uppo 10">
            <a:extLst>
              <a:ext uri="{FF2B5EF4-FFF2-40B4-BE49-F238E27FC236}">
                <a16:creationId xmlns:a16="http://schemas.microsoft.com/office/drawing/2014/main" id="{8D916FC8-1724-4B4C-AD45-3E3B76AA6A02}"/>
              </a:ext>
            </a:extLst>
          </p:cNvPr>
          <p:cNvGrpSpPr/>
          <p:nvPr/>
        </p:nvGrpSpPr>
        <p:grpSpPr>
          <a:xfrm>
            <a:off x="4309717" y="1142332"/>
            <a:ext cx="4857752" cy="4502633"/>
            <a:chOff x="4309717" y="1142332"/>
            <a:chExt cx="4857752" cy="4502633"/>
          </a:xfrm>
        </p:grpSpPr>
        <p:cxnSp>
          <p:nvCxnSpPr>
            <p:cNvPr id="20" name="Connettore 2 19"/>
            <p:cNvCxnSpPr>
              <a:cxnSpLocks/>
            </p:cNvCxnSpPr>
            <p:nvPr/>
          </p:nvCxnSpPr>
          <p:spPr>
            <a:xfrm rot="16200000" flipH="1">
              <a:off x="5130375" y="844103"/>
              <a:ext cx="812077" cy="16430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po 5">
              <a:extLst>
                <a:ext uri="{FF2B5EF4-FFF2-40B4-BE49-F238E27FC236}">
                  <a16:creationId xmlns:a16="http://schemas.microsoft.com/office/drawing/2014/main" id="{CDA9ED48-8C8E-492F-A577-C64B060607D8}"/>
                </a:ext>
              </a:extLst>
            </p:cNvPr>
            <p:cNvGrpSpPr/>
            <p:nvPr/>
          </p:nvGrpSpPr>
          <p:grpSpPr>
            <a:xfrm>
              <a:off x="4309717" y="1142332"/>
              <a:ext cx="4857752" cy="4502633"/>
              <a:chOff x="4309717" y="1142332"/>
              <a:chExt cx="4857752" cy="4502633"/>
            </a:xfrm>
          </p:grpSpPr>
          <p:pic>
            <p:nvPicPr>
              <p:cNvPr id="1035" name="Picture 11" descr="Alle origini della bandiera per festeggiare il Tricolore: in UdA della  Primaria i colori d'Italia e del mondo - Orizzonte Scuola Notizi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468841" y="1142332"/>
                <a:ext cx="1503320" cy="1000392"/>
              </a:xfrm>
              <a:prstGeom prst="rect">
                <a:avLst/>
              </a:prstGeom>
              <a:noFill/>
            </p:spPr>
          </p:pic>
          <p:grpSp>
            <p:nvGrpSpPr>
              <p:cNvPr id="9" name="Gruppo 4">
                <a:extLst>
                  <a:ext uri="{FF2B5EF4-FFF2-40B4-BE49-F238E27FC236}">
                    <a16:creationId xmlns:a16="http://schemas.microsoft.com/office/drawing/2014/main" id="{5477C3A9-9FEB-40B5-B09D-D4FBF46F3080}"/>
                  </a:ext>
                </a:extLst>
              </p:cNvPr>
              <p:cNvGrpSpPr/>
              <p:nvPr/>
            </p:nvGrpSpPr>
            <p:grpSpPr>
              <a:xfrm>
                <a:off x="4309717" y="2234578"/>
                <a:ext cx="4857752" cy="3410387"/>
                <a:chOff x="4357718" y="2235075"/>
                <a:chExt cx="4857752" cy="3410387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6444" y="2235075"/>
                  <a:ext cx="4677588" cy="12858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" name="Picture 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357718" y="4021024"/>
                  <a:ext cx="4857752" cy="982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1" name="Rettangolo 20"/>
                <p:cNvSpPr/>
                <p:nvPr/>
              </p:nvSpPr>
              <p:spPr>
                <a:xfrm>
                  <a:off x="4714876" y="5306908"/>
                  <a:ext cx="421484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/>
                    <a:t>Cure Palliative</a:t>
                  </a:r>
                  <a:endParaRPr lang="it-IT" sz="1600" dirty="0"/>
                </a:p>
              </p:txBody>
            </p:sp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64A066FE-0A6D-4F60-8C1C-A5EF7BC97969}"/>
                    </a:ext>
                  </a:extLst>
                </p:cNvPr>
                <p:cNvSpPr txBox="1"/>
                <p:nvPr/>
              </p:nvSpPr>
              <p:spPr>
                <a:xfrm>
                  <a:off x="6372200" y="3424370"/>
                  <a:ext cx="86527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3200" b="1" dirty="0">
                      <a:solidFill>
                        <a:srgbClr val="FF0000"/>
                      </a:solidFill>
                    </a:rPr>
                    <a:t>+</a:t>
                  </a:r>
                  <a:endParaRPr lang="it-IT" sz="20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172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56668"/>
          </a:xfrm>
        </p:spPr>
        <p:txBody>
          <a:bodyPr/>
          <a:lstStyle/>
          <a:p>
            <a:pPr algn="ctr"/>
            <a:r>
              <a:rPr lang="it-IT" dirty="0"/>
              <a:t>Scuola di Specializzazione in Pediatria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776"/>
            <a:ext cx="8424862" cy="5040559"/>
          </a:xfrm>
        </p:spPr>
        <p:txBody>
          <a:bodyPr/>
          <a:lstStyle/>
          <a:p>
            <a:pPr algn="just"/>
            <a:r>
              <a:rPr lang="it-IT" sz="1100" b="1" dirty="0">
                <a:solidFill>
                  <a:srgbClr val="000000"/>
                </a:solidFill>
                <a:latin typeface="+mj-lt"/>
              </a:rPr>
              <a:t>Si articola su 5 anni di corso.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In armonia con il modello di formazione specialistica pediatrica europeo (</a:t>
            </a:r>
            <a:r>
              <a:rPr lang="it-IT" sz="1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European</a:t>
            </a:r>
            <a:r>
              <a:rPr lang="it-IT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Board of </a:t>
            </a:r>
            <a:r>
              <a:rPr lang="it-IT" sz="1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Paediatrics</a:t>
            </a:r>
            <a:r>
              <a:rPr lang="it-IT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EBP), gli specialisti in Pediatria devono possedere un bagaglio di </a:t>
            </a:r>
            <a:r>
              <a:rPr lang="it-IT" sz="1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saperi</a:t>
            </a:r>
            <a:r>
              <a:rPr lang="it-IT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ottenuto nell’ambito di un percorso formativo unitario,  costituito da due componenti</a:t>
            </a:r>
          </a:p>
          <a:p>
            <a:pPr algn="just">
              <a:spcAft>
                <a:spcPts val="0"/>
              </a:spcAft>
            </a:pPr>
            <a:endParaRPr lang="it-IT" sz="11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una parte comune ovvero </a:t>
            </a:r>
            <a:r>
              <a:rPr lang="it-IT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curriculum pediatrico di base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una parte successiva ovvero </a:t>
            </a:r>
            <a:r>
              <a:rPr lang="it-IT" sz="11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curriculum della formazione specifica e percorsi elettivi</a:t>
            </a:r>
            <a:r>
              <a:rPr lang="it-IT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finalizzata ad acquisire la maturità professionale, consolidando competenze già in essere e ad acquisirne di nuove, in relazione ai percorsi professionalizzanti e specialistici scelti tra quelli che la  Scuola è in grado di offrire</a:t>
            </a:r>
          </a:p>
          <a:p>
            <a:pPr algn="just"/>
            <a:endParaRPr lang="it-IT" sz="11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+mj-lt"/>
              </a:rPr>
              <a:t>E’ di competenza della Scuola di Specializzazione di Pediatria formare le varie figure professionali che erogano le cure pediatriche, ossia il pediatra delle cure primarie o territoriali, il pediatra “internista” delle cure secondarie-ospedaliere e il pediatra specialista. </a:t>
            </a:r>
            <a:r>
              <a:rPr lang="it-IT" sz="1100" dirty="0">
                <a:latin typeface="+mj-lt"/>
              </a:rPr>
              <a:t>	</a:t>
            </a:r>
          </a:p>
          <a:p>
            <a:pPr algn="just"/>
            <a:endParaRPr lang="it-IT" sz="1100" b="1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it-IT" sz="1100" b="1" dirty="0">
                <a:solidFill>
                  <a:srgbClr val="000000"/>
                </a:solidFill>
                <a:latin typeface="+mj-lt"/>
              </a:rPr>
              <a:t>Sbocchi occupazionali</a:t>
            </a:r>
          </a:p>
          <a:p>
            <a:pPr algn="just"/>
            <a:endParaRPr lang="it-IT" sz="1100" b="1" dirty="0">
              <a:solidFill>
                <a:srgbClr val="0000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rgbClr val="000000"/>
                </a:solidFill>
                <a:latin typeface="+mj-lt"/>
              </a:rPr>
              <a:t>PEDIATRIA DI LIBERA SCELTA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rgbClr val="000000"/>
                </a:solidFill>
                <a:latin typeface="+mj-lt"/>
              </a:rPr>
              <a:t>PEDIATRIA OSPEDALIERA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rgbClr val="000000"/>
                </a:solidFill>
                <a:latin typeface="+mj-lt"/>
              </a:rPr>
              <a:t>PEDIATRIA TERRITORIALE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rgbClr val="000000"/>
                </a:solidFill>
                <a:latin typeface="+mj-lt"/>
              </a:rPr>
              <a:t>PEDIATRIA LIBERO PROFESSIONALE</a:t>
            </a:r>
          </a:p>
          <a:p>
            <a:pPr lvl="0" algn="just"/>
            <a:endParaRPr lang="it-IT" sz="1100" dirty="0">
              <a:solidFill>
                <a:srgbClr val="000000"/>
              </a:solidFill>
              <a:latin typeface="+mj-lt"/>
            </a:endParaRPr>
          </a:p>
          <a:p>
            <a:pPr lvl="0" algn="just"/>
            <a:r>
              <a:rPr lang="it-IT" sz="1100" dirty="0">
                <a:solidFill>
                  <a:srgbClr val="000000"/>
                </a:solidFill>
                <a:latin typeface="+mj-lt"/>
              </a:rPr>
              <a:t>Sin dal primo rilevamento, tutti gli Specialisti hanno trovato occupazione fin dal mese successivo  alla Specializzazione.</a:t>
            </a:r>
          </a:p>
          <a:p>
            <a:pPr lvl="0" algn="just"/>
            <a:endParaRPr lang="it-IT" sz="1100" dirty="0">
              <a:solidFill>
                <a:srgbClr val="000000"/>
              </a:solidFill>
              <a:latin typeface="+mj-lt"/>
            </a:endParaRPr>
          </a:p>
          <a:p>
            <a:pPr lvl="0" algn="just"/>
            <a:r>
              <a:rPr lang="it-IT" sz="1100" dirty="0">
                <a:solidFill>
                  <a:srgbClr val="000000"/>
                </a:solidFill>
                <a:latin typeface="+mj-lt"/>
              </a:rPr>
              <a:t>Ad oggi, viste le problematiche relative alla carenza di Specialisti, la Legge prevede che anche gli Specializzandi in corso possano essere chiamati per incarichi specifici: alcuni degli iscritti presso la nostra Scuola sono attualmente assunti con contratti specifici presso Strutture Pediatriche.</a:t>
            </a:r>
          </a:p>
          <a:p>
            <a:pPr algn="just"/>
            <a:endParaRPr lang="it-IT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656668"/>
          </a:xfrm>
        </p:spPr>
        <p:txBody>
          <a:bodyPr/>
          <a:lstStyle/>
          <a:p>
            <a:pPr algn="ctr"/>
            <a:r>
              <a:rPr lang="it-IT" dirty="0"/>
              <a:t>Curriculum della Formazione Specifica e Percorsi Elettivi </a:t>
            </a:r>
          </a:p>
          <a:p>
            <a:pPr algn="ctr"/>
            <a:r>
              <a:rPr lang="it-IT" dirty="0"/>
              <a:t>Biennio a scelta (4° e 5° Anno)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51520" y="1412776"/>
            <a:ext cx="8424862" cy="5040559"/>
          </a:xfrm>
        </p:spPr>
        <p:txBody>
          <a:bodyPr/>
          <a:lstStyle/>
          <a:p>
            <a:r>
              <a:rPr lang="it-IT" sz="1200" b="1" dirty="0">
                <a:solidFill>
                  <a:srgbClr val="FF0000"/>
                </a:solidFill>
              </a:rPr>
              <a:t>Pediatria Generale - Cure Primarie; Pediatria Generale - Cure Secondarie; Specialità Pediatriche </a:t>
            </a:r>
          </a:p>
          <a:p>
            <a:endParaRPr lang="it-IT" sz="1200" b="1" dirty="0">
              <a:solidFill>
                <a:srgbClr val="FF0000"/>
              </a:solidFill>
            </a:endParaRPr>
          </a:p>
          <a:p>
            <a:r>
              <a:rPr lang="it-IT" sz="1200" b="1" dirty="0"/>
              <a:t>Pediatria Generale - Cure Primarie</a:t>
            </a:r>
          </a:p>
          <a:p>
            <a:r>
              <a:rPr lang="it-IT" sz="1200" dirty="0">
                <a:solidFill>
                  <a:prstClr val="black"/>
                </a:solidFill>
              </a:rPr>
              <a:t>Il curriculum formativo è finalizzato alla formazione di pediatri con competenze di pediatria generale, per </a:t>
            </a:r>
            <a:r>
              <a:rPr lang="it-IT" sz="1200" dirty="0">
                <a:solidFill>
                  <a:srgbClr val="FF0000"/>
                </a:solidFill>
              </a:rPr>
              <a:t>erogare assistenza </a:t>
            </a:r>
            <a:r>
              <a:rPr lang="it-IT" sz="1200" dirty="0">
                <a:solidFill>
                  <a:prstClr val="black"/>
                </a:solidFill>
              </a:rPr>
              <a:t>coordinata </a:t>
            </a:r>
            <a:r>
              <a:rPr lang="it-IT" sz="1200" dirty="0">
                <a:solidFill>
                  <a:srgbClr val="FF0000"/>
                </a:solidFill>
              </a:rPr>
              <a:t>in ambito territoriale ai neonati, ai bambini e agli adolescenti</a:t>
            </a:r>
            <a:r>
              <a:rPr lang="it-IT" sz="1200" dirty="0">
                <a:solidFill>
                  <a:prstClr val="black"/>
                </a:solidFill>
              </a:rPr>
              <a:t>, sia sani sia con malattia acuta e cronica. Il medico in formazione che si orienta verso questo ambito deve essere in grado di prendersi cura del bambino sano nelle sue diverse fasi di crescita e di sviluppo, promuovendo corretti stili di vita e cogliendo precocemente le deviazioni dalla norma. Deve inoltre saper </a:t>
            </a:r>
            <a:r>
              <a:rPr lang="it-IT" sz="1200" dirty="0">
                <a:solidFill>
                  <a:srgbClr val="FF0000"/>
                </a:solidFill>
              </a:rPr>
              <a:t>riconoscere e gestire le principali patologie acute e croniche dell’età evolutiva </a:t>
            </a:r>
            <a:r>
              <a:rPr lang="it-IT" sz="1200" dirty="0">
                <a:solidFill>
                  <a:prstClr val="black"/>
                </a:solidFill>
              </a:rPr>
              <a:t>(sia organiche sia psichiche), ricorrendo in modo appropriato ai servizi ambulatoriali specialistici e/o al ricovero in ambito ospedaliero, mantenendo la </a:t>
            </a:r>
            <a:r>
              <a:rPr lang="it-IT" sz="1200" dirty="0">
                <a:solidFill>
                  <a:srgbClr val="FF0000"/>
                </a:solidFill>
              </a:rPr>
              <a:t>continuità assistenziale </a:t>
            </a:r>
            <a:r>
              <a:rPr lang="it-IT" sz="1200" dirty="0">
                <a:solidFill>
                  <a:prstClr val="black"/>
                </a:solidFill>
              </a:rPr>
              <a:t>nei pazienti affetti da patologia cronica che si riacutizza.</a:t>
            </a:r>
          </a:p>
          <a:p>
            <a:endParaRPr lang="it-IT" sz="1200" dirty="0">
              <a:solidFill>
                <a:prstClr val="black"/>
              </a:solidFill>
            </a:endParaRPr>
          </a:p>
          <a:p>
            <a:r>
              <a:rPr lang="it-IT" sz="1200" b="1" dirty="0"/>
              <a:t>Pediatria Generale - Cure Secondarie</a:t>
            </a:r>
          </a:p>
          <a:p>
            <a:pPr lvl="0" algn="just"/>
            <a:r>
              <a:rPr lang="it-IT" sz="1200" dirty="0">
                <a:solidFill>
                  <a:prstClr val="black"/>
                </a:solidFill>
              </a:rPr>
              <a:t>Il curriculum formativo è finalizzato all’acquisizione delle competenze professionali atte alla </a:t>
            </a:r>
            <a:r>
              <a:rPr lang="it-IT" sz="1200" dirty="0">
                <a:solidFill>
                  <a:srgbClr val="FF0000"/>
                </a:solidFill>
              </a:rPr>
              <a:t>gestione del paziente pediatrico e della sua famiglia in regime di ricovero ospedaliero</a:t>
            </a:r>
            <a:r>
              <a:rPr lang="it-IT" sz="1200" dirty="0">
                <a:solidFill>
                  <a:prstClr val="black"/>
                </a:solidFill>
              </a:rPr>
              <a:t>. Tali competenze sono relative alla presa in carico: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prstClr val="black"/>
                </a:solidFill>
              </a:rPr>
              <a:t>del bambino con </a:t>
            </a:r>
            <a:r>
              <a:rPr lang="it-IT" sz="1200" dirty="0">
                <a:solidFill>
                  <a:srgbClr val="FF0000"/>
                </a:solidFill>
              </a:rPr>
              <a:t>malattia acuta severa </a:t>
            </a:r>
            <a:r>
              <a:rPr lang="it-IT" sz="1200" dirty="0">
                <a:solidFill>
                  <a:prstClr val="black"/>
                </a:solidFill>
              </a:rPr>
              <a:t>o con </a:t>
            </a:r>
            <a:r>
              <a:rPr lang="it-IT" sz="1200" dirty="0">
                <a:solidFill>
                  <a:srgbClr val="FF0000"/>
                </a:solidFill>
              </a:rPr>
              <a:t>malattia cronica riacutizzata </a:t>
            </a:r>
            <a:r>
              <a:rPr lang="it-IT" sz="1200" dirty="0">
                <a:solidFill>
                  <a:prstClr val="black"/>
                </a:solidFill>
              </a:rPr>
              <a:t>che richiede </a:t>
            </a:r>
            <a:r>
              <a:rPr lang="it-IT" sz="1200" dirty="0">
                <a:solidFill>
                  <a:srgbClr val="FF0000"/>
                </a:solidFill>
              </a:rPr>
              <a:t>cure ospedaliere </a:t>
            </a:r>
            <a:r>
              <a:rPr lang="it-IT" sz="1200" dirty="0">
                <a:solidFill>
                  <a:prstClr val="black"/>
                </a:solidFill>
              </a:rPr>
              <a:t>complesse e/o semi-intensive;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FF0000"/>
                </a:solidFill>
              </a:rPr>
              <a:t>del neonato sano e patologico</a:t>
            </a:r>
            <a:r>
              <a:rPr lang="it-IT" sz="1200" dirty="0">
                <a:solidFill>
                  <a:prstClr val="black"/>
                </a:solidFill>
              </a:rPr>
              <a:t>;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prstClr val="black"/>
                </a:solidFill>
              </a:rPr>
              <a:t>del bambino che accede all’ospedale in condizioni di </a:t>
            </a:r>
            <a:r>
              <a:rPr lang="it-IT" sz="1200" dirty="0">
                <a:solidFill>
                  <a:srgbClr val="FF0000"/>
                </a:solidFill>
              </a:rPr>
              <a:t>urgenza/emergenza</a:t>
            </a:r>
            <a:r>
              <a:rPr lang="it-IT" sz="1200" dirty="0">
                <a:solidFill>
                  <a:prstClr val="black"/>
                </a:solidFill>
              </a:rPr>
              <a:t>.</a:t>
            </a:r>
          </a:p>
          <a:p>
            <a:pPr lvl="0" algn="just"/>
            <a:r>
              <a:rPr lang="it-IT" sz="1200" dirty="0">
                <a:solidFill>
                  <a:prstClr val="black"/>
                </a:solidFill>
              </a:rPr>
              <a:t>A ciò si aggiungono specifiche conoscenze/competenze organizzative e gestionali, fondamentali per la conduzione della pratica ospedaliera con efficacia, efficienza, qualità, sicurezza, e nella consapevolezza del sistema in cui si opera. </a:t>
            </a:r>
          </a:p>
          <a:p>
            <a:endParaRPr lang="it-IT" b="1" u="sng" dirty="0"/>
          </a:p>
          <a:p>
            <a:endParaRPr lang="it-IT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7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A4B4F5C-72F3-43E1-8D14-AFB0AEA243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Curriculum della Formazione Specifica e Percorsi Elettivi </a:t>
            </a:r>
          </a:p>
          <a:p>
            <a:pPr algn="ctr"/>
            <a:r>
              <a:rPr lang="it-IT" dirty="0"/>
              <a:t>Biennio a scelta (4° e 5° Anno)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F7BCCA-2080-4AFB-986F-5364D2A04A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1100" b="1" dirty="0"/>
              <a:t>Specialità Pediatriche </a:t>
            </a:r>
          </a:p>
          <a:p>
            <a:pPr lvl="0" algn="just"/>
            <a:r>
              <a:rPr lang="it-IT" sz="1100" dirty="0">
                <a:solidFill>
                  <a:prstClr val="black"/>
                </a:solidFill>
              </a:rPr>
              <a:t>Il curriculum formativo è finalizzato all’ulteriore acquisizione di competenze di pediatria generale e ad un </a:t>
            </a:r>
            <a:r>
              <a:rPr lang="it-IT" sz="1100" dirty="0">
                <a:solidFill>
                  <a:srgbClr val="FF0000"/>
                </a:solidFill>
              </a:rPr>
              <a:t>particolare approfondimento culturale e professionale in un ambito delle specialità pediatriche</a:t>
            </a:r>
            <a:r>
              <a:rPr lang="it-IT" sz="1100" dirty="0">
                <a:solidFill>
                  <a:prstClr val="black"/>
                </a:solidFill>
              </a:rPr>
              <a:t>. Questo curriculum, può essere considerato </a:t>
            </a:r>
            <a:r>
              <a:rPr lang="it-IT" sz="1100" dirty="0">
                <a:solidFill>
                  <a:srgbClr val="FF0000"/>
                </a:solidFill>
              </a:rPr>
              <a:t>propedeutico a uno successivo di Alta formazione</a:t>
            </a:r>
            <a:r>
              <a:rPr lang="it-IT" sz="1100" dirty="0">
                <a:solidFill>
                  <a:prstClr val="black"/>
                </a:solidFill>
              </a:rPr>
              <a:t>, destinato a plasmare il pediatra sub-specialista. Le competenze in questo ambito sono relative: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prstClr val="black"/>
                </a:solidFill>
              </a:rPr>
              <a:t>al consolidamento delle conoscenze di pediatria generale acquisite nel primo triennio, con riferimento specifico alle cure secondarie;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prstClr val="black"/>
                </a:solidFill>
              </a:rPr>
              <a:t>all’approfondimento delle conoscenze e delle </a:t>
            </a:r>
            <a:r>
              <a:rPr lang="it-IT" sz="1100" dirty="0">
                <a:solidFill>
                  <a:srgbClr val="FF0000"/>
                </a:solidFill>
              </a:rPr>
              <a:t>competenze professionali nell’ambito specialistico scelto, al fine di una più approfondita presa in carico del bambino affetto dalle patologie pertinenti allo stesso settore specialistico</a:t>
            </a:r>
            <a:r>
              <a:rPr lang="it-IT" sz="1100" dirty="0">
                <a:solidFill>
                  <a:prstClr val="black"/>
                </a:solidFill>
              </a:rPr>
              <a:t>;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prstClr val="black"/>
                </a:solidFill>
              </a:rPr>
              <a:t>ad un’approfondita formazione nell’ambito della ricerca clinica attraverso un diretto e personale coinvolgimento in </a:t>
            </a:r>
            <a:r>
              <a:rPr lang="it-IT" sz="1100" dirty="0">
                <a:solidFill>
                  <a:srgbClr val="FF0000"/>
                </a:solidFill>
              </a:rPr>
              <a:t>progetti di ricerca</a:t>
            </a:r>
            <a:r>
              <a:rPr lang="it-IT" sz="1100" dirty="0">
                <a:solidFill>
                  <a:prstClr val="black"/>
                </a:solidFill>
              </a:rPr>
              <a:t>.</a:t>
            </a:r>
          </a:p>
          <a:p>
            <a:pPr lvl="0" algn="just"/>
            <a:endParaRPr lang="it-IT" sz="1100" b="1" dirty="0">
              <a:solidFill>
                <a:prstClr val="black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Allergologia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Cardiologia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Dermatologia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 err="1">
                <a:solidFill>
                  <a:prstClr val="black"/>
                </a:solidFill>
              </a:rPr>
              <a:t>Emato</a:t>
            </a:r>
            <a:r>
              <a:rPr lang="it-IT" sz="1100" b="1" dirty="0">
                <a:solidFill>
                  <a:prstClr val="black"/>
                </a:solidFill>
              </a:rPr>
              <a:t>-Oncologia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Gastroenterologia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Genetica Clinica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Immunologia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Malattie Infettive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Malattie Metaboliche Ereditarie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Nefrologia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Neonatologia e Terapia Intensiva Neonatale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Neurologia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Pediatria d’Urgenza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Pneumologia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Reumatologia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100" b="1" dirty="0">
                <a:solidFill>
                  <a:prstClr val="black"/>
                </a:solidFill>
              </a:rPr>
              <a:t>Terapia Antalgica e Palliativa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310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8173E0B-BB6A-6BF6-8715-2BF72C79A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Attività professionalizzanti</a:t>
            </a:r>
          </a:p>
        </p:txBody>
      </p:sp>
      <p:pic>
        <p:nvPicPr>
          <p:cNvPr id="7" name="Immagine 6" descr="Immagine che contiene testo, Carattere, bianco&#10;&#10;Descrizione generata automaticamente">
            <a:extLst>
              <a:ext uri="{FF2B5EF4-FFF2-40B4-BE49-F238E27FC236}">
                <a16:creationId xmlns:a16="http://schemas.microsoft.com/office/drawing/2014/main" id="{A091FCEE-9109-E511-AFDA-7B832A00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530" y="933115"/>
            <a:ext cx="4323726" cy="706150"/>
          </a:xfrm>
          <a:prstGeom prst="rect">
            <a:avLst/>
          </a:prstGeom>
        </p:spPr>
      </p:pic>
      <p:pic>
        <p:nvPicPr>
          <p:cNvPr id="9" name="Immagine 8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D4F62E4A-F86B-49F9-95B0-6A48C43E1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530" y="1716623"/>
            <a:ext cx="4323726" cy="3582846"/>
          </a:xfrm>
          <a:prstGeom prst="rect">
            <a:avLst/>
          </a:prstGeom>
        </p:spPr>
      </p:pic>
      <p:pic>
        <p:nvPicPr>
          <p:cNvPr id="11" name="Immagine 10" descr="Immagine che contiene testo, ricevuta, Carattere, bianco&#10;&#10;Descrizione generata automaticamente">
            <a:extLst>
              <a:ext uri="{FF2B5EF4-FFF2-40B4-BE49-F238E27FC236}">
                <a16:creationId xmlns:a16="http://schemas.microsoft.com/office/drawing/2014/main" id="{869E3754-A7AF-B986-E95C-9BA3AD862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530" y="5289384"/>
            <a:ext cx="4323726" cy="12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3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792087"/>
          </a:xfrm>
        </p:spPr>
        <p:txBody>
          <a:bodyPr/>
          <a:lstStyle/>
          <a:p>
            <a:pPr algn="ctr"/>
            <a:r>
              <a:rPr lang="it-IT" dirty="0"/>
              <a:t>Didattica frontale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441575" y="1772816"/>
            <a:ext cx="2664544" cy="4680519"/>
          </a:xfrm>
        </p:spPr>
        <p:txBody>
          <a:bodyPr/>
          <a:lstStyle/>
          <a:p>
            <a:r>
              <a:rPr lang="it-IT" sz="1000" b="1" u="sng" dirty="0">
                <a:solidFill>
                  <a:srgbClr val="FF0000"/>
                </a:solidFill>
              </a:rPr>
              <a:t>I anno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FARMACOLOGIA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GENETICA MEDICA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MICROBIOLOGIA E MICROBIOLOGIA CLINICA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PATOLOGIA CLINICA 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STATISTICA MEDICA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AUXOLOGIA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DIAGNOSTICA PER IMMAGINI IN PEDIATRIA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METODOLOGIA DELLA RICERCA CLINICA IN PEDIATRIA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NEONATOLOGIA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PATOLOGIA NEONATALE 1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PUERICULTURA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RIANIMAZIONE NEONATALE</a:t>
            </a:r>
          </a:p>
          <a:p>
            <a:endParaRPr lang="it-IT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4868423-7FE6-44B6-9770-F5000DE730EC}"/>
              </a:ext>
            </a:extLst>
          </p:cNvPr>
          <p:cNvSpPr/>
          <p:nvPr/>
        </p:nvSpPr>
        <p:spPr>
          <a:xfrm>
            <a:off x="3131840" y="1801150"/>
            <a:ext cx="28803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1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 anno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DERMATOLOGIA PEDIATRICA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MALATTIE DEL SANGUE IN PEDIATRIA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NEUROLOGIA PEDIATRICA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NEUROPSICHIATRIA INFANTILE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ONCOLOGIA PEDIATRICA 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ALLERGOLOGIA E BRONCOPNEUMOLOGIA PEDIATRICA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BLS PEDIATRICO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CHIRURGIA IN PEDIATRIA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GENETICA CLINICA PEDIATRICA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GINECOLOGIA ED OSTETRICIA IN PEDIATRIA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MALATTIE ACUTE NEL BAMBINO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PATOLOGIA NEONATALE 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799E2B1-D7AB-4D0A-8DBF-63681F0D2C08}"/>
              </a:ext>
            </a:extLst>
          </p:cNvPr>
          <p:cNvSpPr/>
          <p:nvPr/>
        </p:nvSpPr>
        <p:spPr>
          <a:xfrm>
            <a:off x="5933961" y="1772816"/>
            <a:ext cx="27900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1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III anno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ENDOCRINOLOGIA PEDIATRICA 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MALATTIE DELL'APPARATO CARDIOVASCOLARE NEL BAMBINO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MALATTIE DELL'APPARATO VISIVO DEL BAMBINO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ADOLESCENTOLOGIA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ECOGRAFIA NEONATALE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ECOGRAFIA PEDIATRICA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 BAMBINO IN CONDIZIONI SFAVOREVOLI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MALATTIE METABOLICHE E SCREENING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NEFROLOGIA PEDIATRICA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NUTRIZIONE NEL BAMBINO CON PATOLOGIA CRONICA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ONCOLOGIA PEDIATRICA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REUMATOLOGIA ED IMMUNOLOGIA PEDIATRICA</a:t>
            </a:r>
          </a:p>
        </p:txBody>
      </p:sp>
    </p:spTree>
    <p:extLst>
      <p:ext uri="{BB962C8B-B14F-4D97-AF65-F5344CB8AC3E}">
        <p14:creationId xmlns:p14="http://schemas.microsoft.com/office/powerpoint/2010/main" val="98709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Didattica frontale</a:t>
            </a:r>
          </a:p>
          <a:p>
            <a:pPr algn="ctr"/>
            <a:r>
              <a:rPr lang="it-IT" dirty="0"/>
              <a:t>Comune per tutti gli Indirizzi Specialistici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412777"/>
            <a:ext cx="3024584" cy="2736304"/>
          </a:xfrm>
        </p:spPr>
        <p:txBody>
          <a:bodyPr/>
          <a:lstStyle/>
          <a:p>
            <a:r>
              <a:rPr lang="it-IT" sz="1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IV anno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MALATTIE DELL'APPARATO LOCOMOTORE IN PEDIATRIA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OTORINOLARINGOIATRIA PEDIATRICA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CARDIOLOGIA PEDIATRICA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COMUNICAZIONE MEDICO-PAZIENTE-GENITORI IN PEDIATRIA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EMATOLOGIA PEDIATRICA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ENDOCRINOLOGIA PEDIATRICA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FOLLOW UP E CONTINUITÀ DELLE CURE IN PEDIATRIA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GASTROENTEROLOGIA PEDIATRICA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 PEDIATRA DI FAMIGLIA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INFETTIVOLOGIA PEDIATRICA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NEUROLOGIA PEDIATRICA</a:t>
            </a:r>
          </a:p>
          <a:p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TERAPIA INTENSIVA NEONATALE 1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3727B6-0675-44BE-ADC2-2700040B7A26}"/>
              </a:ext>
            </a:extLst>
          </p:cNvPr>
          <p:cNvSpPr/>
          <p:nvPr/>
        </p:nvSpPr>
        <p:spPr>
          <a:xfrm>
            <a:off x="4932040" y="1412777"/>
            <a:ext cx="30963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1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 anno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CURE PALLIATIVE E TERAPIA DEL DOLORE IN NEONATOLOGIA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CURE PALLIATIVE E TERAPIA DEL DOLORE IN PEDIATRIA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INFORMATICA APPLICATA ALLA PEDIATRIA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PALS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PSICOLOGIA DELLO SVILUPPO E PSICOLOGIA DELL'EDUCAZIONE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RETRAINING RIANIMAZIONE NEONATALE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REVISIONE DI LINEE GUIDA E RACCOMANDAZIONI IN PEDIATRIA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REVISIONE DI LINEE GUIDA E RACCOMANDAZIONI IN PEDIATRIA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TERAPIA INTENSIVA NEONATALE 2</a:t>
            </a:r>
          </a:p>
          <a:p>
            <a:pPr lvl="0">
              <a:spcBef>
                <a:spcPct val="20000"/>
              </a:spcBef>
            </a:pPr>
            <a:r>
              <a:rPr lang="it-IT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TOSSICOLOGIA E TRAUMATOLOGIA IN PEDIATRIA</a:t>
            </a:r>
          </a:p>
        </p:txBody>
      </p:sp>
    </p:spTree>
    <p:extLst>
      <p:ext uri="{BB962C8B-B14F-4D97-AF65-F5344CB8AC3E}">
        <p14:creationId xmlns:p14="http://schemas.microsoft.com/office/powerpoint/2010/main" val="399678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3C3A887-C615-43CA-A0D4-F7AC61ED9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ctr"/>
            <a:r>
              <a:rPr lang="it-IT" dirty="0"/>
              <a:t>Didattica frontale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6B20D5-1363-4087-9963-EF3F6DDE6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1600" b="1" dirty="0">
                <a:solidFill>
                  <a:srgbClr val="FF0000"/>
                </a:solidFill>
              </a:rPr>
              <a:t>Corsi obbligatori </a:t>
            </a:r>
          </a:p>
          <a:p>
            <a:r>
              <a:rPr lang="it-IT" sz="1600" dirty="0"/>
              <a:t>PBLS – EPILS – EPALS – RIANIMAZIONE NEONATALE</a:t>
            </a:r>
          </a:p>
          <a:p>
            <a:endParaRPr lang="it-IT" sz="1600" b="1" dirty="0"/>
          </a:p>
          <a:p>
            <a:endParaRPr lang="it-IT" sz="1600" b="1" dirty="0"/>
          </a:p>
          <a:p>
            <a:r>
              <a:rPr lang="it-IT" sz="1600" b="1" dirty="0"/>
              <a:t>Corsi facoltativi organizzati dalla Scuola</a:t>
            </a:r>
          </a:p>
          <a:p>
            <a:r>
              <a:rPr lang="it-IT" sz="1600" dirty="0"/>
              <a:t>“CORSO TEORICO-PRATICO DI ECOGRAFIA CLINICA PER IL PRONTO SOCCORSO PEDIATRICO”</a:t>
            </a:r>
          </a:p>
          <a:p>
            <a:r>
              <a:rPr lang="it-IT" sz="1600" dirty="0"/>
              <a:t>“ECOGRAFIA TRANSFONTANELLARE IN NEONATOLOGIA”</a:t>
            </a:r>
          </a:p>
          <a:p>
            <a:endParaRPr lang="it-IT" sz="1600" b="1" dirty="0"/>
          </a:p>
          <a:p>
            <a:endParaRPr lang="it-IT" sz="1600" b="1" dirty="0"/>
          </a:p>
          <a:p>
            <a:r>
              <a:rPr lang="it-IT" sz="1600" b="1" dirty="0"/>
              <a:t>Attività formative autorganizzate (con Tutor)  </a:t>
            </a:r>
          </a:p>
          <a:p>
            <a:r>
              <a:rPr lang="it-IT" sz="1600" dirty="0"/>
              <a:t>MERCOLEDI’ DA LEZIONE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4652836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B406F1578C846941F1D2164AD9189" ma:contentTypeVersion="15" ma:contentTypeDescription="Create a new document." ma:contentTypeScope="" ma:versionID="773e4e7bac8ce721c492c7e846da8940">
  <xsd:schema xmlns:xsd="http://www.w3.org/2001/XMLSchema" xmlns:xs="http://www.w3.org/2001/XMLSchema" xmlns:p="http://schemas.microsoft.com/office/2006/metadata/properties" xmlns:ns3="0c39213d-3ecd-46ed-9cfd-e443588762bf" targetNamespace="http://schemas.microsoft.com/office/2006/metadata/properties" ma:root="true" ma:fieldsID="22ca9d97b36fa519929561d15337127f" ns3:_="">
    <xsd:import namespace="0c39213d-3ecd-46ed-9cfd-e443588762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9213d-3ecd-46ed-9cfd-e4435887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c39213d-3ecd-46ed-9cfd-e443588762b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AA2A89-A61C-4D93-8574-695D7BBED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39213d-3ecd-46ed-9cfd-e4435887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C005F5-6706-427F-AD70-751E4D6260D8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c39213d-3ecd-46ed-9cfd-e443588762b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797F72-E316-46D2-8D73-EC5B1A900C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1918</Words>
  <Application>Microsoft Office PowerPoint</Application>
  <PresentationFormat>Presentazione su schermo (4:3)</PresentationFormat>
  <Paragraphs>281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Wingdings</vt:lpstr>
      <vt:lpstr>COPERTINA</vt:lpstr>
      <vt:lpstr>DIAPOSITIVE</vt:lpstr>
      <vt:lpstr>CHIUSURA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Francesca Manicardi</cp:lastModifiedBy>
  <cp:revision>116</cp:revision>
  <dcterms:created xsi:type="dcterms:W3CDTF">2017-11-13T10:11:35Z</dcterms:created>
  <dcterms:modified xsi:type="dcterms:W3CDTF">2025-05-07T11:23:59Z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0x010100D9AB406F1578C846941F1D2164AD9189</vt:lpwstr>
  </property>
</Properties>
</file>