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1" r:id="rId6"/>
  </p:sldMasterIdLst>
  <p:sldIdLst>
    <p:sldId id="263" r:id="rId7"/>
    <p:sldId id="264" r:id="rId8"/>
    <p:sldId id="265" r:id="rId9"/>
    <p:sldId id="266" r:id="rId10"/>
    <p:sldId id="269" r:id="rId11"/>
    <p:sldId id="268" r:id="rId12"/>
    <p:sldId id="270" r:id="rId13"/>
    <p:sldId id="267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2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604" autoAdjust="0"/>
  </p:normalViewPr>
  <p:slideViewPr>
    <p:cSldViewPr showGuides="1">
      <p:cViewPr varScale="1">
        <p:scale>
          <a:sx n="78" d="100"/>
          <a:sy n="78" d="100"/>
        </p:scale>
        <p:origin x="185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563888" y="548680"/>
            <a:ext cx="5185023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inserire 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563938" y="5379814"/>
            <a:ext cx="525621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563938" y="5877942"/>
            <a:ext cx="5329237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989138"/>
            <a:ext cx="8424862" cy="367211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32038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683269" y="2781300"/>
            <a:ext cx="7777163" cy="28799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+mn-lt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150937" y="1700809"/>
            <a:ext cx="6842125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2780928"/>
            <a:ext cx="6912768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79612" y="3573016"/>
            <a:ext cx="6984776" cy="9361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4725144"/>
            <a:ext cx="7058025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nome.cognome@unibo.it</a:t>
            </a:r>
          </a:p>
          <a:p>
            <a:pPr lvl="0"/>
            <a:r>
              <a:rPr lang="it-IT" dirty="0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1 11"/>
          <p:cNvCxnSpPr/>
          <p:nvPr userDrawn="1"/>
        </p:nvCxnSpPr>
        <p:spPr>
          <a:xfrm>
            <a:off x="3275856" y="188640"/>
            <a:ext cx="0" cy="640871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20782158-7AF3-42B8-A95E-9AE7AC80BF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552" y="2276872"/>
            <a:ext cx="2162090" cy="159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37DC112-7FE1-4949-997D-1BCC7F8E4CCE}"/>
              </a:ext>
            </a:extLst>
          </p:cNvPr>
          <p:cNvSpPr txBox="1"/>
          <p:nvPr userDrawn="1"/>
        </p:nvSpPr>
        <p:spPr>
          <a:xfrm>
            <a:off x="179512" y="652501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23C9881-DC19-44C1-8307-96C20AE8129F}" type="slidenum">
              <a:rPr lang="it-IT" sz="1200" smtClean="0"/>
              <a:t>‹N›</a:t>
            </a:fld>
            <a:endParaRPr lang="it-IT" sz="12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1F0A139-8303-4E02-94E1-3E5DCC6D7BF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84368" y="5864550"/>
            <a:ext cx="1080120" cy="79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 userDrawn="1"/>
        </p:nvSpPr>
        <p:spPr>
          <a:xfrm>
            <a:off x="3131840" y="645333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www.unibo.it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5A095BB-9E14-41BA-8B39-32305A4609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71842" y="620688"/>
            <a:ext cx="1800316" cy="133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federica.marcolini2@studio.unibo.it" TargetMode="External"/><Relationship Id="rId2" Type="http://schemas.openxmlformats.org/officeDocument/2006/relationships/hyperlink" Target="mailto:annarita.atti@unibo.it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elisa.frigo2@studio.unibo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Scuola di Specializzazione in </a:t>
            </a:r>
            <a:r>
              <a:rPr lang="it-IT" dirty="0">
                <a:solidFill>
                  <a:srgbClr val="C00000"/>
                </a:solidFill>
              </a:rPr>
              <a:t>Psichiatria</a:t>
            </a:r>
          </a:p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Direttore: </a:t>
            </a:r>
            <a:r>
              <a:rPr lang="it-IT" dirty="0">
                <a:solidFill>
                  <a:srgbClr val="C00000"/>
                </a:solidFill>
              </a:rPr>
              <a:t>Prof. Diana De Ronchi</a:t>
            </a:r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DIBINEM – Sezione di Psichiatria viale Pepoli 5</a:t>
            </a:r>
          </a:p>
        </p:txBody>
      </p:sp>
    </p:spTree>
    <p:extLst>
      <p:ext uri="{BB962C8B-B14F-4D97-AF65-F5344CB8AC3E}">
        <p14:creationId xmlns:p14="http://schemas.microsoft.com/office/powerpoint/2010/main" val="3085230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Piano didattico della Scuola - Didattica frontale</a:t>
            </a:r>
          </a:p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5288" y="980728"/>
            <a:ext cx="8424862" cy="5112469"/>
          </a:xfrm>
        </p:spPr>
        <p:txBody>
          <a:bodyPr numCol="2"/>
          <a:lstStyle/>
          <a:p>
            <a:r>
              <a:rPr lang="it-IT" sz="1600" b="1" u="sng" dirty="0"/>
              <a:t>I anno </a:t>
            </a:r>
          </a:p>
          <a:p>
            <a:r>
              <a:rPr lang="it-IT" sz="1200" dirty="0"/>
              <a:t>BIOCHIMICA</a:t>
            </a:r>
          </a:p>
          <a:p>
            <a:r>
              <a:rPr lang="it-IT" sz="1200" dirty="0"/>
              <a:t>FARMACOLOGIA</a:t>
            </a:r>
          </a:p>
          <a:p>
            <a:r>
              <a:rPr lang="it-IT" sz="1200" dirty="0"/>
              <a:t>GENETICA MEDICA</a:t>
            </a:r>
          </a:p>
          <a:p>
            <a:r>
              <a:rPr lang="it-IT" sz="1200" dirty="0"/>
              <a:t>STORIA DELLA MEDICINA</a:t>
            </a:r>
          </a:p>
          <a:p>
            <a:r>
              <a:rPr lang="it-IT" sz="1200" dirty="0"/>
              <a:t>DIAGNOSTICA PER IMMAGINI E RADIOTERAPIA</a:t>
            </a:r>
          </a:p>
          <a:p>
            <a:r>
              <a:rPr lang="it-IT" sz="1200" dirty="0"/>
              <a:t>MEDICINA INTERNA</a:t>
            </a:r>
          </a:p>
          <a:p>
            <a:r>
              <a:rPr lang="it-IT" sz="1200" dirty="0"/>
              <a:t>NEUROLOGIA</a:t>
            </a:r>
          </a:p>
          <a:p>
            <a:r>
              <a:rPr lang="it-IT" sz="1200" dirty="0"/>
              <a:t>NEUROPSICHIATRIA INFANTILE</a:t>
            </a:r>
          </a:p>
          <a:p>
            <a:r>
              <a:rPr lang="it-IT" sz="1200" dirty="0"/>
              <a:t>NEURORADIOLOGIA</a:t>
            </a:r>
          </a:p>
          <a:p>
            <a:r>
              <a:rPr lang="it-IT" sz="1200" dirty="0"/>
              <a:t>PSICHIATRIA</a:t>
            </a:r>
          </a:p>
          <a:p>
            <a:r>
              <a:rPr lang="it-IT" sz="1200" dirty="0"/>
              <a:t>NOSOGRAFIA DEI PRINCIPALI DISTURBI PSICHIATRICI</a:t>
            </a:r>
          </a:p>
          <a:p>
            <a:r>
              <a:rPr lang="it-IT" sz="1200" dirty="0"/>
              <a:t>ORGANIZZAZIONE DEL SERVIZIO PSICHIATRICO E LEGISLAZIONE</a:t>
            </a:r>
          </a:p>
          <a:p>
            <a:r>
              <a:rPr lang="it-IT" sz="1200" dirty="0"/>
              <a:t>PSICHIATRIA CLINICA I</a:t>
            </a:r>
          </a:p>
          <a:p>
            <a:r>
              <a:rPr lang="it-IT" sz="1200" dirty="0"/>
              <a:t>PSICOFARMACOLOGIA</a:t>
            </a:r>
          </a:p>
          <a:p>
            <a:r>
              <a:rPr lang="it-IT" sz="1200" dirty="0"/>
              <a:t>PSICOPATOLOGIA</a:t>
            </a:r>
          </a:p>
          <a:p>
            <a:r>
              <a:rPr lang="it-IT" sz="1200" dirty="0"/>
              <a:t>PSICOTERAPIA</a:t>
            </a:r>
          </a:p>
          <a:p>
            <a:r>
              <a:rPr lang="it-IT" sz="1200" dirty="0"/>
              <a:t>RELAZIONE MEDICO PAZIENTE E COLLOQUIO CLINICO</a:t>
            </a:r>
          </a:p>
          <a:p>
            <a:r>
              <a:rPr lang="it-IT" sz="1200" dirty="0"/>
              <a:t>PSICHIATRIA CLINICA 1</a:t>
            </a:r>
          </a:p>
          <a:p>
            <a:endParaRPr lang="it-IT" sz="1200" dirty="0"/>
          </a:p>
          <a:p>
            <a:endParaRPr lang="it-IT" sz="1200" dirty="0"/>
          </a:p>
          <a:p>
            <a:endParaRPr lang="it-IT" sz="1200" dirty="0"/>
          </a:p>
          <a:p>
            <a:endParaRPr lang="it-IT" sz="1200" dirty="0"/>
          </a:p>
          <a:p>
            <a:endParaRPr lang="it-IT" sz="1200" dirty="0"/>
          </a:p>
          <a:p>
            <a:endParaRPr lang="it-IT" sz="1200" dirty="0"/>
          </a:p>
          <a:p>
            <a:endParaRPr lang="it-IT" sz="1200" dirty="0"/>
          </a:p>
          <a:p>
            <a:endParaRPr lang="it-IT" sz="1200" dirty="0"/>
          </a:p>
          <a:p>
            <a:r>
              <a:rPr lang="it-IT" sz="1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II anno </a:t>
            </a:r>
            <a:r>
              <a:rPr lang="it-IT" sz="16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</a:t>
            </a:r>
          </a:p>
          <a:p>
            <a:r>
              <a:rPr lang="it-IT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DISTURBI DELLO SPETTRO PSICOTICO</a:t>
            </a:r>
          </a:p>
          <a:p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PSICOGERIATRIA e DEMENZE</a:t>
            </a:r>
            <a:endParaRPr lang="it-IT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DISTURBI DELL’ ALIMENTAZIONE</a:t>
            </a:r>
          </a:p>
          <a:p>
            <a:r>
              <a:rPr lang="it-IT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PSICOPATOLOGIA AVANZATA</a:t>
            </a:r>
          </a:p>
          <a:p>
            <a:r>
              <a:rPr lang="it-IT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DISTURBI DI PERSONALITA'</a:t>
            </a:r>
          </a:p>
          <a:p>
            <a:r>
              <a:rPr lang="it-IT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DISTURBI TRAUMI-CORRELATI</a:t>
            </a:r>
          </a:p>
          <a:p>
            <a:r>
              <a:rPr lang="it-IT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DISTURBI DEL COMPORTAMENTO 2</a:t>
            </a:r>
          </a:p>
          <a:p>
            <a:r>
              <a:rPr lang="it-IT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PSICOLOGIA CLINICA</a:t>
            </a:r>
          </a:p>
          <a:p>
            <a:r>
              <a:rPr lang="it-IT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SCIENZE INFERMIERISTICHE E TECNICHE NEURO-PSICHIATRICHE E NEURORIABILITATIVE I</a:t>
            </a:r>
          </a:p>
          <a:p>
            <a:r>
              <a:rPr lang="it-IT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STATISTICA MEDICA I</a:t>
            </a:r>
          </a:p>
          <a:p>
            <a:r>
              <a:rPr lang="it-IT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PSICHIATRIA CLINICA 2</a:t>
            </a:r>
          </a:p>
          <a:p>
            <a:endParaRPr lang="it-IT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sz="1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III anno </a:t>
            </a:r>
            <a:r>
              <a:rPr lang="it-IT" sz="16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</a:t>
            </a:r>
            <a:endParaRPr lang="it-IT" sz="1600" b="1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MEDICINA LEGALE</a:t>
            </a:r>
          </a:p>
          <a:p>
            <a:r>
              <a:rPr lang="it-IT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STATISTICA MEDICA II</a:t>
            </a:r>
          </a:p>
          <a:p>
            <a:r>
              <a:rPr lang="it-IT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PSICHIATRIA CLINICA 3</a:t>
            </a:r>
          </a:p>
          <a:p>
            <a:endParaRPr lang="it-IT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sz="1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IV anno </a:t>
            </a:r>
            <a:r>
              <a:rPr lang="it-IT" sz="16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</a:t>
            </a:r>
            <a:endParaRPr lang="it-IT" sz="1600" b="1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sz="1200" dirty="0"/>
              <a:t>PSICHIATRIA CLINICA 4 (LE EMERGENZE URGENZE, I SERVIZI TERRITORIALI, L'OSPEDALE GENERALE, L'AMBITO FORENSE, LA PSICHIATRIA TRANSCULTURALE, LA MEDICINA GENERALE)</a:t>
            </a:r>
          </a:p>
          <a:p>
            <a:endParaRPr lang="it-IT" sz="1200" dirty="0"/>
          </a:p>
          <a:p>
            <a:endParaRPr lang="it-IT" sz="1600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sz="1600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2AA6A68-40D1-E719-F1F2-7866DAD86F24}"/>
              </a:ext>
            </a:extLst>
          </p:cNvPr>
          <p:cNvSpPr txBox="1"/>
          <p:nvPr/>
        </p:nvSpPr>
        <p:spPr>
          <a:xfrm>
            <a:off x="539552" y="6165304"/>
            <a:ext cx="2931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</a:t>
            </a:r>
            <a:r>
              <a:rPr lang="it-IT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SUPERVISIONI DI PSICOTERAPIA</a:t>
            </a:r>
          </a:p>
        </p:txBody>
      </p:sp>
    </p:spTree>
    <p:extLst>
      <p:ext uri="{BB962C8B-B14F-4D97-AF65-F5344CB8AC3E}">
        <p14:creationId xmlns:p14="http://schemas.microsoft.com/office/powerpoint/2010/main" val="3098333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Rete formativa della Scuola</a:t>
            </a:r>
          </a:p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Strutture di sede: </a:t>
            </a:r>
          </a:p>
          <a:p>
            <a:r>
              <a:rPr lang="it-IT" dirty="0" err="1">
                <a:solidFill>
                  <a:srgbClr val="C00000"/>
                </a:solidFill>
              </a:rPr>
              <a:t>Osp</a:t>
            </a:r>
            <a:r>
              <a:rPr lang="it-IT" dirty="0">
                <a:solidFill>
                  <a:srgbClr val="C00000"/>
                </a:solidFill>
              </a:rPr>
              <a:t>. Maggiore, CSM Bologna OVEST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Strutture collegate:</a:t>
            </a:r>
          </a:p>
          <a:p>
            <a:r>
              <a:rPr lang="it-IT" dirty="0">
                <a:solidFill>
                  <a:srgbClr val="C00000"/>
                </a:solidFill>
              </a:rPr>
              <a:t>Servizi territoriali di Bologna (dalla pianura all’appennino)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Strutture complementari:</a:t>
            </a:r>
          </a:p>
          <a:p>
            <a:r>
              <a:rPr lang="it-IT" dirty="0">
                <a:solidFill>
                  <a:srgbClr val="C00000"/>
                </a:solidFill>
              </a:rPr>
              <a:t>Ospedali di San Giovanni in Persiceto, Bazzano, IRCCS Bellaria, AOSP Sant’Orsola + sedi localizzate in Romagna e nell’AUSL di Imola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024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Skills da raggiungere secondo il D.I. 68/2015</a:t>
            </a:r>
          </a:p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5288" y="1196752"/>
            <a:ext cx="8424862" cy="4320381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it-IT" dirty="0"/>
              <a:t>Aver preso in carico pazienti per i quali ha definito diagnosi e prognosi seguendoli in contesto di ricovero, in trattamento ambulatoriale/territoriale</a:t>
            </a:r>
          </a:p>
          <a:p>
            <a:pPr marL="342900" indent="-342900">
              <a:buAutoNum type="arabicPeriod"/>
            </a:pPr>
            <a:r>
              <a:rPr lang="it-IT" dirty="0"/>
              <a:t>Aver accresciuto le competenze nei trattamenti psicofarmacologici, psicoterapeutici e riabilitativi</a:t>
            </a:r>
          </a:p>
          <a:p>
            <a:pPr marL="342900" indent="-342900">
              <a:buAutoNum type="arabicPeriod"/>
            </a:pPr>
            <a:r>
              <a:rPr lang="it-IT" dirty="0"/>
              <a:t>Aver seguito nell’intero quadriennio casi in psicoterapia con supervisione</a:t>
            </a:r>
          </a:p>
          <a:p>
            <a:pPr marL="342900" indent="-342900">
              <a:buAutoNum type="arabicPeriod"/>
            </a:pPr>
            <a:r>
              <a:rPr lang="it-IT" dirty="0"/>
              <a:t>Aver seguito casi con programmi di riabilitazione psichiatrica e/o multiprofessionale nei vari setting di cura incluso il domicilio</a:t>
            </a:r>
          </a:p>
          <a:p>
            <a:pPr marL="342900" indent="-342900">
              <a:buAutoNum type="arabicPeriod"/>
            </a:pPr>
            <a:r>
              <a:rPr lang="it-IT" dirty="0"/>
              <a:t>Aver effettuato interventi di psichiatria di consultazione e di collegamento, avere seguito casi con diagnosi di disturbo dell’alimentazione e casi inerenti la </a:t>
            </a:r>
            <a:r>
              <a:rPr lang="it-IT" dirty="0" err="1"/>
              <a:t>psicogeriatria</a:t>
            </a:r>
            <a:endParaRPr lang="it-IT" dirty="0"/>
          </a:p>
          <a:p>
            <a:pPr marL="342900" indent="-342900">
              <a:buAutoNum type="arabicPeriod"/>
            </a:pPr>
            <a:r>
              <a:rPr lang="it-IT" dirty="0"/>
              <a:t>Aver effettuato interventi in condizione di urgenza/emergenza inclusi i TSO</a:t>
            </a:r>
          </a:p>
          <a:p>
            <a:pPr marL="342900" indent="-342900">
              <a:buAutoNum type="arabicPeriod"/>
            </a:pPr>
            <a:r>
              <a:rPr lang="it-IT" dirty="0"/>
              <a:t>Aver partecipato alla conduzione di ricerche cliniche</a:t>
            </a:r>
          </a:p>
          <a:p>
            <a:pPr marL="342900" indent="-342900">
              <a:buAutoNum type="arabicPeriod"/>
            </a:pPr>
            <a:r>
              <a:rPr lang="it-IT" dirty="0"/>
              <a:t>Aver impiegato sui pazienti strumenti che permettono di formulare la diagnosi categoriale e valutare la dimensione psicopatologica, cognitiva, del funzionamento sociale e del carico assistenziale dei suoi familiari</a:t>
            </a:r>
          </a:p>
          <a:p>
            <a:pPr marL="342900" indent="-342900">
              <a:buAutoNum type="arabicPeriod"/>
            </a:pPr>
            <a:r>
              <a:rPr lang="it-IT" dirty="0"/>
              <a:t>Avere acquisito esperienze pratiche relative ai problemi etici e giuridici dell’operare psichiatrico ed all’espletamento delle perizie psichiatriche</a:t>
            </a:r>
          </a:p>
        </p:txBody>
      </p:sp>
    </p:spTree>
    <p:extLst>
      <p:ext uri="{BB962C8B-B14F-4D97-AF65-F5344CB8AC3E}">
        <p14:creationId xmlns:p14="http://schemas.microsoft.com/office/powerpoint/2010/main" val="2606346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Possibilità</a:t>
            </a:r>
          </a:p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95288" y="1196752"/>
            <a:ext cx="8424862" cy="4320381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it-IT" dirty="0"/>
              <a:t>Esperienze di studio/ricerca/formazione all’estero</a:t>
            </a:r>
          </a:p>
          <a:p>
            <a:pPr marL="342900" indent="-342900">
              <a:buAutoNum type="arabicPeriod"/>
            </a:pPr>
            <a:r>
              <a:rPr lang="it-IT" dirty="0"/>
              <a:t>Esperienza nella pratica della psicoterapia</a:t>
            </a:r>
          </a:p>
          <a:p>
            <a:pPr marL="342900" indent="-342900">
              <a:buAutoNum type="arabicPeriod"/>
            </a:pPr>
            <a:r>
              <a:rPr lang="it-IT" dirty="0"/>
              <a:t>Possibilità di supervisione</a:t>
            </a:r>
          </a:p>
          <a:p>
            <a:pPr marL="342900" indent="-342900">
              <a:buAutoNum type="arabicPeriod"/>
            </a:pPr>
            <a:r>
              <a:rPr lang="it-IT" dirty="0"/>
              <a:t>Rotazioni !!</a:t>
            </a:r>
          </a:p>
        </p:txBody>
      </p:sp>
    </p:spTree>
    <p:extLst>
      <p:ext uri="{BB962C8B-B14F-4D97-AF65-F5344CB8AC3E}">
        <p14:creationId xmlns:p14="http://schemas.microsoft.com/office/powerpoint/2010/main" val="3980314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82628BC-6F1D-4F16-90AC-9385A01D74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Sbocchi occupazionali</a:t>
            </a:r>
          </a:p>
          <a:p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EBBCDC1-CB25-F808-51C2-9F592E155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988"/>
          <a:stretch/>
        </p:blipFill>
        <p:spPr>
          <a:xfrm>
            <a:off x="411350" y="3759490"/>
            <a:ext cx="3069699" cy="29064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2" descr="emimg_1592">
            <a:extLst>
              <a:ext uri="{FF2B5EF4-FFF2-40B4-BE49-F238E27FC236}">
                <a16:creationId xmlns:a16="http://schemas.microsoft.com/office/drawing/2014/main" id="{0E64412C-A363-4443-8037-2E3ADCFD3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50" y="982309"/>
            <a:ext cx="3453870" cy="259075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8B756C1-0EF2-E38C-D5CA-E71FD5E5B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7290" y="950663"/>
            <a:ext cx="3742447" cy="42804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A09E1D9-D1C3-EA73-71E9-6420A8B54A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2" y="5517232"/>
            <a:ext cx="1768123" cy="10842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A4A883B-5DA0-D6A7-6095-32C90839A5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128" y="5445224"/>
            <a:ext cx="1906066" cy="114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38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82628BC-6F1D-4F16-90AC-9385A01D74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Sbocchi occupazionali</a:t>
            </a:r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96D2ED6-765D-4E1A-B2CB-C673060D59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F496CC0-8B14-771D-0D38-61D49BEC5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921" y="4940453"/>
            <a:ext cx="2952750" cy="15525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0798418-C564-1C5F-8AF9-D30B9DEBAF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46"/>
          <a:stretch/>
        </p:blipFill>
        <p:spPr>
          <a:xfrm>
            <a:off x="5859043" y="2492896"/>
            <a:ext cx="2674076" cy="26640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0518E1E-0B01-384A-9A20-D208C2350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02" y="3337614"/>
            <a:ext cx="3065203" cy="1277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3A3FFBF-AB79-370C-4B5B-A57336B80C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753" y="940640"/>
            <a:ext cx="2864080" cy="21480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94824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</a:rPr>
              <a:t>ANNA RITA ATTI, segretario scientifico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b="0" i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Dipartimento di Scienze Biomediche e Neuromotorie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annarita.atti@unibo.it</a:t>
            </a:r>
            <a:endParaRPr lang="it-IT" dirty="0">
              <a:solidFill>
                <a:srgbClr val="C00000"/>
              </a:solidFill>
            </a:endParaRPr>
          </a:p>
          <a:p>
            <a:endParaRPr lang="it-IT" dirty="0">
              <a:solidFill>
                <a:srgbClr val="C00000"/>
              </a:solidFill>
            </a:endParaRPr>
          </a:p>
          <a:p>
            <a:r>
              <a:rPr lang="it-IT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federica.marcolini2@studio.unibo.it</a:t>
            </a:r>
            <a:endParaRPr lang="it-IT" dirty="0">
              <a:solidFill>
                <a:srgbClr val="C00000"/>
              </a:solidFill>
            </a:endParaRPr>
          </a:p>
          <a:p>
            <a:r>
              <a:rPr lang="it-IT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elisa.frigo2@studio.unibo.it</a:t>
            </a:r>
            <a:endParaRPr lang="it-IT" dirty="0">
              <a:solidFill>
                <a:srgbClr val="C00000"/>
              </a:solidFill>
            </a:endParaRPr>
          </a:p>
          <a:p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69360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4c004ca-ccb1-4f0b-b67f-49ede2a5291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93CB2774721D40A3D8F20859A35295" ma:contentTypeVersion="18" ma:contentTypeDescription="Create a new document." ma:contentTypeScope="" ma:versionID="384da44ddd1806dea7c3b63c2ce2e6c8">
  <xsd:schema xmlns:xsd="http://www.w3.org/2001/XMLSchema" xmlns:xs="http://www.w3.org/2001/XMLSchema" xmlns:p="http://schemas.microsoft.com/office/2006/metadata/properties" xmlns:ns3="a4c004ca-ccb1-4f0b-b67f-49ede2a52919" xmlns:ns4="8b463bd5-be94-4387-a3e7-09b2cc765335" targetNamespace="http://schemas.microsoft.com/office/2006/metadata/properties" ma:root="true" ma:fieldsID="0f705041d5eee64245fa209e99b39b81" ns3:_="" ns4:_="">
    <xsd:import namespace="a4c004ca-ccb1-4f0b-b67f-49ede2a52919"/>
    <xsd:import namespace="8b463bd5-be94-4387-a3e7-09b2cc76533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004ca-ccb1-4f0b-b67f-49ede2a529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463bd5-be94-4387-a3e7-09b2cc76533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24626D-7284-492A-9FEC-F1A902E4E9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05FDCC-03B3-4F1D-B71F-06204784125B}">
  <ds:schemaRefs>
    <ds:schemaRef ds:uri="http://purl.org/dc/terms/"/>
    <ds:schemaRef ds:uri="http://schemas.microsoft.com/office/2006/documentManagement/types"/>
    <ds:schemaRef ds:uri="a4c004ca-ccb1-4f0b-b67f-49ede2a52919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8b463bd5-be94-4387-a3e7-09b2cc765335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6ED9FD1-A5A8-4C3E-A7D7-606F4138CE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c004ca-ccb1-4f0b-b67f-49ede2a52919"/>
    <ds:schemaRef ds:uri="8b463bd5-be94-4387-a3e7-09b2cc7653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437</Words>
  <Application>Microsoft Office PowerPoint</Application>
  <PresentationFormat>Presentazione su schermo (4:3)</PresentationFormat>
  <Paragraphs>87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8</vt:i4>
      </vt:variant>
    </vt:vector>
  </HeadingPairs>
  <TitlesOfParts>
    <vt:vector size="16" baseType="lpstr">
      <vt:lpstr>Arial</vt:lpstr>
      <vt:lpstr>Calibri</vt:lpstr>
      <vt:lpstr>Century Gothic</vt:lpstr>
      <vt:lpstr>Tahoma</vt:lpstr>
      <vt:lpstr>Wingdings</vt:lpstr>
      <vt:lpstr>COPERTINA</vt:lpstr>
      <vt:lpstr>DIAPOSITIVE</vt:lpstr>
      <vt:lpstr>CHIUSURA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Francesca Manicardi</cp:lastModifiedBy>
  <cp:revision>68</cp:revision>
  <dcterms:created xsi:type="dcterms:W3CDTF">2017-11-13T10:11:35Z</dcterms:created>
  <dcterms:modified xsi:type="dcterms:W3CDTF">2025-05-13T10:24:47Z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0x010100C693CB2774721D40A3D8F20859A35295</vt:lpwstr>
  </property>
</Properties>
</file>