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  <p:sldMasterId id="2147483673" r:id="rId4"/>
  </p:sldMasterIdLst>
  <p:notesMasterIdLst>
    <p:notesMasterId r:id="rId14"/>
  </p:notesMasterIdLst>
  <p:sldIdLst>
    <p:sldId id="263" r:id="rId5"/>
    <p:sldId id="273" r:id="rId6"/>
    <p:sldId id="269" r:id="rId7"/>
    <p:sldId id="270" r:id="rId8"/>
    <p:sldId id="264" r:id="rId9"/>
    <p:sldId id="272" r:id="rId10"/>
    <p:sldId id="268" r:id="rId11"/>
    <p:sldId id="355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273"/>
            <p14:sldId id="269"/>
            <p14:sldId id="270"/>
            <p14:sldId id="264"/>
            <p14:sldId id="272"/>
            <p14:sldId id="268"/>
            <p14:sldId id="35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04" autoAdjust="0"/>
  </p:normalViewPr>
  <p:slideViewPr>
    <p:cSldViewPr showGuides="1">
      <p:cViewPr varScale="1">
        <p:scale>
          <a:sx n="56" d="100"/>
          <a:sy n="56" d="100"/>
        </p:scale>
        <p:origin x="44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7580-0FE9-4247-8AC5-27B69CE739BB}" type="datetimeFigureOut">
              <a:rPr lang="it-IT" smtClean="0"/>
              <a:t>21/05/2025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C8F8C-B933-4C09-B504-D05D6CF1C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06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D.I. 68 del 2015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C8F8C-B933-4C09-B504-D05D6CF1CB1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9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180-190 Centri di Radioterapia in Italia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C8F8C-B933-4C09-B504-D05D6CF1CB1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21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95A69-6270-4C30-B8AA-BB309E9E1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2C3C3-86BF-495F-A622-1FD1CB391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5DD34-EEA2-4D4B-8F4C-F03D86475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18F27-3113-45FA-AC42-814C1DC3A2C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5208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AA97F9-14B6-4B84-9F64-DB0A57DB4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5B199C-2C84-4AC5-BACB-640061744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46F6AF-CC93-45A6-9634-D19B36B97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DDC4D-B0BC-4EE2-861F-BA6D6E2D486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9765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CCED37-05F1-446C-9EE1-A7005F33E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BA034B-72F4-457D-AF96-7FC42A813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890FA5-7334-4C28-92EB-D1479C2DA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43B2A-2B3E-44BC-A097-3560ADB5F86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973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8AFBEC-38AE-4DBF-90F5-8A25D1FDC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7D5B89-885D-4567-8462-E663AD56F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6D9B3F-AF31-4DAB-A678-A7D8E5AA4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ED86A-7585-4AED-BEDF-E58052B8EE1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7348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6F7A3-1163-4063-A3D6-8B9E7D4AF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9D078-7588-448D-899B-F449D35E0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E2070-CADC-4688-B57D-8A5A72B8F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715BF-63F9-4380-98D7-6896C7790C4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3851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EB1EB-7AE1-4664-ACEA-519567918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6228D-6A54-42DD-87F5-2AE34AE45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5B846-EAB6-4D69-9EC5-87F7C6639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59AC-35CE-419A-BB94-780D40A57B5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0703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FF835E-9638-45D5-9B61-891584CB6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99FCE0-4475-4721-A7C5-796C3C109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3E6A15-368A-4B84-86C8-FC34338BA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779B0-E68E-4E80-AF41-0304CCBC99D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3934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CE8A9E-FB5E-4947-8970-DE3763593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6178D3-3C4D-40C8-9D42-C55DF8021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2BC109-A642-41F6-8319-E3FA54C52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056E2-6AA0-456D-9BFF-B0614CB7230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7370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2FAA96-17D6-4C2A-9763-7D95F5801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41B498-1B10-498F-9076-0B1B5183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79E948-7673-4967-A594-51AF86BDF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F8E3-27C0-4442-A7B7-AE22E30B73E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3282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803923-2CFE-4E32-B98B-9C1097BBA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6C4A4F-2941-415A-9054-2E92856E4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71589A-B2E9-4CC6-BC0B-BB42C8111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C958-E22E-47F9-990A-72168EBA5CA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1221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ACA073-C20C-4467-B694-2ED302EE5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6185DB-0FD8-45F4-BFB3-AA8545C22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D3B60D-A618-4449-90CD-5B9943950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B0D8C-8052-4E26-847D-A2C7E61EE20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5371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E6919D-BC4D-4ACD-AADA-200D8410F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BC705D-0219-412B-8F16-F8CB97343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7AE7CC-DA05-409C-93DF-D547EB088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D0799-7973-41C3-ADA6-52FA90D3521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788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" y="1956998"/>
            <a:ext cx="3098773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5733476"/>
            <a:ext cx="1526568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600016"/>
            <a:ext cx="2574022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FF2ECB-56F1-4D82-87A1-32A570332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BE7028-EEE6-4CDF-AEA7-3E2D300C0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gli stili del testo dello schema</a:t>
            </a:r>
          </a:p>
          <a:p>
            <a:pPr lvl="1"/>
            <a:r>
              <a:rPr lang="en-US" altLang="en-US"/>
              <a:t>Secondo livello</a:t>
            </a:r>
          </a:p>
          <a:p>
            <a:pPr lvl="2"/>
            <a:r>
              <a:rPr lang="en-US" altLang="en-US"/>
              <a:t>Terzo livello</a:t>
            </a:r>
          </a:p>
          <a:p>
            <a:pPr lvl="3"/>
            <a:r>
              <a:rPr lang="en-US" altLang="en-US"/>
              <a:t>Quarto livello</a:t>
            </a:r>
          </a:p>
          <a:p>
            <a:pPr lvl="4"/>
            <a:r>
              <a:rPr lang="en-US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54527A-FA1D-4B6D-B17B-E5CC366E2B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256FEF-67CF-4E3D-A737-DBA0BE4F96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2AB6BC-113E-4159-929C-4AF1B6E8DE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711184CE-0FD1-48BB-B5D3-FE2A27ECE23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91113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ilvia.cammelli2@unibo.it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Radioterapia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Prof.ssa Silvia Cammelli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 Scienze Mediche e Chirurgiche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9569" y="752510"/>
            <a:ext cx="8424862" cy="648071"/>
          </a:xfrm>
        </p:spPr>
        <p:txBody>
          <a:bodyPr/>
          <a:lstStyle/>
          <a:p>
            <a:pPr algn="ctr"/>
            <a:r>
              <a:rPr lang="it-IT" sz="4000" dirty="0"/>
              <a:t>Caratteristiche della Scuola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411760" y="1772816"/>
            <a:ext cx="4752776" cy="43203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Durata: 4 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Numero di borse: 4-8/anno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Numero di iscritti attuali: 10 </a:t>
            </a:r>
          </a:p>
          <a:p>
            <a:r>
              <a:rPr lang="it-IT" sz="2400" dirty="0"/>
              <a:t>	4° anno: 5</a:t>
            </a:r>
          </a:p>
          <a:p>
            <a:r>
              <a:rPr lang="it-IT" sz="2400" dirty="0"/>
              <a:t>	3° anno: 1</a:t>
            </a:r>
          </a:p>
          <a:p>
            <a:r>
              <a:rPr lang="it-IT" sz="2400" dirty="0"/>
              <a:t>	2° anno: 2</a:t>
            </a:r>
          </a:p>
          <a:p>
            <a:r>
              <a:rPr lang="it-IT" sz="2400" dirty="0"/>
              <a:t>	1° anno: 2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95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539552" y="476672"/>
            <a:ext cx="8424862" cy="648071"/>
          </a:xfrm>
        </p:spPr>
        <p:txBody>
          <a:bodyPr/>
          <a:lstStyle/>
          <a:p>
            <a:pPr algn="ctr"/>
            <a:r>
              <a:rPr lang="it-IT" sz="4000" dirty="0"/>
              <a:t>Rete formativa della Scuola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08151" y="1124743"/>
            <a:ext cx="8673040" cy="5400600"/>
          </a:xfrm>
        </p:spPr>
        <p:txBody>
          <a:bodyPr/>
          <a:lstStyle/>
          <a:p>
            <a:pPr algn="ctr"/>
            <a:r>
              <a:rPr lang="it-IT" sz="2400" b="1" dirty="0"/>
              <a:t>Struttura  di sede</a:t>
            </a:r>
            <a:r>
              <a:rPr lang="it-IT" sz="2400" dirty="0"/>
              <a:t>: </a:t>
            </a:r>
          </a:p>
          <a:p>
            <a:r>
              <a:rPr lang="it-IT" dirty="0"/>
              <a:t>U.O. Radioterapia Oncologica </a:t>
            </a:r>
            <a:r>
              <a:rPr lang="it-IT" sz="1800" i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t-IT" sz="1800" dirty="0">
                <a:effectLst/>
                <a:latin typeface="+mj-lt"/>
                <a:ea typeface="Times New Roman" panose="02020603050405020304" pitchFamily="18" charset="0"/>
              </a:rPr>
              <a:t>IRCCS Azienda Ospedaliero-Universitaria di Bologna;</a:t>
            </a:r>
            <a:endParaRPr lang="it-IT" dirty="0">
              <a:latin typeface="+mj-lt"/>
            </a:endParaRPr>
          </a:p>
          <a:p>
            <a:endParaRPr lang="it-IT" dirty="0"/>
          </a:p>
          <a:p>
            <a:pPr algn="ctr"/>
            <a:r>
              <a:rPr lang="it-IT" sz="2400" b="1" dirty="0"/>
              <a:t>Strutture collegate</a:t>
            </a:r>
            <a:r>
              <a:rPr lang="it-IT" sz="2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U.O. Radioterapia Oncologica Ospedale Bellaria- Bologna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U.O Radioterapia Oncologica Meldola-Ravenna IRST- Ospedale Santa Maria delle Croci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U.O Radioterapia Oncologica Rimini (Ospedale Infermi),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U.O Radioterapia Oncologica Ferrara</a:t>
            </a:r>
          </a:p>
          <a:p>
            <a:pPr algn="ctr"/>
            <a:r>
              <a:rPr lang="it-IT" sz="2400" b="1" dirty="0"/>
              <a:t>Strutture complementari</a:t>
            </a:r>
            <a:r>
              <a:rPr lang="it-IT" sz="2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Fondazione Seragnoli (Hospice Bentivoglio , Bellaria,  Casalecchio)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Hospice di Lugo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U.O Cure Palliative Romagna (in fase di accreditamento)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746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683568" y="188640"/>
            <a:ext cx="7920880" cy="648071"/>
          </a:xfrm>
        </p:spPr>
        <p:txBody>
          <a:bodyPr/>
          <a:lstStyle/>
          <a:p>
            <a:pPr algn="ctr"/>
            <a:r>
              <a:rPr lang="it-IT" sz="2000" dirty="0"/>
              <a:t>Caratteristiche dell’ U.O. di Radioterapia Oncologica Policlinico S. Orsola (struttura di sede)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39552" y="1124744"/>
            <a:ext cx="8424862" cy="51124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Sezioni : 	1. </a:t>
            </a:r>
            <a:r>
              <a:rPr lang="it-IT" b="1" dirty="0"/>
              <a:t>Radioterapia Esterna </a:t>
            </a:r>
            <a:r>
              <a:rPr lang="it-IT" dirty="0"/>
              <a:t>- Day Service  (PAD. 30 e 11)</a:t>
            </a:r>
          </a:p>
          <a:p>
            <a:r>
              <a:rPr lang="it-IT" dirty="0"/>
              <a:t>		2. </a:t>
            </a:r>
            <a:r>
              <a:rPr lang="it-IT" b="1" dirty="0"/>
              <a:t>Brachiterapia</a:t>
            </a:r>
            <a:r>
              <a:rPr lang="it-IT" dirty="0"/>
              <a:t>- Day Hospital (PAD. 11)</a:t>
            </a:r>
          </a:p>
          <a:p>
            <a:r>
              <a:rPr lang="it-IT" dirty="0"/>
              <a:t>		3. </a:t>
            </a:r>
            <a:r>
              <a:rPr lang="it-IT" b="1" dirty="0"/>
              <a:t>Radioterapia Metabolica- </a:t>
            </a:r>
            <a:r>
              <a:rPr lang="it-IT" dirty="0"/>
              <a:t>Reparto di degenza (PAD. 2)</a:t>
            </a:r>
          </a:p>
          <a:p>
            <a:endParaRPr lang="it-IT" dirty="0"/>
          </a:p>
          <a:p>
            <a:r>
              <a:rPr lang="it-IT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Personale:  8 Dirigenti Medici</a:t>
            </a:r>
          </a:p>
          <a:p>
            <a:r>
              <a:rPr lang="it-IT" dirty="0"/>
              <a:t>	          8  Fisici Sanitari</a:t>
            </a:r>
          </a:p>
          <a:p>
            <a:r>
              <a:rPr lang="it-IT" dirty="0"/>
              <a:t>	         30 Tecnici di Radiologia</a:t>
            </a:r>
          </a:p>
          <a:p>
            <a:r>
              <a:rPr lang="it-IT" dirty="0"/>
              <a:t>	         10 Infermieri</a:t>
            </a:r>
          </a:p>
          <a:p>
            <a:r>
              <a:rPr lang="it-IT" dirty="0"/>
              <a:t>	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Meeting multidisciplinari: mammella, prostata, colon-retto, pancreas, testa-collo, 				</a:t>
            </a:r>
            <a:r>
              <a:rPr lang="it-IT" dirty="0" err="1"/>
              <a:t>neopl</a:t>
            </a:r>
            <a:r>
              <a:rPr lang="it-IT" dirty="0"/>
              <a:t>. ginecologiche, sarcomi, </a:t>
            </a:r>
            <a:r>
              <a:rPr lang="it-IT" dirty="0" err="1"/>
              <a:t>neopl</a:t>
            </a:r>
            <a:r>
              <a:rPr lang="it-IT" dirty="0"/>
              <a:t>. pediatriche, tumori 				neuroendocrini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	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846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5865" y="116632"/>
            <a:ext cx="8424862" cy="648071"/>
          </a:xfrm>
        </p:spPr>
        <p:txBody>
          <a:bodyPr/>
          <a:lstStyle/>
          <a:p>
            <a:pPr algn="ctr"/>
            <a:r>
              <a:rPr lang="it-IT" sz="3200" dirty="0"/>
              <a:t>Piano didattico della Scuola </a:t>
            </a:r>
          </a:p>
          <a:p>
            <a:pPr algn="ctr"/>
            <a:r>
              <a:rPr lang="it-IT" sz="3200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25865" y="764703"/>
            <a:ext cx="8424862" cy="5040559"/>
          </a:xfrm>
        </p:spPr>
        <p:txBody>
          <a:bodyPr/>
          <a:lstStyle/>
          <a:p>
            <a:r>
              <a:rPr lang="it-IT" b="1" u="sng" dirty="0"/>
              <a:t>I anno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Attività di base obbligatorie: Anatomia Patologica, Biologia Molecolare, Fisica Applicata, Farmacologia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Attività frontali specifiche del settore MED/36: Radioterapia I (suddivisa in 7 moduli)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Attività obbligatorie: Chirurgia Generale, Medicina Interna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Altre Attività inerenti: Lingua Inglese, Legislazione Sanitaria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Attività frontali specifiche del settore MED/36: Radioterapia II (suddivisa in 7 moduli)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anno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Attività obbligatorie: Bioingegneria elettronica ed informatica, Fisica Applicata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Altre attività inerenti: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Psicologia Clinica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Attività frontali specifiche del settore MED/36: Radioterapia III (suddivisa in 6 moduli)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Attività frontali specifiche del settore MED/36: Radioterapia IV (suddivisa in 9 moduli)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TESI FINALE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25865" y="416601"/>
            <a:ext cx="8424862" cy="648071"/>
          </a:xfrm>
        </p:spPr>
        <p:txBody>
          <a:bodyPr/>
          <a:lstStyle/>
          <a:p>
            <a:pPr algn="ctr"/>
            <a:r>
              <a:rPr lang="it-IT" sz="4000" dirty="0"/>
              <a:t>Attività scientifica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25865" y="1087828"/>
            <a:ext cx="9432974" cy="4999877"/>
          </a:xfrm>
        </p:spPr>
        <p:txBody>
          <a:bodyPr/>
          <a:lstStyle/>
          <a:p>
            <a:r>
              <a:rPr lang="it-IT" sz="2000" b="1" u="sng" dirty="0"/>
              <a:t>Poster/Comunicazioni Orali accettati a congressi nazionali/internazionali: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sz="2400" b="1" dirty="0"/>
              <a:t>AIRO 2019: 14					ESTRO 2019: 20</a:t>
            </a:r>
          </a:p>
          <a:p>
            <a:r>
              <a:rPr lang="it-IT" sz="2400" b="1" dirty="0"/>
              <a:t>AIRO 2020: 24					ESTRO 2020: 10		</a:t>
            </a:r>
          </a:p>
          <a:p>
            <a:r>
              <a:rPr lang="it-IT" sz="2400" b="1" dirty="0"/>
              <a:t>AIRO 2021: 16					ESTRO 2021: 34</a:t>
            </a:r>
          </a:p>
          <a:p>
            <a:r>
              <a:rPr lang="it-IT" sz="2400" b="1" dirty="0"/>
              <a:t>AIRO 2022: 23</a:t>
            </a:r>
          </a:p>
          <a:p>
            <a:r>
              <a:rPr lang="it-IT" sz="2400" b="1" dirty="0"/>
              <a:t>AIRO 2023: 31					ESTRO 2023: 15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6DBC029-E62C-4027-84ED-E7E3F7C7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3" y="2209743"/>
            <a:ext cx="2295116" cy="31896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59EEF5-67DB-489A-8CF4-ADE1772D02FC}"/>
              </a:ext>
            </a:extLst>
          </p:cNvPr>
          <p:cNvSpPr txBox="1"/>
          <p:nvPr/>
        </p:nvSpPr>
        <p:spPr>
          <a:xfrm>
            <a:off x="827584" y="5629058"/>
            <a:ext cx="697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18 pubblicazioni in </a:t>
            </a:r>
            <a:r>
              <a:rPr lang="it-IT" sz="2800" b="1" dirty="0" err="1"/>
              <a:t>extenso</a:t>
            </a:r>
            <a:r>
              <a:rPr lang="it-IT" sz="2800" b="1" dirty="0"/>
              <a:t> negli ultimi 3 anni</a:t>
            </a:r>
          </a:p>
        </p:txBody>
      </p:sp>
    </p:spTree>
    <p:extLst>
      <p:ext uri="{BB962C8B-B14F-4D97-AF65-F5344CB8AC3E}">
        <p14:creationId xmlns:p14="http://schemas.microsoft.com/office/powerpoint/2010/main" val="409323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620688"/>
            <a:ext cx="8424862" cy="648071"/>
          </a:xfrm>
        </p:spPr>
        <p:txBody>
          <a:bodyPr/>
          <a:lstStyle/>
          <a:p>
            <a:pPr algn="ctr"/>
            <a:r>
              <a:rPr lang="it-IT" sz="3600" dirty="0"/>
              <a:t>Sbocchi occupazionali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DDD2F7-44B0-4BE4-9B72-0C213DE7D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608" y="2204864"/>
            <a:ext cx="7488832" cy="9361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Tasso di occupazione :  100% negli ultimi 10 anni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Ambito pubblico (privato)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97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DC01C7A0-8496-4292-9C2F-42AAC31F0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781300"/>
            <a:ext cx="3116263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>
            <a:extLst>
              <a:ext uri="{FF2B5EF4-FFF2-40B4-BE49-F238E27FC236}">
                <a16:creationId xmlns:a16="http://schemas.microsoft.com/office/drawing/2014/main" id="{15E3533D-C2FC-4B84-8B0B-B7726A14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5540"/>
          <a:stretch>
            <a:fillRect/>
          </a:stretch>
        </p:blipFill>
        <p:spPr bwMode="auto">
          <a:xfrm>
            <a:off x="2644775" y="1063625"/>
            <a:ext cx="1466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>
            <a:extLst>
              <a:ext uri="{FF2B5EF4-FFF2-40B4-BE49-F238E27FC236}">
                <a16:creationId xmlns:a16="http://schemas.microsoft.com/office/drawing/2014/main" id="{94E5EFB2-EB02-4F1D-A13E-26C7C12B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218113"/>
            <a:ext cx="28114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itolo 3">
            <a:extLst>
              <a:ext uri="{FF2B5EF4-FFF2-40B4-BE49-F238E27FC236}">
                <a16:creationId xmlns:a16="http://schemas.microsoft.com/office/drawing/2014/main" id="{FAE1102B-74DE-4E26-8A94-CFED8A71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42888"/>
            <a:ext cx="7772400" cy="1143001"/>
          </a:xfrm>
        </p:spPr>
        <p:txBody>
          <a:bodyPr/>
          <a:lstStyle/>
          <a:p>
            <a:r>
              <a:rPr lang="it-IT" altLang="en-US">
                <a:latin typeface="Calibri" panose="020F0502020204030204" pitchFamily="34" charset="0"/>
              </a:rPr>
              <a:t>High tech, high touch</a:t>
            </a:r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7FBFB05E-54BD-4199-9206-77A92853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963738"/>
            <a:ext cx="183673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6">
            <a:extLst>
              <a:ext uri="{FF2B5EF4-FFF2-40B4-BE49-F238E27FC236}">
                <a16:creationId xmlns:a16="http://schemas.microsoft.com/office/drawing/2014/main" id="{16D74C5B-8C46-4A1C-B01C-B1C4D8D4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218113"/>
            <a:ext cx="2192338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7">
            <a:extLst>
              <a:ext uri="{FF2B5EF4-FFF2-40B4-BE49-F238E27FC236}">
                <a16:creationId xmlns:a16="http://schemas.microsoft.com/office/drawing/2014/main" id="{3A7ACAFD-AEBF-4875-B3CE-F6EC2F55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2560" r="12502" b="50000"/>
          <a:stretch>
            <a:fillRect/>
          </a:stretch>
        </p:blipFill>
        <p:spPr bwMode="auto">
          <a:xfrm>
            <a:off x="4344988" y="949325"/>
            <a:ext cx="223678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4" name="Picture 8">
            <a:extLst>
              <a:ext uri="{FF2B5EF4-FFF2-40B4-BE49-F238E27FC236}">
                <a16:creationId xmlns:a16="http://schemas.microsoft.com/office/drawing/2014/main" id="{63A4A620-434F-4362-9F33-C1F5C441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2303462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5" name="Picture 9">
            <a:extLst>
              <a:ext uri="{FF2B5EF4-FFF2-40B4-BE49-F238E27FC236}">
                <a16:creationId xmlns:a16="http://schemas.microsoft.com/office/drawing/2014/main" id="{1839F73A-5575-4992-A357-1F19AAD6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6913"/>
            <a:ext cx="17018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6" name="Picture 10">
            <a:extLst>
              <a:ext uri="{FF2B5EF4-FFF2-40B4-BE49-F238E27FC236}">
                <a16:creationId xmlns:a16="http://schemas.microsoft.com/office/drawing/2014/main" id="{063E6265-36E4-42F6-A688-461F4606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7"/>
          <a:stretch>
            <a:fillRect/>
          </a:stretch>
        </p:blipFill>
        <p:spPr bwMode="auto">
          <a:xfrm>
            <a:off x="249238" y="3543300"/>
            <a:ext cx="2308225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7" name="Picture 11">
            <a:extLst>
              <a:ext uri="{FF2B5EF4-FFF2-40B4-BE49-F238E27FC236}">
                <a16:creationId xmlns:a16="http://schemas.microsoft.com/office/drawing/2014/main" id="{8C4088E3-0A0E-4495-A17C-3B91FC4A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03825"/>
            <a:ext cx="2103437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Prof.ssa Silvia Cammelli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Dipartimento di Scienze Mediche e Chirurgiche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E-mail </a:t>
            </a:r>
            <a:r>
              <a:rPr lang="it-IT" dirty="0">
                <a:hlinkClick r:id="rId2"/>
              </a:rPr>
              <a:t>silvia.cammelli2@unibo.it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zione vuota">
  <a:themeElements>
    <a:clrScheme name="Presentazione vuota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537</Words>
  <Application>Microsoft Office PowerPoint</Application>
  <PresentationFormat>Presentazione su schermo (4:3)</PresentationFormat>
  <Paragraphs>81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COPERTINA</vt:lpstr>
      <vt:lpstr>DIAPOSITIVE</vt:lpstr>
      <vt:lpstr>CHIUSURA</vt:lpstr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High tech, high touch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Silvia Cammelli</cp:lastModifiedBy>
  <cp:revision>112</cp:revision>
  <dcterms:created xsi:type="dcterms:W3CDTF">2017-11-13T10:11:35Z</dcterms:created>
  <dcterms:modified xsi:type="dcterms:W3CDTF">2025-05-21T13:27:09Z</dcterms:modified>
</cp:coreProperties>
</file>