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310" r:id="rId2"/>
    <p:sldId id="322" r:id="rId3"/>
    <p:sldId id="272" r:id="rId4"/>
    <p:sldId id="1342" r:id="rId5"/>
    <p:sldId id="1341" r:id="rId6"/>
    <p:sldId id="670" r:id="rId7"/>
    <p:sldId id="672" r:id="rId8"/>
    <p:sldId id="1229" r:id="rId9"/>
    <p:sldId id="1343" r:id="rId10"/>
    <p:sldId id="325" r:id="rId11"/>
    <p:sldId id="327" r:id="rId12"/>
    <p:sldId id="1344" r:id="rId13"/>
    <p:sldId id="328" r:id="rId14"/>
    <p:sldId id="329" r:id="rId15"/>
    <p:sldId id="330" r:id="rId16"/>
    <p:sldId id="331" r:id="rId17"/>
    <p:sldId id="332" r:id="rId18"/>
    <p:sldId id="321" r:id="rId19"/>
    <p:sldId id="323" r:id="rId20"/>
    <p:sldId id="324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hC9AujYQ8R8wa3b2PPQ1ZRgPjB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5B0F6-429B-4B83-ACB2-7BCEB7D888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D7E2E9-0B19-42A0-A692-F74510A7732F}">
      <dgm:prSet/>
      <dgm:spPr/>
      <dgm:t>
        <a:bodyPr/>
        <a:lstStyle/>
        <a:p>
          <a:r>
            <a:rPr lang="it-IT"/>
            <a:t>Gli specialisti in Urologia, avranno numerose possibilità di lavoro al termine degli studi:</a:t>
          </a:r>
          <a:endParaRPr lang="en-US"/>
        </a:p>
      </dgm:t>
    </dgm:pt>
    <dgm:pt modelId="{4468E14C-1EDF-4862-8021-AB637E7FC429}" type="parTrans" cxnId="{B2F7F48E-F96F-4C04-BB04-5850C02EDE74}">
      <dgm:prSet/>
      <dgm:spPr/>
      <dgm:t>
        <a:bodyPr/>
        <a:lstStyle/>
        <a:p>
          <a:endParaRPr lang="en-US"/>
        </a:p>
      </dgm:t>
    </dgm:pt>
    <dgm:pt modelId="{8EFC44BE-C008-46B4-9E71-795F98A38F9E}" type="sibTrans" cxnId="{B2F7F48E-F96F-4C04-BB04-5850C02EDE74}">
      <dgm:prSet/>
      <dgm:spPr/>
      <dgm:t>
        <a:bodyPr/>
        <a:lstStyle/>
        <a:p>
          <a:endParaRPr lang="en-US"/>
        </a:p>
      </dgm:t>
    </dgm:pt>
    <dgm:pt modelId="{C83D418E-94E3-41EF-8756-A2BDA9A6E82F}">
      <dgm:prSet/>
      <dgm:spPr/>
      <dgm:t>
        <a:bodyPr/>
        <a:lstStyle/>
        <a:p>
          <a:r>
            <a:rPr lang="it-IT"/>
            <a:t>Prosecuzione del percorso di studi attraverso dottorato di ricerca o assegno di ricerca</a:t>
          </a:r>
          <a:endParaRPr lang="en-US"/>
        </a:p>
      </dgm:t>
    </dgm:pt>
    <dgm:pt modelId="{6469077A-DF70-4B40-9041-7EB5986589CE}" type="parTrans" cxnId="{6F8CDAC8-FF80-40DB-9F86-DAE0444A6E30}">
      <dgm:prSet/>
      <dgm:spPr/>
      <dgm:t>
        <a:bodyPr/>
        <a:lstStyle/>
        <a:p>
          <a:endParaRPr lang="en-US"/>
        </a:p>
      </dgm:t>
    </dgm:pt>
    <dgm:pt modelId="{B23FB87E-5138-4B53-9E8A-D46CF6903CD8}" type="sibTrans" cxnId="{6F8CDAC8-FF80-40DB-9F86-DAE0444A6E30}">
      <dgm:prSet/>
      <dgm:spPr/>
      <dgm:t>
        <a:bodyPr/>
        <a:lstStyle/>
        <a:p>
          <a:endParaRPr lang="en-US"/>
        </a:p>
      </dgm:t>
    </dgm:pt>
    <dgm:pt modelId="{B77B0CEA-AED0-42C9-8A27-099F08947DBB}">
      <dgm:prSet/>
      <dgm:spPr/>
      <dgm:t>
        <a:bodyPr/>
        <a:lstStyle/>
        <a:p>
          <a:r>
            <a:rPr lang="it-IT"/>
            <a:t>Dirigente medico di I primo livello</a:t>
          </a:r>
          <a:endParaRPr lang="en-US"/>
        </a:p>
      </dgm:t>
    </dgm:pt>
    <dgm:pt modelId="{DAB61B80-0627-4502-9D23-757B6EDB5AE5}" type="parTrans" cxnId="{1D07AF26-195D-491E-B145-F3A9B5BE906D}">
      <dgm:prSet/>
      <dgm:spPr/>
      <dgm:t>
        <a:bodyPr/>
        <a:lstStyle/>
        <a:p>
          <a:endParaRPr lang="en-US"/>
        </a:p>
      </dgm:t>
    </dgm:pt>
    <dgm:pt modelId="{A65AA08F-0EED-4244-8836-D3FF5DE6ECDD}" type="sibTrans" cxnId="{1D07AF26-195D-491E-B145-F3A9B5BE906D}">
      <dgm:prSet/>
      <dgm:spPr/>
      <dgm:t>
        <a:bodyPr/>
        <a:lstStyle/>
        <a:p>
          <a:endParaRPr lang="en-US"/>
        </a:p>
      </dgm:t>
    </dgm:pt>
    <dgm:pt modelId="{F69868C1-AAD4-4B2E-A1F9-7877451FFF63}">
      <dgm:prSet/>
      <dgm:spPr/>
      <dgm:t>
        <a:bodyPr/>
        <a:lstStyle/>
        <a:p>
          <a:r>
            <a:rPr lang="it-IT"/>
            <a:t>Urologo presso ospedale privato</a:t>
          </a:r>
          <a:endParaRPr lang="en-US"/>
        </a:p>
      </dgm:t>
    </dgm:pt>
    <dgm:pt modelId="{9D666EFE-BC54-4C21-BD29-E75EF486F7FD}" type="parTrans" cxnId="{10CA2F92-9F79-4922-9654-FC5D3C6C0558}">
      <dgm:prSet/>
      <dgm:spPr/>
      <dgm:t>
        <a:bodyPr/>
        <a:lstStyle/>
        <a:p>
          <a:endParaRPr lang="en-US"/>
        </a:p>
      </dgm:t>
    </dgm:pt>
    <dgm:pt modelId="{6E906EF0-59DF-4E4F-9895-7917D6E6358F}" type="sibTrans" cxnId="{10CA2F92-9F79-4922-9654-FC5D3C6C0558}">
      <dgm:prSet/>
      <dgm:spPr/>
      <dgm:t>
        <a:bodyPr/>
        <a:lstStyle/>
        <a:p>
          <a:endParaRPr lang="en-US"/>
        </a:p>
      </dgm:t>
    </dgm:pt>
    <dgm:pt modelId="{4430B18A-E136-4291-9C73-58F5E12B379E}">
      <dgm:prSet/>
      <dgm:spPr/>
      <dgm:t>
        <a:bodyPr/>
        <a:lstStyle/>
        <a:p>
          <a:r>
            <a:rPr lang="it-IT"/>
            <a:t>Urologo presso ospedale privato convenzionato</a:t>
          </a:r>
          <a:endParaRPr lang="en-US"/>
        </a:p>
      </dgm:t>
    </dgm:pt>
    <dgm:pt modelId="{A83409AE-D955-40A5-9CBB-ABB678178992}" type="parTrans" cxnId="{3980F89B-FA6C-4C8F-B331-B2E14EEB71D1}">
      <dgm:prSet/>
      <dgm:spPr/>
      <dgm:t>
        <a:bodyPr/>
        <a:lstStyle/>
        <a:p>
          <a:endParaRPr lang="en-US"/>
        </a:p>
      </dgm:t>
    </dgm:pt>
    <dgm:pt modelId="{4337594D-9771-4347-8D64-DE04C0883DE7}" type="sibTrans" cxnId="{3980F89B-FA6C-4C8F-B331-B2E14EEB71D1}">
      <dgm:prSet/>
      <dgm:spPr/>
      <dgm:t>
        <a:bodyPr/>
        <a:lstStyle/>
        <a:p>
          <a:endParaRPr lang="en-US"/>
        </a:p>
      </dgm:t>
    </dgm:pt>
    <dgm:pt modelId="{87597681-4D0C-426B-9F0B-9EF4E7BACDE9}">
      <dgm:prSet/>
      <dgm:spPr/>
      <dgm:t>
        <a:bodyPr/>
        <a:lstStyle/>
        <a:p>
          <a:r>
            <a:rPr lang="it-IT"/>
            <a:t>Urologo o andrologo ambulatoriale</a:t>
          </a:r>
          <a:endParaRPr lang="en-US"/>
        </a:p>
      </dgm:t>
    </dgm:pt>
    <dgm:pt modelId="{E218EDAF-5379-4664-84E0-88D0A5047058}" type="parTrans" cxnId="{C67E174C-F46A-48D3-A0BD-055248D31498}">
      <dgm:prSet/>
      <dgm:spPr/>
      <dgm:t>
        <a:bodyPr/>
        <a:lstStyle/>
        <a:p>
          <a:endParaRPr lang="en-US"/>
        </a:p>
      </dgm:t>
    </dgm:pt>
    <dgm:pt modelId="{0B9D6A46-2205-4A87-A85F-CFE67A091CF4}" type="sibTrans" cxnId="{C67E174C-F46A-48D3-A0BD-055248D31498}">
      <dgm:prSet/>
      <dgm:spPr/>
      <dgm:t>
        <a:bodyPr/>
        <a:lstStyle/>
        <a:p>
          <a:endParaRPr lang="en-US"/>
        </a:p>
      </dgm:t>
    </dgm:pt>
    <dgm:pt modelId="{5AF09AEF-CC0A-49A6-A98A-E4E62595C212}" type="pres">
      <dgm:prSet presAssocID="{DA35B0F6-429B-4B83-ACB2-7BCEB7D88855}" presName="linear" presStyleCnt="0">
        <dgm:presLayoutVars>
          <dgm:animLvl val="lvl"/>
          <dgm:resizeHandles val="exact"/>
        </dgm:presLayoutVars>
      </dgm:prSet>
      <dgm:spPr/>
    </dgm:pt>
    <dgm:pt modelId="{79B15420-2CCC-4F5E-AD7B-90AD08D56CA9}" type="pres">
      <dgm:prSet presAssocID="{ACD7E2E9-0B19-42A0-A692-F74510A7732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9793119-FE28-4F7D-8F21-EAAC8047ED57}" type="pres">
      <dgm:prSet presAssocID="{8EFC44BE-C008-46B4-9E71-795F98A38F9E}" presName="spacer" presStyleCnt="0"/>
      <dgm:spPr/>
    </dgm:pt>
    <dgm:pt modelId="{18B62039-6867-4CB9-9F6C-03869B1243F5}" type="pres">
      <dgm:prSet presAssocID="{C83D418E-94E3-41EF-8756-A2BDA9A6E82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3005390-D368-4620-B5A2-CE26976BC371}" type="pres">
      <dgm:prSet presAssocID="{B23FB87E-5138-4B53-9E8A-D46CF6903CD8}" presName="spacer" presStyleCnt="0"/>
      <dgm:spPr/>
    </dgm:pt>
    <dgm:pt modelId="{E708368A-76E5-4F95-A6F3-9A698E13E048}" type="pres">
      <dgm:prSet presAssocID="{B77B0CEA-AED0-42C9-8A27-099F08947DBB}" presName="parentText" presStyleLbl="node1" presStyleIdx="2" presStyleCnt="6" custLinFactNeighborX="114">
        <dgm:presLayoutVars>
          <dgm:chMax val="0"/>
          <dgm:bulletEnabled val="1"/>
        </dgm:presLayoutVars>
      </dgm:prSet>
      <dgm:spPr/>
    </dgm:pt>
    <dgm:pt modelId="{193868D4-DF52-4234-8614-93570B559AF8}" type="pres">
      <dgm:prSet presAssocID="{A65AA08F-0EED-4244-8836-D3FF5DE6ECDD}" presName="spacer" presStyleCnt="0"/>
      <dgm:spPr/>
    </dgm:pt>
    <dgm:pt modelId="{C6CEFAF3-A4B7-4EDD-89E5-6FA6F1ADF370}" type="pres">
      <dgm:prSet presAssocID="{F69868C1-AAD4-4B2E-A1F9-7877451FFF6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5454B1B-1B32-472E-B792-2A9C55A2A8FC}" type="pres">
      <dgm:prSet presAssocID="{6E906EF0-59DF-4E4F-9895-7917D6E6358F}" presName="spacer" presStyleCnt="0"/>
      <dgm:spPr/>
    </dgm:pt>
    <dgm:pt modelId="{F333F0B5-7C9B-452F-8D0F-F05358B2BFBA}" type="pres">
      <dgm:prSet presAssocID="{4430B18A-E136-4291-9C73-58F5E12B379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29049D1-1836-45AF-BFCA-85B642A84076}" type="pres">
      <dgm:prSet presAssocID="{4337594D-9771-4347-8D64-DE04C0883DE7}" presName="spacer" presStyleCnt="0"/>
      <dgm:spPr/>
    </dgm:pt>
    <dgm:pt modelId="{F1A7F380-1CE0-45D3-A92A-11431ED2505C}" type="pres">
      <dgm:prSet presAssocID="{87597681-4D0C-426B-9F0B-9EF4E7BACDE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D07AF26-195D-491E-B145-F3A9B5BE906D}" srcId="{DA35B0F6-429B-4B83-ACB2-7BCEB7D88855}" destId="{B77B0CEA-AED0-42C9-8A27-099F08947DBB}" srcOrd="2" destOrd="0" parTransId="{DAB61B80-0627-4502-9D23-757B6EDB5AE5}" sibTransId="{A65AA08F-0EED-4244-8836-D3FF5DE6ECDD}"/>
    <dgm:cxn modelId="{B749E834-A863-4660-BB05-035EAAD8E79D}" type="presOf" srcId="{87597681-4D0C-426B-9F0B-9EF4E7BACDE9}" destId="{F1A7F380-1CE0-45D3-A92A-11431ED2505C}" srcOrd="0" destOrd="0" presId="urn:microsoft.com/office/officeart/2005/8/layout/vList2"/>
    <dgm:cxn modelId="{52CF7935-4CC2-4E56-8B8D-E0125471CA37}" type="presOf" srcId="{ACD7E2E9-0B19-42A0-A692-F74510A7732F}" destId="{79B15420-2CCC-4F5E-AD7B-90AD08D56CA9}" srcOrd="0" destOrd="0" presId="urn:microsoft.com/office/officeart/2005/8/layout/vList2"/>
    <dgm:cxn modelId="{FFC4743F-17C7-4915-B02F-928E7DA5D17F}" type="presOf" srcId="{C83D418E-94E3-41EF-8756-A2BDA9A6E82F}" destId="{18B62039-6867-4CB9-9F6C-03869B1243F5}" srcOrd="0" destOrd="0" presId="urn:microsoft.com/office/officeart/2005/8/layout/vList2"/>
    <dgm:cxn modelId="{C67E174C-F46A-48D3-A0BD-055248D31498}" srcId="{DA35B0F6-429B-4B83-ACB2-7BCEB7D88855}" destId="{87597681-4D0C-426B-9F0B-9EF4E7BACDE9}" srcOrd="5" destOrd="0" parTransId="{E218EDAF-5379-4664-84E0-88D0A5047058}" sibTransId="{0B9D6A46-2205-4A87-A85F-CFE67A091CF4}"/>
    <dgm:cxn modelId="{A5854776-5A17-4B53-8837-4B0134BA7612}" type="presOf" srcId="{4430B18A-E136-4291-9C73-58F5E12B379E}" destId="{F333F0B5-7C9B-452F-8D0F-F05358B2BFBA}" srcOrd="0" destOrd="0" presId="urn:microsoft.com/office/officeart/2005/8/layout/vList2"/>
    <dgm:cxn modelId="{B2F7F48E-F96F-4C04-BB04-5850C02EDE74}" srcId="{DA35B0F6-429B-4B83-ACB2-7BCEB7D88855}" destId="{ACD7E2E9-0B19-42A0-A692-F74510A7732F}" srcOrd="0" destOrd="0" parTransId="{4468E14C-1EDF-4862-8021-AB637E7FC429}" sibTransId="{8EFC44BE-C008-46B4-9E71-795F98A38F9E}"/>
    <dgm:cxn modelId="{10CA2F92-9F79-4922-9654-FC5D3C6C0558}" srcId="{DA35B0F6-429B-4B83-ACB2-7BCEB7D88855}" destId="{F69868C1-AAD4-4B2E-A1F9-7877451FFF63}" srcOrd="3" destOrd="0" parTransId="{9D666EFE-BC54-4C21-BD29-E75EF486F7FD}" sibTransId="{6E906EF0-59DF-4E4F-9895-7917D6E6358F}"/>
    <dgm:cxn modelId="{3980F89B-FA6C-4C8F-B331-B2E14EEB71D1}" srcId="{DA35B0F6-429B-4B83-ACB2-7BCEB7D88855}" destId="{4430B18A-E136-4291-9C73-58F5E12B379E}" srcOrd="4" destOrd="0" parTransId="{A83409AE-D955-40A5-9CBB-ABB678178992}" sibTransId="{4337594D-9771-4347-8D64-DE04C0883DE7}"/>
    <dgm:cxn modelId="{4972D7C0-1297-43C8-B5EF-0AEA8A710D89}" type="presOf" srcId="{F69868C1-AAD4-4B2E-A1F9-7877451FFF63}" destId="{C6CEFAF3-A4B7-4EDD-89E5-6FA6F1ADF370}" srcOrd="0" destOrd="0" presId="urn:microsoft.com/office/officeart/2005/8/layout/vList2"/>
    <dgm:cxn modelId="{6F8CDAC8-FF80-40DB-9F86-DAE0444A6E30}" srcId="{DA35B0F6-429B-4B83-ACB2-7BCEB7D88855}" destId="{C83D418E-94E3-41EF-8756-A2BDA9A6E82F}" srcOrd="1" destOrd="0" parTransId="{6469077A-DF70-4B40-9041-7EB5986589CE}" sibTransId="{B23FB87E-5138-4B53-9E8A-D46CF6903CD8}"/>
    <dgm:cxn modelId="{A32BE6D7-55D7-4736-BE22-931690C7FDC4}" type="presOf" srcId="{DA35B0F6-429B-4B83-ACB2-7BCEB7D88855}" destId="{5AF09AEF-CC0A-49A6-A98A-E4E62595C212}" srcOrd="0" destOrd="0" presId="urn:microsoft.com/office/officeart/2005/8/layout/vList2"/>
    <dgm:cxn modelId="{FD94CCEC-0F61-46FE-B826-E3DF2ED4352A}" type="presOf" srcId="{B77B0CEA-AED0-42C9-8A27-099F08947DBB}" destId="{E708368A-76E5-4F95-A6F3-9A698E13E048}" srcOrd="0" destOrd="0" presId="urn:microsoft.com/office/officeart/2005/8/layout/vList2"/>
    <dgm:cxn modelId="{D0DD1A12-D5DA-493D-A735-34602849399D}" type="presParOf" srcId="{5AF09AEF-CC0A-49A6-A98A-E4E62595C212}" destId="{79B15420-2CCC-4F5E-AD7B-90AD08D56CA9}" srcOrd="0" destOrd="0" presId="urn:microsoft.com/office/officeart/2005/8/layout/vList2"/>
    <dgm:cxn modelId="{5EAB4109-84B4-4C8E-B68C-8C388DD4F2DB}" type="presParOf" srcId="{5AF09AEF-CC0A-49A6-A98A-E4E62595C212}" destId="{19793119-FE28-4F7D-8F21-EAAC8047ED57}" srcOrd="1" destOrd="0" presId="urn:microsoft.com/office/officeart/2005/8/layout/vList2"/>
    <dgm:cxn modelId="{B78CA411-296D-4151-BAED-018069363952}" type="presParOf" srcId="{5AF09AEF-CC0A-49A6-A98A-E4E62595C212}" destId="{18B62039-6867-4CB9-9F6C-03869B1243F5}" srcOrd="2" destOrd="0" presId="urn:microsoft.com/office/officeart/2005/8/layout/vList2"/>
    <dgm:cxn modelId="{A94A3304-E723-4DF8-B291-2E3ECE38188D}" type="presParOf" srcId="{5AF09AEF-CC0A-49A6-A98A-E4E62595C212}" destId="{A3005390-D368-4620-B5A2-CE26976BC371}" srcOrd="3" destOrd="0" presId="urn:microsoft.com/office/officeart/2005/8/layout/vList2"/>
    <dgm:cxn modelId="{E704CD76-6EDC-449F-80D1-67B4619309A8}" type="presParOf" srcId="{5AF09AEF-CC0A-49A6-A98A-E4E62595C212}" destId="{E708368A-76E5-4F95-A6F3-9A698E13E048}" srcOrd="4" destOrd="0" presId="urn:microsoft.com/office/officeart/2005/8/layout/vList2"/>
    <dgm:cxn modelId="{B319112D-75D7-4489-A113-4588E0871ABD}" type="presParOf" srcId="{5AF09AEF-CC0A-49A6-A98A-E4E62595C212}" destId="{193868D4-DF52-4234-8614-93570B559AF8}" srcOrd="5" destOrd="0" presId="urn:microsoft.com/office/officeart/2005/8/layout/vList2"/>
    <dgm:cxn modelId="{7C1A965D-8607-4925-8C55-D1A4D0259A36}" type="presParOf" srcId="{5AF09AEF-CC0A-49A6-A98A-E4E62595C212}" destId="{C6CEFAF3-A4B7-4EDD-89E5-6FA6F1ADF370}" srcOrd="6" destOrd="0" presId="urn:microsoft.com/office/officeart/2005/8/layout/vList2"/>
    <dgm:cxn modelId="{7023F897-824C-4ED3-8C7F-C57E4C367E67}" type="presParOf" srcId="{5AF09AEF-CC0A-49A6-A98A-E4E62595C212}" destId="{D5454B1B-1B32-472E-B792-2A9C55A2A8FC}" srcOrd="7" destOrd="0" presId="urn:microsoft.com/office/officeart/2005/8/layout/vList2"/>
    <dgm:cxn modelId="{ACD69FC0-49F0-4C86-8743-31F9CEA5F1DD}" type="presParOf" srcId="{5AF09AEF-CC0A-49A6-A98A-E4E62595C212}" destId="{F333F0B5-7C9B-452F-8D0F-F05358B2BFBA}" srcOrd="8" destOrd="0" presId="urn:microsoft.com/office/officeart/2005/8/layout/vList2"/>
    <dgm:cxn modelId="{C2A52077-BD6B-4417-A535-F5CED045305C}" type="presParOf" srcId="{5AF09AEF-CC0A-49A6-A98A-E4E62595C212}" destId="{029049D1-1836-45AF-BFCA-85B642A84076}" srcOrd="9" destOrd="0" presId="urn:microsoft.com/office/officeart/2005/8/layout/vList2"/>
    <dgm:cxn modelId="{F5108B77-F32C-4A1C-BB6E-6436DEDB37BE}" type="presParOf" srcId="{5AF09AEF-CC0A-49A6-A98A-E4E62595C212}" destId="{F1A7F380-1CE0-45D3-A92A-11431ED2505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15420-2CCC-4F5E-AD7B-90AD08D56CA9}">
      <dsp:nvSpPr>
        <dsp:cNvPr id="0" name=""/>
        <dsp:cNvSpPr/>
      </dsp:nvSpPr>
      <dsp:spPr>
        <a:xfrm>
          <a:off x="0" y="9462"/>
          <a:ext cx="8603226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/>
            <a:t>Gli specialisti in Urologia, avranno numerose possibilità di lavoro al termine degli studi:</a:t>
          </a:r>
          <a:endParaRPr lang="en-US" sz="1300" kern="1200"/>
        </a:p>
      </dsp:txBody>
      <dsp:txXfrm>
        <a:off x="14850" y="24312"/>
        <a:ext cx="8573526" cy="274500"/>
      </dsp:txXfrm>
    </dsp:sp>
    <dsp:sp modelId="{18B62039-6867-4CB9-9F6C-03869B1243F5}">
      <dsp:nvSpPr>
        <dsp:cNvPr id="0" name=""/>
        <dsp:cNvSpPr/>
      </dsp:nvSpPr>
      <dsp:spPr>
        <a:xfrm>
          <a:off x="0" y="351102"/>
          <a:ext cx="8603226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/>
            <a:t>Prosecuzione del percorso di studi attraverso dottorato di ricerca o assegno di ricerca</a:t>
          </a:r>
          <a:endParaRPr lang="en-US" sz="1300" kern="1200"/>
        </a:p>
      </dsp:txBody>
      <dsp:txXfrm>
        <a:off x="14850" y="365952"/>
        <a:ext cx="8573526" cy="274500"/>
      </dsp:txXfrm>
    </dsp:sp>
    <dsp:sp modelId="{E708368A-76E5-4F95-A6F3-9A698E13E048}">
      <dsp:nvSpPr>
        <dsp:cNvPr id="0" name=""/>
        <dsp:cNvSpPr/>
      </dsp:nvSpPr>
      <dsp:spPr>
        <a:xfrm>
          <a:off x="0" y="692742"/>
          <a:ext cx="8603226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/>
            <a:t>Dirigente medico di I primo livello</a:t>
          </a:r>
          <a:endParaRPr lang="en-US" sz="1300" kern="1200"/>
        </a:p>
      </dsp:txBody>
      <dsp:txXfrm>
        <a:off x="14850" y="707592"/>
        <a:ext cx="8573526" cy="274500"/>
      </dsp:txXfrm>
    </dsp:sp>
    <dsp:sp modelId="{C6CEFAF3-A4B7-4EDD-89E5-6FA6F1ADF370}">
      <dsp:nvSpPr>
        <dsp:cNvPr id="0" name=""/>
        <dsp:cNvSpPr/>
      </dsp:nvSpPr>
      <dsp:spPr>
        <a:xfrm>
          <a:off x="0" y="1034382"/>
          <a:ext cx="8603226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/>
            <a:t>Urologo presso ospedale privato</a:t>
          </a:r>
          <a:endParaRPr lang="en-US" sz="1300" kern="1200"/>
        </a:p>
      </dsp:txBody>
      <dsp:txXfrm>
        <a:off x="14850" y="1049232"/>
        <a:ext cx="8573526" cy="274500"/>
      </dsp:txXfrm>
    </dsp:sp>
    <dsp:sp modelId="{F333F0B5-7C9B-452F-8D0F-F05358B2BFBA}">
      <dsp:nvSpPr>
        <dsp:cNvPr id="0" name=""/>
        <dsp:cNvSpPr/>
      </dsp:nvSpPr>
      <dsp:spPr>
        <a:xfrm>
          <a:off x="0" y="1376022"/>
          <a:ext cx="8603226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/>
            <a:t>Urologo presso ospedale privato convenzionato</a:t>
          </a:r>
          <a:endParaRPr lang="en-US" sz="1300" kern="1200"/>
        </a:p>
      </dsp:txBody>
      <dsp:txXfrm>
        <a:off x="14850" y="1390872"/>
        <a:ext cx="8573526" cy="274500"/>
      </dsp:txXfrm>
    </dsp:sp>
    <dsp:sp modelId="{F1A7F380-1CE0-45D3-A92A-11431ED2505C}">
      <dsp:nvSpPr>
        <dsp:cNvPr id="0" name=""/>
        <dsp:cNvSpPr/>
      </dsp:nvSpPr>
      <dsp:spPr>
        <a:xfrm>
          <a:off x="0" y="1717662"/>
          <a:ext cx="8603226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/>
            <a:t>Urologo o andrologo ambulatoriale</a:t>
          </a:r>
          <a:endParaRPr lang="en-US" sz="1300" kern="1200"/>
        </a:p>
      </dsp:txBody>
      <dsp:txXfrm>
        <a:off x="14850" y="1732512"/>
        <a:ext cx="8573526" cy="27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054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8B37E6BB-1738-686E-6273-8A8F81F74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2:notes">
            <a:extLst>
              <a:ext uri="{FF2B5EF4-FFF2-40B4-BE49-F238E27FC236}">
                <a16:creationId xmlns:a16="http://schemas.microsoft.com/office/drawing/2014/main" id="{B9439771-4B90-44C9-FE23-194835AA07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52:notes">
            <a:extLst>
              <a:ext uri="{FF2B5EF4-FFF2-40B4-BE49-F238E27FC236}">
                <a16:creationId xmlns:a16="http://schemas.microsoft.com/office/drawing/2014/main" id="{C3DD9DA1-0AFD-0C43-5989-FF22FDEF1F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1749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F948C8AA-7294-4415-F0DF-CBCF17F86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2:notes">
            <a:extLst>
              <a:ext uri="{FF2B5EF4-FFF2-40B4-BE49-F238E27FC236}">
                <a16:creationId xmlns:a16="http://schemas.microsoft.com/office/drawing/2014/main" id="{B8B1E5B2-5F78-329B-5965-0DD2DC3203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52:notes">
            <a:extLst>
              <a:ext uri="{FF2B5EF4-FFF2-40B4-BE49-F238E27FC236}">
                <a16:creationId xmlns:a16="http://schemas.microsoft.com/office/drawing/2014/main" id="{DC1BBD8F-BA22-98D6-A76E-72BF5DCDDC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2346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B07B8ACE-28C0-5405-A0D7-F6EC48582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2:notes">
            <a:extLst>
              <a:ext uri="{FF2B5EF4-FFF2-40B4-BE49-F238E27FC236}">
                <a16:creationId xmlns:a16="http://schemas.microsoft.com/office/drawing/2014/main" id="{6154B23D-3CA0-886D-C318-FDE02273AD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52:notes">
            <a:extLst>
              <a:ext uri="{FF2B5EF4-FFF2-40B4-BE49-F238E27FC236}">
                <a16:creationId xmlns:a16="http://schemas.microsoft.com/office/drawing/2014/main" id="{502EC351-AB3A-0E65-0A4A-DA6D3A659D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468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715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300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477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5598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3705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744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600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138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BB69-4839-4754-998B-DF78545F4D6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74DD-E0B7-4D15-B1FF-88ACCA0A85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57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6918" y="158750"/>
            <a:ext cx="11578167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6917" y="1036639"/>
            <a:ext cx="5687483" cy="2338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036639"/>
            <a:ext cx="5687484" cy="2338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6917" y="3527426"/>
            <a:ext cx="5687483" cy="2339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3527426"/>
            <a:ext cx="5687484" cy="2339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748A1-5A05-B849-91C8-1C348AFFAFE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3465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BB69-4839-4754-998B-DF78545F4D6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74DD-E0B7-4D15-B1FF-88ACCA0A85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4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1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10" Type="http://schemas.openxmlformats.org/officeDocument/2006/relationships/image" Target="../media/image36.emf"/><Relationship Id="rId4" Type="http://schemas.openxmlformats.org/officeDocument/2006/relationships/image" Target="../media/image2.jpg"/><Relationship Id="rId9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41.emf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11" Type="http://schemas.openxmlformats.org/officeDocument/2006/relationships/image" Target="../media/image45.jpeg"/><Relationship Id="rId5" Type="http://schemas.openxmlformats.org/officeDocument/2006/relationships/image" Target="../media/image39.emf"/><Relationship Id="rId10" Type="http://schemas.openxmlformats.org/officeDocument/2006/relationships/image" Target="../media/image44.png"/><Relationship Id="rId4" Type="http://schemas.openxmlformats.org/officeDocument/2006/relationships/image" Target="../media/image2.jpg"/><Relationship Id="rId9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50.emf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emf"/><Relationship Id="rId11" Type="http://schemas.openxmlformats.org/officeDocument/2006/relationships/image" Target="../media/image54.jpeg"/><Relationship Id="rId5" Type="http://schemas.openxmlformats.org/officeDocument/2006/relationships/image" Target="../media/image48.emf"/><Relationship Id="rId10" Type="http://schemas.openxmlformats.org/officeDocument/2006/relationships/image" Target="../media/image53.jpeg"/><Relationship Id="rId4" Type="http://schemas.openxmlformats.org/officeDocument/2006/relationships/image" Target="../media/image2.jpg"/><Relationship Id="rId9" Type="http://schemas.openxmlformats.org/officeDocument/2006/relationships/image" Target="../media/image5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image" Target="../media/image59.emf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diagramLayout" Target="../diagrams/layout1.xml"/><Relationship Id="rId5" Type="http://schemas.openxmlformats.org/officeDocument/2006/relationships/image" Target="../media/image57.jpeg"/><Relationship Id="rId10" Type="http://schemas.openxmlformats.org/officeDocument/2006/relationships/diagramData" Target="../diagrams/data1.xml"/><Relationship Id="rId4" Type="http://schemas.openxmlformats.org/officeDocument/2006/relationships/image" Target="../media/image2.jpg"/><Relationship Id="rId9" Type="http://schemas.openxmlformats.org/officeDocument/2006/relationships/image" Target="../media/image61.emf"/><Relationship Id="rId14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riccardo.schiavina3@unibo.it" TargetMode="Externa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emf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emf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28524" cy="112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525" y="0"/>
            <a:ext cx="10863476" cy="1128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027">
            <a:extLst>
              <a:ext uri="{FF2B5EF4-FFF2-40B4-BE49-F238E27FC236}">
                <a16:creationId xmlns:a16="http://schemas.microsoft.com/office/drawing/2014/main" id="{4543F083-1C8E-A649-BC0C-F0D8372A1057}"/>
              </a:ext>
            </a:extLst>
          </p:cNvPr>
          <p:cNvSpPr txBox="1"/>
          <p:nvPr/>
        </p:nvSpPr>
        <p:spPr>
          <a:xfrm>
            <a:off x="560438" y="2288628"/>
            <a:ext cx="11208775" cy="923330"/>
          </a:xfrm>
          <a:prstGeom prst="rect">
            <a:avLst/>
          </a:prstGeom>
          <a:noFill/>
          <a:ln>
            <a:noFill/>
          </a:ln>
        </p:spPr>
        <p:txBody>
          <a:bodyPr wrap="square" anchorCtr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/>
            <a:r>
              <a:rPr lang="it-IT" sz="5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Scuola di Specializzazione in Urologia</a:t>
            </a:r>
          </a:p>
        </p:txBody>
      </p:sp>
      <p:sp>
        <p:nvSpPr>
          <p:cNvPr id="3" name="Text Box 1027">
            <a:extLst>
              <a:ext uri="{FF2B5EF4-FFF2-40B4-BE49-F238E27FC236}">
                <a16:creationId xmlns:a16="http://schemas.microsoft.com/office/drawing/2014/main" id="{39CFEFFE-C433-E5DB-4778-259ABEA3D4B8}"/>
              </a:ext>
            </a:extLst>
          </p:cNvPr>
          <p:cNvSpPr txBox="1"/>
          <p:nvPr/>
        </p:nvSpPr>
        <p:spPr>
          <a:xfrm>
            <a:off x="0" y="4441552"/>
            <a:ext cx="12192000" cy="2277547"/>
          </a:xfrm>
          <a:prstGeom prst="rect">
            <a:avLst/>
          </a:prstGeom>
          <a:noFill/>
          <a:ln>
            <a:noFill/>
          </a:ln>
        </p:spPr>
        <p:txBody>
          <a:bodyPr wrap="square" anchorCtr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>
              <a:lnSpc>
                <a:spcPct val="150000"/>
              </a:lnSpc>
            </a:pP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Prof. Riccardo Schiavina</a:t>
            </a:r>
          </a:p>
          <a:p>
            <a:pPr algn="ctr" hangingPunct="0"/>
            <a:r>
              <a:rPr lang="it-IT" sz="2000" b="1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Professore Ordinario di Urologia</a:t>
            </a:r>
          </a:p>
          <a:p>
            <a:pPr algn="ctr" hangingPunct="0"/>
            <a:r>
              <a:rPr lang="it-IT" sz="2000" b="1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Dipartimento di Scienze Mediche e Chirurgiche</a:t>
            </a:r>
          </a:p>
          <a:p>
            <a:pPr algn="ctr" hangingPunct="0"/>
            <a:r>
              <a:rPr lang="it-IT" sz="2000" b="1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Direttore della Scuola di Specializzazione in Urologia</a:t>
            </a:r>
          </a:p>
          <a:p>
            <a:pPr algn="ctr" hangingPunct="0"/>
            <a:r>
              <a:rPr lang="it-IT" sz="2000" b="1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Alma Mater </a:t>
            </a:r>
            <a:r>
              <a:rPr lang="it-IT" sz="2000" b="1" i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Studiorum</a:t>
            </a:r>
            <a:r>
              <a:rPr lang="it-IT" sz="2000" b="1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Università di Bologna</a:t>
            </a:r>
          </a:p>
          <a:p>
            <a:pPr algn="ctr" hangingPunct="0"/>
            <a:r>
              <a:rPr lang="it-IT" sz="2000" b="1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U.O. di Urologia Direttore: Prof. E. Brunocilla</a:t>
            </a:r>
          </a:p>
        </p:txBody>
      </p:sp>
    </p:spTree>
    <p:extLst>
      <p:ext uri="{BB962C8B-B14F-4D97-AF65-F5344CB8AC3E}">
        <p14:creationId xmlns:p14="http://schemas.microsoft.com/office/powerpoint/2010/main" val="3077321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28524" cy="112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525" y="0"/>
            <a:ext cx="10863476" cy="1128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B23C6F3-E128-1C27-F221-900F22FA0832}"/>
              </a:ext>
            </a:extLst>
          </p:cNvPr>
          <p:cNvSpPr txBox="1">
            <a:spLocks/>
          </p:cNvSpPr>
          <p:nvPr/>
        </p:nvSpPr>
        <p:spPr>
          <a:xfrm>
            <a:off x="-4331" y="1128224"/>
            <a:ext cx="12192000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it-IT" sz="2000" b="1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Times New Roman" pitchFamily="18" charset="0"/>
              </a:rPr>
              <a:t>Rete formativa della Scuola: Struttura di sede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6B9C92-5F61-8CD0-5A19-91EB20910B0B}"/>
              </a:ext>
            </a:extLst>
          </p:cNvPr>
          <p:cNvSpPr txBox="1"/>
          <p:nvPr/>
        </p:nvSpPr>
        <p:spPr>
          <a:xfrm>
            <a:off x="240269" y="1651920"/>
            <a:ext cx="1133659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U.O.C. di Urologia a direzione Universitaria con sede presso l’IRCCS Azienda Ospedaliero Universitaria di Bologna: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È sede dell’organizzazione amministrativa e didattica della Scuola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Dispone di 60 pl, 4/5 sale operatorie al giorno oltre a 12 ambulatori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Annualmente sono eseguiti 2.821 interventi chirurgici e vengo erogate 24.909 prestazioni ambulatoriali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Nell’anno Accademico 2024-2025 risultano inscritti 51 medici in formazione </a:t>
            </a:r>
          </a:p>
          <a:p>
            <a:endParaRPr lang="it-IT" sz="14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1C4D1A6-247C-975A-8D2C-D88E8D240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8324" y="2641498"/>
            <a:ext cx="2859110" cy="213789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D99FA61-4F43-7F62-02AA-82B015C1C8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4689" y="4960576"/>
            <a:ext cx="2457310" cy="1836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7ACFBA2-65C6-EF3A-3652-7610140F5E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904"/>
          <a:stretch/>
        </p:blipFill>
        <p:spPr>
          <a:xfrm>
            <a:off x="4749629" y="3299329"/>
            <a:ext cx="2317874" cy="230531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86A542-1E28-142B-8C0F-61802FE74C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159" y="4066199"/>
            <a:ext cx="2001509" cy="26280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6DA476F-9773-C7CB-1C0F-B3ABF20AF0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955" y="3371988"/>
            <a:ext cx="2195032" cy="2160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BFD9D77-B3B2-17D2-A711-D60A3184C8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0180" y="3848415"/>
            <a:ext cx="220479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62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28524" cy="112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525" y="0"/>
            <a:ext cx="10863476" cy="112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AE257B3-687B-709A-4582-51C08C9FC6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22"/>
          <a:stretch/>
        </p:blipFill>
        <p:spPr>
          <a:xfrm>
            <a:off x="7774091" y="2904519"/>
            <a:ext cx="4196099" cy="2052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F41A5E-DF98-3DDE-7264-3B33E1E28C00}"/>
              </a:ext>
            </a:extLst>
          </p:cNvPr>
          <p:cNvSpPr txBox="1"/>
          <p:nvPr/>
        </p:nvSpPr>
        <p:spPr>
          <a:xfrm>
            <a:off x="221810" y="2071739"/>
            <a:ext cx="8047119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sz="16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S.S.D. di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Andrologia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, Dr. Fulvio Colombo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Unità Operativa di Urologia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Ospedale Maggiore Bologna e S.G in Persiceto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, Dr. Sergio Concetti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Unità Operativa di Urologia Ospedale di </a:t>
            </a:r>
            <a:r>
              <a:rPr lang="it-IT" sz="16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Times New Roman" pitchFamily="18" charset="0"/>
              </a:rPr>
              <a:t>Imola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, Dr. Emilio Emili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Unità Operativa di Urologia Ospedale di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Ferrara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, Dr. Carmelo Ippolito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Unità Operativa di Urologia Ospedale di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Lagosanto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, Dr. Maurizio Simone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Unità Operativa di Urologia Ospedale di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Forlì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, Dr.ssa Roberta </a:t>
            </a:r>
            <a:r>
              <a:rPr lang="it-IT" sz="1600" kern="1200" dirty="0" err="1">
                <a:latin typeface="Calibri" pitchFamily="34" charset="0"/>
                <a:ea typeface="+mn-ea"/>
                <a:cs typeface="Times New Roman" pitchFamily="18" charset="0"/>
              </a:rPr>
              <a:t>Gunelli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Unità Operativa di Urologia Ospedale di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Ravenna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, Dr. Salvatore Voce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Unità Operativa di Urologia Ospedale di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Rimini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, Dr. Francesco Montanari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Unità Operativa di Urologia Ospedale di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Abano Terme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, Dr. Daniele Romagnoli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Unità Operativa di Urologia Ospedale M. Bufalini di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Cesena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 , Dr. C. Lusenti</a:t>
            </a:r>
          </a:p>
          <a:p>
            <a:endParaRPr lang="it-IT" sz="1400" b="0" i="0" u="none" strike="noStrike" baseline="0" dirty="0">
              <a:latin typeface="Century Gothic" panose="020B0502020202020204" pitchFamily="34" charset="0"/>
            </a:endParaRPr>
          </a:p>
        </p:txBody>
      </p:sp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41F11268-7E24-0B47-2056-24D754137787}"/>
              </a:ext>
            </a:extLst>
          </p:cNvPr>
          <p:cNvSpPr txBox="1">
            <a:spLocks/>
          </p:cNvSpPr>
          <p:nvPr/>
        </p:nvSpPr>
        <p:spPr>
          <a:xfrm>
            <a:off x="-4331" y="1128224"/>
            <a:ext cx="12192000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it-IT" sz="2000" b="1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Times New Roman" pitchFamily="18" charset="0"/>
              </a:rPr>
              <a:t>Rete formativa della Scuola: Strutture collegate</a:t>
            </a:r>
          </a:p>
        </p:txBody>
      </p:sp>
    </p:spTree>
    <p:extLst>
      <p:ext uri="{BB962C8B-B14F-4D97-AF65-F5344CB8AC3E}">
        <p14:creationId xmlns:p14="http://schemas.microsoft.com/office/powerpoint/2010/main" val="2754130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1B5F0B-30F8-F782-929F-A5E715A6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541374-1462-F78A-AC78-5C58B5626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D71664A-E6D3-5C66-D2BD-A195F0351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61" r="27066" b="3401"/>
          <a:stretch/>
        </p:blipFill>
        <p:spPr>
          <a:xfrm>
            <a:off x="662474" y="251926"/>
            <a:ext cx="10067730" cy="648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70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28524" cy="112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525" y="0"/>
            <a:ext cx="10863476" cy="1128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4699D88-BF66-2F68-0953-49EE3E1E039B}"/>
              </a:ext>
            </a:extLst>
          </p:cNvPr>
          <p:cNvSpPr txBox="1">
            <a:spLocks/>
          </p:cNvSpPr>
          <p:nvPr/>
        </p:nvSpPr>
        <p:spPr>
          <a:xfrm>
            <a:off x="-4331" y="1128224"/>
            <a:ext cx="12192000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it-IT" sz="2000" b="1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Times New Roman" pitchFamily="18" charset="0"/>
              </a:rPr>
              <a:t>Rete formativa della Scuola: </a:t>
            </a:r>
            <a:r>
              <a:rPr lang="it-IT" sz="2000" b="1" i="1" kern="1200" dirty="0" err="1">
                <a:solidFill>
                  <a:srgbClr val="000000"/>
                </a:solidFill>
                <a:latin typeface="Calibri" pitchFamily="34" charset="0"/>
                <a:ea typeface="+mn-ea"/>
                <a:cs typeface="Times New Roman" pitchFamily="18" charset="0"/>
              </a:rPr>
              <a:t>extrarete</a:t>
            </a:r>
            <a:r>
              <a:rPr lang="it-IT" sz="2000" b="1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Times New Roman" pitchFamily="18" charset="0"/>
              </a:rPr>
              <a:t> e reti estere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C78D46-EE3E-6C23-0A1F-21D20489D4D5}"/>
              </a:ext>
            </a:extLst>
          </p:cNvPr>
          <p:cNvSpPr txBox="1"/>
          <p:nvPr/>
        </p:nvSpPr>
        <p:spPr>
          <a:xfrm>
            <a:off x="359501" y="1505602"/>
            <a:ext cx="60960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sz="1600" b="0" i="0" u="none" strike="noStrike" baseline="0" dirty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OLV </a:t>
            </a:r>
            <a:r>
              <a:rPr lang="it-IT" sz="1600" kern="1200" dirty="0" err="1">
                <a:latin typeface="Calibri" pitchFamily="34" charset="0"/>
                <a:ea typeface="+mn-ea"/>
                <a:cs typeface="Times New Roman" pitchFamily="18" charset="0"/>
              </a:rPr>
              <a:t>Aalst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, </a:t>
            </a:r>
            <a:r>
              <a:rPr lang="it-IT" sz="1600" b="1" kern="1200" dirty="0" err="1">
                <a:latin typeface="Calibri" pitchFamily="34" charset="0"/>
                <a:ea typeface="+mn-ea"/>
                <a:cs typeface="Times New Roman" pitchFamily="18" charset="0"/>
              </a:rPr>
              <a:t>Aalst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 - Prof. A. </a:t>
            </a:r>
            <a:r>
              <a:rPr lang="it-IT" sz="1600" kern="1200" dirty="0" err="1">
                <a:latin typeface="Calibri" pitchFamily="34" charset="0"/>
                <a:ea typeface="+mn-ea"/>
                <a:cs typeface="Times New Roman" pitchFamily="18" charset="0"/>
              </a:rPr>
              <a:t>Mottrie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Department of Surgery, Université de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Montréal, Prof KARAKIEWICZ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kern="1200" dirty="0" err="1">
                <a:latin typeface="Calibri" pitchFamily="34" charset="0"/>
                <a:ea typeface="+mn-ea"/>
                <a:cs typeface="Times New Roman" pitchFamily="18" charset="0"/>
              </a:rPr>
              <a:t>University</a:t>
            </a:r>
            <a:r>
              <a:rPr lang="fr-FR" sz="1600" kern="1200" dirty="0">
                <a:latin typeface="Calibri" pitchFamily="34" charset="0"/>
                <a:ea typeface="+mn-ea"/>
                <a:cs typeface="Times New Roman" pitchFamily="18" charset="0"/>
              </a:rPr>
              <a:t> “Pierre et Marie Curie”, </a:t>
            </a:r>
            <a:r>
              <a:rPr lang="fr-FR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Paris</a:t>
            </a:r>
            <a:r>
              <a:rPr lang="fr-FR" sz="1600" kern="1200" dirty="0">
                <a:latin typeface="Calibri" pitchFamily="34" charset="0"/>
                <a:ea typeface="+mn-ea"/>
                <a:cs typeface="Times New Roman" pitchFamily="18" charset="0"/>
              </a:rPr>
              <a:t> - Prof. O. </a:t>
            </a:r>
            <a:r>
              <a:rPr lang="fr-FR" sz="1600" kern="1200" dirty="0" err="1">
                <a:latin typeface="Calibri" pitchFamily="34" charset="0"/>
                <a:ea typeface="+mn-ea"/>
                <a:cs typeface="Times New Roman" pitchFamily="18" charset="0"/>
              </a:rPr>
              <a:t>Traxer</a:t>
            </a:r>
            <a:r>
              <a:rPr lang="fr-FR" sz="1600" kern="1200" dirty="0">
                <a:latin typeface="Calibri" pitchFamily="34" charset="0"/>
                <a:ea typeface="+mn-ea"/>
                <a:cs typeface="Times New Roman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Saint Augustin Hospital,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Bordeaux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 - Prof. R. Gaston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Karolinska </a:t>
            </a:r>
            <a:r>
              <a:rPr lang="it-IT" sz="1600" kern="1200" dirty="0" err="1">
                <a:latin typeface="Calibri" pitchFamily="34" charset="0"/>
                <a:ea typeface="+mn-ea"/>
                <a:cs typeface="Times New Roman" pitchFamily="18" charset="0"/>
              </a:rPr>
              <a:t>Institutet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, </a:t>
            </a:r>
            <a:r>
              <a:rPr lang="it-IT" sz="1600" b="1" kern="1200" dirty="0" err="1">
                <a:latin typeface="Calibri" pitchFamily="34" charset="0"/>
                <a:ea typeface="+mn-ea"/>
                <a:cs typeface="Times New Roman" pitchFamily="18" charset="0"/>
              </a:rPr>
              <a:t>Stokholm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 - Prof. P.J. </a:t>
            </a:r>
            <a:r>
              <a:rPr lang="it-IT" sz="1600" kern="1200" dirty="0" err="1">
                <a:latin typeface="Calibri" pitchFamily="34" charset="0"/>
                <a:ea typeface="+mn-ea"/>
                <a:cs typeface="Times New Roman" pitchFamily="18" charset="0"/>
              </a:rPr>
              <a:t>Wiklund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kern="1200" dirty="0">
                <a:latin typeface="Calibri" pitchFamily="34" charset="0"/>
                <a:ea typeface="+mn-ea"/>
                <a:cs typeface="Times New Roman" pitchFamily="18" charset="0"/>
              </a:rPr>
              <a:t>Netherlands Cancer Institute, Antoni Van Leeven Hoek Hospital, </a:t>
            </a:r>
            <a:r>
              <a:rPr lang="nl-NL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Amsterdam</a:t>
            </a:r>
            <a:r>
              <a:rPr lang="nl-NL" sz="1600" kern="1200" dirty="0">
                <a:latin typeface="Calibri" pitchFamily="34" charset="0"/>
                <a:ea typeface="+mn-ea"/>
                <a:cs typeface="Times New Roman" pitchFamily="18" charset="0"/>
              </a:rPr>
              <a:t> – Prof. Henk Van Der Poel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kern="1200" dirty="0">
                <a:latin typeface="Calibri" pitchFamily="34" charset="0"/>
                <a:ea typeface="+mn-ea"/>
                <a:cs typeface="Times New Roman" pitchFamily="18" charset="0"/>
              </a:rPr>
              <a:t>Hospital Universitario 12 de Octubre, </a:t>
            </a:r>
            <a:r>
              <a:rPr lang="es-ES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Madrid</a:t>
            </a:r>
            <a:r>
              <a:rPr lang="es-ES" sz="1600" kern="1200" dirty="0">
                <a:latin typeface="Calibri" pitchFamily="34" charset="0"/>
                <a:ea typeface="+mn-ea"/>
                <a:cs typeface="Times New Roman" pitchFamily="18" charset="0"/>
              </a:rPr>
              <a:t> - Prof. F. De LaRosa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Università Vita-Salute San Raffaele,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Milano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 – Prof. F. Montorsi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Ospedale Cottolengo di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Torino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 – Prof. C.M. </a:t>
            </a:r>
            <a:r>
              <a:rPr lang="it-IT" sz="1600" kern="1200" dirty="0" err="1">
                <a:latin typeface="Calibri" pitchFamily="34" charset="0"/>
                <a:ea typeface="+mn-ea"/>
                <a:cs typeface="Times New Roman" pitchFamily="18" charset="0"/>
              </a:rPr>
              <a:t>Scoffone</a:t>
            </a:r>
            <a:endParaRPr lang="it-IT" sz="1600" kern="1200" dirty="0">
              <a:latin typeface="Calibri" pitchFamily="34" charset="0"/>
              <a:ea typeface="+mn-ea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AKH,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Vienna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 – Prof S. </a:t>
            </a:r>
            <a:r>
              <a:rPr lang="it-IT" sz="1600" kern="1200" dirty="0" err="1">
                <a:latin typeface="Calibri" pitchFamily="34" charset="0"/>
                <a:ea typeface="+mn-ea"/>
                <a:cs typeface="Times New Roman" pitchFamily="18" charset="0"/>
              </a:rPr>
              <a:t>Shariat</a:t>
            </a:r>
            <a:endParaRPr lang="it-IT" sz="1600" kern="1200" dirty="0">
              <a:latin typeface="Calibri" pitchFamily="34" charset="0"/>
              <a:ea typeface="+mn-ea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Istituto Clinico Beato Matteo,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Pavia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 – Dr. I. </a:t>
            </a:r>
            <a:r>
              <a:rPr lang="it-IT" sz="1600" kern="1200" dirty="0" err="1">
                <a:latin typeface="Calibri" pitchFamily="34" charset="0"/>
                <a:ea typeface="+mn-ea"/>
                <a:cs typeface="Times New Roman" pitchFamily="18" charset="0"/>
              </a:rPr>
              <a:t>Goumas</a:t>
            </a:r>
            <a:endParaRPr lang="it-IT" sz="1600" kern="1200" dirty="0">
              <a:latin typeface="Calibri" pitchFamily="34" charset="0"/>
              <a:ea typeface="+mn-ea"/>
              <a:cs typeface="Times New Roman" pitchFamily="18" charset="0"/>
            </a:endParaRPr>
          </a:p>
          <a:p>
            <a:r>
              <a:rPr lang="it-IT" dirty="0">
                <a:latin typeface="Century Gothic" panose="020B0502020202020204" pitchFamily="34" charset="0"/>
              </a:rPr>
              <a:t> </a:t>
            </a:r>
          </a:p>
          <a:p>
            <a:endParaRPr lang="it-IT" sz="14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645013A-4CEF-E537-CDA7-BFC54E9BB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925" y="2067454"/>
            <a:ext cx="4874007" cy="4284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B6AEE64-1CCD-7459-793D-C47E473AB1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068" y="4897480"/>
            <a:ext cx="1236372" cy="54091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46EEFC9-7418-66BA-3F6A-F591E607D2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310" y="5820385"/>
            <a:ext cx="1262130" cy="60530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A7EB0CA-1926-964D-03EE-774461971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7925" y="4532140"/>
            <a:ext cx="1836000" cy="107578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5373C85-B497-2E02-3DB6-82D6F4806C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4334" y="4916798"/>
            <a:ext cx="1395696" cy="756000"/>
          </a:xfrm>
          <a:prstGeom prst="rect">
            <a:avLst/>
          </a:prstGeom>
        </p:spPr>
      </p:pic>
      <p:pic>
        <p:nvPicPr>
          <p:cNvPr id="16" name="Immagine 15" descr="Immagine che contiene Carattere, testo, logo, Elementi grafici&#10;&#10;Descrizione generata automaticamente">
            <a:extLst>
              <a:ext uri="{FF2B5EF4-FFF2-40B4-BE49-F238E27FC236}">
                <a16:creationId xmlns:a16="http://schemas.microsoft.com/office/drawing/2014/main" id="{BC6B6BB7-4916-A22C-01CC-E8125D234B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1934" y="5852477"/>
            <a:ext cx="1584000" cy="792000"/>
          </a:xfrm>
          <a:prstGeom prst="rect">
            <a:avLst/>
          </a:prstGeom>
        </p:spPr>
      </p:pic>
      <p:pic>
        <p:nvPicPr>
          <p:cNvPr id="18" name="Immagine 17" descr="Immagine che contiene testo, simbolo&#10;&#10;Descrizione generata automaticamente">
            <a:extLst>
              <a:ext uri="{FF2B5EF4-FFF2-40B4-BE49-F238E27FC236}">
                <a16:creationId xmlns:a16="http://schemas.microsoft.com/office/drawing/2014/main" id="{3261D2F4-ACDD-24E3-03E0-F58BAC830E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9867" y="4740385"/>
            <a:ext cx="1080000" cy="1080000"/>
          </a:xfrm>
          <a:prstGeom prst="rect">
            <a:avLst/>
          </a:prstGeom>
        </p:spPr>
      </p:pic>
      <p:pic>
        <p:nvPicPr>
          <p:cNvPr id="20" name="Immagine 19" descr="Immagine che contiene testo, Carattere, poster, Elementi grafici&#10;&#10;Descrizione generata automaticamente">
            <a:extLst>
              <a:ext uri="{FF2B5EF4-FFF2-40B4-BE49-F238E27FC236}">
                <a16:creationId xmlns:a16="http://schemas.microsoft.com/office/drawing/2014/main" id="{DBF927BC-BB3A-6F6F-87D4-9D289F5598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23501" y="5607920"/>
            <a:ext cx="864000" cy="1098448"/>
          </a:xfrm>
          <a:prstGeom prst="rect">
            <a:avLst/>
          </a:prstGeom>
        </p:spPr>
      </p:pic>
      <p:pic>
        <p:nvPicPr>
          <p:cNvPr id="22" name="Immagine 21" descr="Immagine che contiene logo, Carattere, simbolo, Elementi grafici&#10;&#10;Descrizione generata automaticamente">
            <a:extLst>
              <a:ext uri="{FF2B5EF4-FFF2-40B4-BE49-F238E27FC236}">
                <a16:creationId xmlns:a16="http://schemas.microsoft.com/office/drawing/2014/main" id="{1BF5BB2F-3314-4A78-1A42-C6C14F8C13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3741" y="5852477"/>
            <a:ext cx="1404000" cy="99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73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28524" cy="112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525" y="0"/>
            <a:ext cx="10863476" cy="1128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0595203-E6C2-7D92-27FF-CAD36A7CE83A}"/>
              </a:ext>
            </a:extLst>
          </p:cNvPr>
          <p:cNvSpPr txBox="1">
            <a:spLocks/>
          </p:cNvSpPr>
          <p:nvPr/>
        </p:nvSpPr>
        <p:spPr>
          <a:xfrm>
            <a:off x="-4331" y="1128224"/>
            <a:ext cx="12192000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it-IT" sz="2000" b="1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Times New Roman" pitchFamily="18" charset="0"/>
              </a:rPr>
              <a:t>Attività scientifica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9BE326B-0F74-E69D-29A1-1654D4F2E3F9}"/>
              </a:ext>
            </a:extLst>
          </p:cNvPr>
          <p:cNvSpPr txBox="1"/>
          <p:nvPr/>
        </p:nvSpPr>
        <p:spPr>
          <a:xfrm>
            <a:off x="135573" y="1782229"/>
            <a:ext cx="115234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Riunioni scientifiche mensili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Partecipazione a corsi e congressi nazionali e internazionali (SIU, EAU; AUA, …)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Possibilità di scrivere un lavoro scientifico anche come primo nome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F0FDD96-EA59-1991-2609-26D02842D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9998" y="3310747"/>
            <a:ext cx="2438982" cy="324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47277F4-0FCE-A49D-3D36-62CE051F3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8924" y="3310747"/>
            <a:ext cx="2642678" cy="3240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6D9F595-14AD-E423-9C42-48CEB254E7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882" y="2680747"/>
            <a:ext cx="4309562" cy="1260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871F75E-C3C6-136E-A5D1-EE77EFC1A6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663" y="3958818"/>
            <a:ext cx="4368000" cy="1404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7DF07B7-5082-ED8E-2BDA-04BAAF027A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663" y="5454874"/>
            <a:ext cx="4380631" cy="1224000"/>
          </a:xfrm>
          <a:prstGeom prst="rect">
            <a:avLst/>
          </a:prstGeom>
        </p:spPr>
      </p:pic>
      <p:pic>
        <p:nvPicPr>
          <p:cNvPr id="15" name="Immagine 14" descr="Immagine che contiene testo, schermata, design, arte&#10;&#10;Descrizione generata automaticamente">
            <a:extLst>
              <a:ext uri="{FF2B5EF4-FFF2-40B4-BE49-F238E27FC236}">
                <a16:creationId xmlns:a16="http://schemas.microsoft.com/office/drawing/2014/main" id="{C6AC6772-59A9-FBC3-0698-93BB2D773E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3429" y="2116222"/>
            <a:ext cx="1800000" cy="995372"/>
          </a:xfrm>
          <a:prstGeom prst="rect">
            <a:avLst/>
          </a:prstGeom>
        </p:spPr>
      </p:pic>
      <p:pic>
        <p:nvPicPr>
          <p:cNvPr id="17" name="Immagine 16" descr="Immagine che contiene testo, edificio, grattacielo, skyline&#10;&#10;Descrizione generata automaticamente">
            <a:extLst>
              <a:ext uri="{FF2B5EF4-FFF2-40B4-BE49-F238E27FC236}">
                <a16:creationId xmlns:a16="http://schemas.microsoft.com/office/drawing/2014/main" id="{D10F4C06-B27B-4728-E87D-39B5D90E83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60301" y="1147774"/>
            <a:ext cx="896002" cy="900000"/>
          </a:xfrm>
          <a:prstGeom prst="rect">
            <a:avLst/>
          </a:prstGeom>
        </p:spPr>
      </p:pic>
      <p:pic>
        <p:nvPicPr>
          <p:cNvPr id="19" name="Immagine 18" descr="Immagine che contiene Carattere, testo, Elementi grafici, tipografia&#10;&#10;Descrizione generata automaticamente">
            <a:extLst>
              <a:ext uri="{FF2B5EF4-FFF2-40B4-BE49-F238E27FC236}">
                <a16:creationId xmlns:a16="http://schemas.microsoft.com/office/drawing/2014/main" id="{D5FE40B6-D902-7BC6-BBBD-7A3A12D607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96320" y="1435649"/>
            <a:ext cx="2461304" cy="360000"/>
          </a:xfrm>
          <a:prstGeom prst="rect">
            <a:avLst/>
          </a:prstGeom>
        </p:spPr>
      </p:pic>
      <p:pic>
        <p:nvPicPr>
          <p:cNvPr id="21" name="Immagine 20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D6535F8A-1729-3274-8310-86831A41D1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80118" y="2067128"/>
            <a:ext cx="2160000" cy="113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38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28524" cy="112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525" y="0"/>
            <a:ext cx="10863476" cy="1128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DB76C53-A919-C193-8C23-2D92F2758B96}"/>
              </a:ext>
            </a:extLst>
          </p:cNvPr>
          <p:cNvSpPr txBox="1">
            <a:spLocks/>
          </p:cNvSpPr>
          <p:nvPr/>
        </p:nvSpPr>
        <p:spPr>
          <a:xfrm>
            <a:off x="-4331" y="1128224"/>
            <a:ext cx="12192000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it-IT" sz="2000" b="1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Times New Roman" pitchFamily="18" charset="0"/>
              </a:rPr>
              <a:t>Obiettivi e risultati attesi al termine della Specialità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DF4BCEE-CE5F-3099-9916-E7E1E008192E}"/>
              </a:ext>
            </a:extLst>
          </p:cNvPr>
          <p:cNvSpPr txBox="1"/>
          <p:nvPr/>
        </p:nvSpPr>
        <p:spPr>
          <a:xfrm>
            <a:off x="412954" y="2079468"/>
            <a:ext cx="1152340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kern="1200" dirty="0">
              <a:latin typeface="Calibri" pitchFamily="34" charset="0"/>
              <a:ea typeface="+mn-ea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alt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Gestione di un reparto di urologia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alt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Gestione ambulatoriale delle patologie urologiche (visita, cistoscopia, biopsia, esame urodinamico)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alt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Ecografia uro-andrologica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alt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Gestione delle situazioni di urgenza ed emergenza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alt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Endoscopia in particolare nel trattamento della litiasi de dell’IPB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alt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Andrologia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altLang="it-IT" sz="1600" kern="1200" dirty="0" err="1">
                <a:latin typeface="Calibri" pitchFamily="34" charset="0"/>
                <a:ea typeface="+mn-ea"/>
                <a:cs typeface="Times New Roman" pitchFamily="18" charset="0"/>
              </a:rPr>
              <a:t>Litotrissia</a:t>
            </a:r>
            <a:r>
              <a:rPr lang="it-IT" alt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 extracorporea ad onde d’urto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alt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Chirurgia open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alt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Chirurgia laparoscopica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alt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Chirurgia robot-assistita</a:t>
            </a:r>
          </a:p>
        </p:txBody>
      </p:sp>
    </p:spTree>
    <p:extLst>
      <p:ext uri="{BB962C8B-B14F-4D97-AF65-F5344CB8AC3E}">
        <p14:creationId xmlns:p14="http://schemas.microsoft.com/office/powerpoint/2010/main" val="2049169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28524" cy="112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525" y="0"/>
            <a:ext cx="10863476" cy="1128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testo 1">
            <a:extLst>
              <a:ext uri="{FF2B5EF4-FFF2-40B4-BE49-F238E27FC236}">
                <a16:creationId xmlns:a16="http://schemas.microsoft.com/office/drawing/2014/main" id="{64C4368F-24EC-A4E4-10FB-FE99B2AD5653}"/>
              </a:ext>
            </a:extLst>
          </p:cNvPr>
          <p:cNvSpPr txBox="1">
            <a:spLocks/>
          </p:cNvSpPr>
          <p:nvPr/>
        </p:nvSpPr>
        <p:spPr>
          <a:xfrm>
            <a:off x="-4331" y="1128224"/>
            <a:ext cx="12192000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it-IT" sz="2000" b="1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Times New Roman" pitchFamily="18" charset="0"/>
              </a:rPr>
              <a:t>Sbocchi lavorativi</a:t>
            </a:r>
          </a:p>
        </p:txBody>
      </p:sp>
      <p:pic>
        <p:nvPicPr>
          <p:cNvPr id="5" name="Immagine 4" descr="Immagine che contiene testo, uomo, persona, parete&#10;&#10;Descrizione generata automaticamente">
            <a:extLst>
              <a:ext uri="{FF2B5EF4-FFF2-40B4-BE49-F238E27FC236}">
                <a16:creationId xmlns:a16="http://schemas.microsoft.com/office/drawing/2014/main" id="{25379303-22DE-48F5-3D0E-E85F79009C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698"/>
          <a:stretch/>
        </p:blipFill>
        <p:spPr>
          <a:xfrm>
            <a:off x="7490085" y="4521423"/>
            <a:ext cx="1392278" cy="1620000"/>
          </a:xfrm>
          <a:prstGeom prst="rect">
            <a:avLst/>
          </a:prstGeom>
        </p:spPr>
      </p:pic>
      <p:pic>
        <p:nvPicPr>
          <p:cNvPr id="6" name="Immagine 5" descr="Immagine che contiene testo, persona, tuta, tavolo&#10;&#10;Descrizione generata automaticamente">
            <a:extLst>
              <a:ext uri="{FF2B5EF4-FFF2-40B4-BE49-F238E27FC236}">
                <a16:creationId xmlns:a16="http://schemas.microsoft.com/office/drawing/2014/main" id="{83330CE5-B80E-3519-AEF0-0272A43E47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840"/>
          <a:stretch/>
        </p:blipFill>
        <p:spPr>
          <a:xfrm>
            <a:off x="10005800" y="4521423"/>
            <a:ext cx="1324168" cy="162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7F010F5-D6C7-C772-1371-58A6F0AD0C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175" y="4521423"/>
            <a:ext cx="1221358" cy="1620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B6A6C7-6F72-6416-6E14-EACF582885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4970" y="4521423"/>
            <a:ext cx="1208704" cy="1620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D90301A-3890-F442-0B8B-8708C1EEF8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7110" y="4521423"/>
            <a:ext cx="1229538" cy="1620000"/>
          </a:xfrm>
          <a:prstGeom prst="rect">
            <a:avLst/>
          </a:prstGeom>
        </p:spPr>
      </p:pic>
      <p:graphicFrame>
        <p:nvGraphicFramePr>
          <p:cNvPr id="601" name="CasellaDiTesto 2">
            <a:extLst>
              <a:ext uri="{FF2B5EF4-FFF2-40B4-BE49-F238E27FC236}">
                <a16:creationId xmlns:a16="http://schemas.microsoft.com/office/drawing/2014/main" id="{221910B8-4964-5367-F53A-3FE012D23F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126569"/>
              </p:ext>
            </p:extLst>
          </p:nvPr>
        </p:nvGraphicFramePr>
        <p:xfrm>
          <a:off x="1927123" y="1888856"/>
          <a:ext cx="8603226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567999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28524" cy="112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525" y="0"/>
            <a:ext cx="10863476" cy="1128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467">
            <a:extLst>
              <a:ext uri="{FF2B5EF4-FFF2-40B4-BE49-F238E27FC236}">
                <a16:creationId xmlns:a16="http://schemas.microsoft.com/office/drawing/2014/main" id="{19D873A5-3021-9391-8103-DAC7FBF5DF93}"/>
              </a:ext>
            </a:extLst>
          </p:cNvPr>
          <p:cNvSpPr txBox="1"/>
          <p:nvPr/>
        </p:nvSpPr>
        <p:spPr>
          <a:xfrm>
            <a:off x="971018" y="2515153"/>
            <a:ext cx="10249963" cy="267765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en-LT"/>
            </a:defPPr>
            <a:lvl1pPr defTabSz="228600">
              <a:defRPr sz="1200" kern="0">
                <a:solidFill>
                  <a:prstClr val="white"/>
                </a:solidFill>
                <a:latin typeface="Raleway Ligh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it-IT" sz="40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Prof. Riccardo Schiavina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Dipartimento di Scienze Mediche e Chirurgiche</a:t>
            </a:r>
          </a:p>
          <a:p>
            <a:pPr algn="ctr"/>
            <a:endParaRPr lang="it-IT" sz="28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algn="ctr"/>
            <a:r>
              <a:rPr lang="it-IT" sz="2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Email:</a:t>
            </a:r>
            <a:r>
              <a:rPr lang="it-IT" sz="2400" b="0" i="0" dirty="0">
                <a:solidFill>
                  <a:schemeClr val="tx1"/>
                </a:solidFill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2400" b="0" i="0" dirty="0">
                <a:solidFill>
                  <a:schemeClr val="tx1"/>
                </a:solidFill>
                <a:latin typeface="+mn-lt"/>
              </a:rPr>
              <a:t>riccardo.schiavina3@unibo.it</a:t>
            </a:r>
          </a:p>
          <a:p>
            <a:pPr algn="ctr"/>
            <a:r>
              <a:rPr lang="it-IT" sz="2400" b="1" i="0" dirty="0">
                <a:solidFill>
                  <a:schemeClr val="tx1"/>
                </a:solidFill>
                <a:effectLst/>
                <a:latin typeface="+mn-lt"/>
              </a:rPr>
              <a:t>Ricevimento studenti</a:t>
            </a:r>
            <a:r>
              <a:rPr lang="it-IT" sz="2400" b="0" i="0" dirty="0">
                <a:solidFill>
                  <a:schemeClr val="tx1"/>
                </a:solidFill>
                <a:effectLst/>
                <a:latin typeface="+mn-lt"/>
              </a:rPr>
              <a:t>: Giovedì dalle 12 alle 14 previ accordi via </a:t>
            </a:r>
            <a:r>
              <a:rPr lang="it-IT" sz="2400" b="1" i="0" dirty="0">
                <a:solidFill>
                  <a:schemeClr val="tx1"/>
                </a:solidFill>
                <a:effectLst/>
                <a:latin typeface="+mn-lt"/>
              </a:rPr>
              <a:t>mail</a:t>
            </a:r>
            <a:r>
              <a:rPr lang="it-IT" sz="2400" b="0" i="0" dirty="0">
                <a:solidFill>
                  <a:schemeClr val="tx1"/>
                </a:solidFill>
                <a:effectLst/>
                <a:latin typeface="+mn-lt"/>
              </a:rPr>
              <a:t> </a:t>
            </a:r>
          </a:p>
          <a:p>
            <a:pPr algn="ctr"/>
            <a:r>
              <a:rPr lang="it-IT" sz="2400" b="0" i="0" dirty="0">
                <a:solidFill>
                  <a:schemeClr val="tx1"/>
                </a:solidFill>
                <a:effectLst/>
                <a:latin typeface="+mn-lt"/>
              </a:rPr>
              <a:t>( </a:t>
            </a:r>
            <a:r>
              <a:rPr lang="it-IT" sz="2400" b="0" i="0" dirty="0" err="1">
                <a:solidFill>
                  <a:schemeClr val="tx1"/>
                </a:solidFill>
                <a:effectLst/>
                <a:latin typeface="+mn-lt"/>
              </a:rPr>
              <a:t>rschiavina@yahoo.it</a:t>
            </a:r>
            <a:r>
              <a:rPr lang="it-IT" sz="2400" b="0" i="0" dirty="0">
                <a:solidFill>
                  <a:schemeClr val="tx1"/>
                </a:solidFill>
                <a:effectLst/>
                <a:latin typeface="+mn-lt"/>
              </a:rPr>
              <a:t> o riccardo.schiavina3@unibo.it)</a:t>
            </a:r>
            <a:endParaRPr lang="it-IT" sz="2400" u="sng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447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>
          <a:extLst>
            <a:ext uri="{FF2B5EF4-FFF2-40B4-BE49-F238E27FC236}">
              <a16:creationId xmlns:a16="http://schemas.microsoft.com/office/drawing/2014/main" id="{A375CAB2-2B03-26C8-C83D-1D0AE45D5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52">
            <a:extLst>
              <a:ext uri="{FF2B5EF4-FFF2-40B4-BE49-F238E27FC236}">
                <a16:creationId xmlns:a16="http://schemas.microsoft.com/office/drawing/2014/main" id="{D46F7647-38AA-D4F4-F331-1B6548B516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28524" cy="112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2">
            <a:extLst>
              <a:ext uri="{FF2B5EF4-FFF2-40B4-BE49-F238E27FC236}">
                <a16:creationId xmlns:a16="http://schemas.microsoft.com/office/drawing/2014/main" id="{BCBC2924-DF3B-1553-F09C-68A5ABE0496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525" y="0"/>
            <a:ext cx="10863476" cy="1128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3DADA7B-3F75-9319-C090-7D205490729C}"/>
              </a:ext>
            </a:extLst>
          </p:cNvPr>
          <p:cNvSpPr txBox="1">
            <a:spLocks/>
          </p:cNvSpPr>
          <p:nvPr/>
        </p:nvSpPr>
        <p:spPr>
          <a:xfrm>
            <a:off x="0" y="1128224"/>
            <a:ext cx="8662762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it-IT" sz="2000" b="1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Times New Roman" pitchFamily="18" charset="0"/>
                <a:sym typeface="Arial"/>
              </a:rPr>
              <a:t>Piano didattico della Scuola: Didattica frontale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44985D7-DAEA-334E-AEA2-D20C5AC45F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67"/>
          <a:stretch/>
        </p:blipFill>
        <p:spPr>
          <a:xfrm>
            <a:off x="8134901" y="1242000"/>
            <a:ext cx="4057099" cy="5616000"/>
          </a:xfrm>
          <a:prstGeom prst="rect">
            <a:avLst/>
          </a:prstGeom>
        </p:spPr>
      </p:pic>
      <p:sp>
        <p:nvSpPr>
          <p:cNvPr id="15" name="TextBox 75">
            <a:extLst>
              <a:ext uri="{FF2B5EF4-FFF2-40B4-BE49-F238E27FC236}">
                <a16:creationId xmlns:a16="http://schemas.microsoft.com/office/drawing/2014/main" id="{EEC0EE5A-E3D1-3765-9ADD-7EC04B38D66B}"/>
              </a:ext>
            </a:extLst>
          </p:cNvPr>
          <p:cNvSpPr txBox="1"/>
          <p:nvPr/>
        </p:nvSpPr>
        <p:spPr>
          <a:xfrm>
            <a:off x="110526" y="4673070"/>
            <a:ext cx="14793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Fisiopatologia della minzione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Principi di urodinamica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Diagnostica per immagini nel tumore renale e prostatico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Chirurgia robotica vs. open: vantaggi e limiti</a:t>
            </a:r>
            <a:endParaRPr lang="en-GB" sz="10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6" name="Oval 81">
            <a:extLst>
              <a:ext uri="{FF2B5EF4-FFF2-40B4-BE49-F238E27FC236}">
                <a16:creationId xmlns:a16="http://schemas.microsoft.com/office/drawing/2014/main" id="{C9E3B409-82D9-CC61-B09E-3428BA857B2E}"/>
              </a:ext>
            </a:extLst>
          </p:cNvPr>
          <p:cNvSpPr/>
          <p:nvPr/>
        </p:nvSpPr>
        <p:spPr>
          <a:xfrm>
            <a:off x="649791" y="1971866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noFill/>
          </a:ln>
          <a:effectLst>
            <a:outerShdw blurRad="317500" dist="143570" dir="13500000" algn="br" rotWithShape="0">
              <a:srgbClr val="3B1B6B">
                <a:alpha val="10000"/>
              </a:srgbClr>
            </a:outerShdw>
          </a:effectLst>
          <a:scene3d>
            <a:camera prst="orthographicFront"/>
            <a:lightRig rig="threePt" dir="t"/>
          </a:scene3d>
          <a:sp3d extrusionH="63500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 SemiBold" pitchFamily="2" charset="77"/>
              </a:rPr>
              <a:t>1</a:t>
            </a:r>
            <a:endParaRPr lang="lt-LT" sz="20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17" name="TextBox 86">
            <a:extLst>
              <a:ext uri="{FF2B5EF4-FFF2-40B4-BE49-F238E27FC236}">
                <a16:creationId xmlns:a16="http://schemas.microsoft.com/office/drawing/2014/main" id="{4FF9E392-15A0-F3A5-31DE-21E653BB4941}"/>
              </a:ext>
            </a:extLst>
          </p:cNvPr>
          <p:cNvSpPr txBox="1"/>
          <p:nvPr/>
        </p:nvSpPr>
        <p:spPr>
          <a:xfrm>
            <a:off x="1907164" y="4673070"/>
            <a:ext cx="12598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</a:rPr>
              <a:t>Urgenze urologiche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</a:rPr>
              <a:t>Traumi urologici ed andrologici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</a:rPr>
              <a:t>Terapia medica e chirurgica della disfunzione erettile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</a:rPr>
              <a:t>Litiasi in gravidanza ed urgenze </a:t>
            </a:r>
            <a:r>
              <a:rPr lang="it-IT" sz="1000" dirty="0">
                <a:solidFill>
                  <a:schemeClr val="bg1"/>
                </a:solidFill>
                <a:ea typeface="Calibri" panose="020F0502020204030204" pitchFamily="34" charset="0"/>
              </a:rPr>
              <a:t>ginecologiche in urologia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8" name="Oval 90">
            <a:extLst>
              <a:ext uri="{FF2B5EF4-FFF2-40B4-BE49-F238E27FC236}">
                <a16:creationId xmlns:a16="http://schemas.microsoft.com/office/drawing/2014/main" id="{056ADBD1-B32C-93A3-0403-E8B4A78D3AB4}"/>
              </a:ext>
            </a:extLst>
          </p:cNvPr>
          <p:cNvSpPr/>
          <p:nvPr/>
        </p:nvSpPr>
        <p:spPr>
          <a:xfrm>
            <a:off x="2271475" y="1963610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noFill/>
          </a:ln>
          <a:effectLst>
            <a:outerShdw blurRad="317500" dist="143570" dir="13500000" algn="br" rotWithShape="0">
              <a:srgbClr val="3B1B6B">
                <a:alpha val="10000"/>
              </a:srgbClr>
            </a:outerShdw>
          </a:effectLst>
          <a:scene3d>
            <a:camera prst="orthographicFront"/>
            <a:lightRig rig="threePt" dir="t"/>
          </a:scene3d>
          <a:sp3d extrusionH="63500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 SemiBold" pitchFamily="2" charset="77"/>
              </a:rPr>
              <a:t>2</a:t>
            </a:r>
            <a:endParaRPr lang="lt-LT" sz="20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19" name="TextBox 98">
            <a:extLst>
              <a:ext uri="{FF2B5EF4-FFF2-40B4-BE49-F238E27FC236}">
                <a16:creationId xmlns:a16="http://schemas.microsoft.com/office/drawing/2014/main" id="{CAEA6A17-43F3-6D22-9C68-A0282C61FB58}"/>
              </a:ext>
            </a:extLst>
          </p:cNvPr>
          <p:cNvSpPr txBox="1"/>
          <p:nvPr/>
        </p:nvSpPr>
        <p:spPr>
          <a:xfrm>
            <a:off x="3370839" y="4682579"/>
            <a:ext cx="15944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</a:rPr>
              <a:t>Biopsie prostatiche e sistematiche target: indicazione e tecniche,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</a:rPr>
              <a:t>Eziopatogenesi e terapia della litiasi renale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  <a:ea typeface="Calibri" panose="020F0502020204030204" pitchFamily="34" charset="0"/>
              </a:rPr>
              <a:t>Nuove tecnologie nel trattamento endoscopico dell’IPB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20" name="Oval 102">
            <a:extLst>
              <a:ext uri="{FF2B5EF4-FFF2-40B4-BE49-F238E27FC236}">
                <a16:creationId xmlns:a16="http://schemas.microsoft.com/office/drawing/2014/main" id="{377FA2A8-06BC-5A9E-55EB-CFE0E2DE0E43}"/>
              </a:ext>
            </a:extLst>
          </p:cNvPr>
          <p:cNvSpPr/>
          <p:nvPr/>
        </p:nvSpPr>
        <p:spPr>
          <a:xfrm>
            <a:off x="3842642" y="1965186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noFill/>
          </a:ln>
          <a:effectLst>
            <a:outerShdw blurRad="317500" dist="143570" dir="13500000" algn="br" rotWithShape="0">
              <a:srgbClr val="3B1B6B">
                <a:alpha val="10000"/>
              </a:srgbClr>
            </a:outerShdw>
          </a:effectLst>
          <a:scene3d>
            <a:camera prst="orthographicFront"/>
            <a:lightRig rig="threePt" dir="t"/>
          </a:scene3d>
          <a:sp3d extrusionH="63500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 SemiBold" pitchFamily="2" charset="77"/>
              </a:rPr>
              <a:t>3</a:t>
            </a:r>
            <a:endParaRPr lang="lt-LT" sz="20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21" name="TextBox 110">
            <a:extLst>
              <a:ext uri="{FF2B5EF4-FFF2-40B4-BE49-F238E27FC236}">
                <a16:creationId xmlns:a16="http://schemas.microsoft.com/office/drawing/2014/main" id="{87E216A0-C904-861D-A5DE-B8127EE71DCE}"/>
              </a:ext>
            </a:extLst>
          </p:cNvPr>
          <p:cNvSpPr txBox="1"/>
          <p:nvPr/>
        </p:nvSpPr>
        <p:spPr>
          <a:xfrm>
            <a:off x="5091378" y="4673070"/>
            <a:ext cx="16726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Urgenze andrologiche, RIRS e mini PCNL: tecnica, strategie ed indicazioni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Trattamento medico-chirurgico della malattia di La </a:t>
            </a:r>
            <a:r>
              <a:rPr lang="it-IT" sz="1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Peyronie</a:t>
            </a:r>
            <a:endParaRPr lang="it-IT" sz="1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Terapia dell’incontinenza urinaria maschile e femminile.</a:t>
            </a:r>
            <a:endParaRPr lang="it-IT" sz="1000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Oval 114">
            <a:extLst>
              <a:ext uri="{FF2B5EF4-FFF2-40B4-BE49-F238E27FC236}">
                <a16:creationId xmlns:a16="http://schemas.microsoft.com/office/drawing/2014/main" id="{A0BC2FED-FD17-871D-FB96-3F2E1FD2B4AB}"/>
              </a:ext>
            </a:extLst>
          </p:cNvPr>
          <p:cNvSpPr/>
          <p:nvPr/>
        </p:nvSpPr>
        <p:spPr>
          <a:xfrm>
            <a:off x="5617705" y="1957784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noFill/>
          </a:ln>
          <a:effectLst>
            <a:outerShdw blurRad="317500" dist="143570" dir="13500000" algn="br" rotWithShape="0">
              <a:srgbClr val="3B1B6B">
                <a:alpha val="10000"/>
              </a:srgbClr>
            </a:outerShdw>
          </a:effectLst>
          <a:scene3d>
            <a:camera prst="orthographicFront"/>
            <a:lightRig rig="threePt" dir="t"/>
          </a:scene3d>
          <a:sp3d extrusionH="63500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 SemiBold" pitchFamily="2" charset="77"/>
              </a:rPr>
              <a:t>4</a:t>
            </a:r>
            <a:endParaRPr lang="lt-LT" sz="20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23" name="Oval 114">
            <a:extLst>
              <a:ext uri="{FF2B5EF4-FFF2-40B4-BE49-F238E27FC236}">
                <a16:creationId xmlns:a16="http://schemas.microsoft.com/office/drawing/2014/main" id="{1F2F13BE-1706-2D7A-4932-938597FE978E}"/>
              </a:ext>
            </a:extLst>
          </p:cNvPr>
          <p:cNvSpPr/>
          <p:nvPr/>
        </p:nvSpPr>
        <p:spPr>
          <a:xfrm>
            <a:off x="7227014" y="1957784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noFill/>
          </a:ln>
          <a:effectLst>
            <a:outerShdw blurRad="317500" dist="143570" dir="13500000" algn="br" rotWithShape="0">
              <a:srgbClr val="3B1B6B">
                <a:alpha val="10000"/>
              </a:srgbClr>
            </a:outerShdw>
          </a:effectLst>
          <a:scene3d>
            <a:camera prst="orthographicFront"/>
            <a:lightRig rig="threePt" dir="t"/>
          </a:scene3d>
          <a:sp3d extrusionH="63500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 SemiBold" pitchFamily="2" charset="77"/>
              </a:rPr>
              <a:t>5</a:t>
            </a:r>
            <a:endParaRPr lang="lt-LT" sz="20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24" name="TextBox 110">
            <a:extLst>
              <a:ext uri="{FF2B5EF4-FFF2-40B4-BE49-F238E27FC236}">
                <a16:creationId xmlns:a16="http://schemas.microsoft.com/office/drawing/2014/main" id="{7E4466F4-A1E8-71B5-C9EF-2FA049BA9460}"/>
              </a:ext>
            </a:extLst>
          </p:cNvPr>
          <p:cNvSpPr txBox="1"/>
          <p:nvPr/>
        </p:nvSpPr>
        <p:spPr>
          <a:xfrm>
            <a:off x="6774762" y="4682579"/>
            <a:ext cx="1542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Chirurgia robot-assistita del tumore prostatico, chirurgia del tumore renale avanzato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Modelli 3-D e realtà aumentata nella chirurgia urologica</a:t>
            </a:r>
            <a:endParaRPr lang="en-GB" sz="1000" dirty="0">
              <a:solidFill>
                <a:schemeClr val="tx1"/>
              </a:solidFill>
              <a:latin typeface="Montserrat" pitchFamily="2" charset="77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84786330-7BCE-C9AB-B5E9-2AAC0F57A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8322" r="79199" b="188"/>
          <a:stretch/>
        </p:blipFill>
        <p:spPr>
          <a:xfrm>
            <a:off x="430419" y="2931558"/>
            <a:ext cx="1270856" cy="1556367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9B18FE89-A45F-02F8-E892-BB05B4DB86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6717" b="50041"/>
          <a:stretch/>
        </p:blipFill>
        <p:spPr>
          <a:xfrm>
            <a:off x="1728266" y="2517663"/>
            <a:ext cx="1809657" cy="2384155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0B7C09A6-4382-74F4-4247-51A3E4DDBD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998" t="62708"/>
          <a:stretch/>
        </p:blipFill>
        <p:spPr>
          <a:xfrm>
            <a:off x="3166987" y="2896834"/>
            <a:ext cx="2013570" cy="1397066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6E76F7F2-A0CD-F60F-3271-DCCC696062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764" t="-656" r="32922" b="52839"/>
          <a:stretch/>
        </p:blipFill>
        <p:spPr>
          <a:xfrm>
            <a:off x="5135513" y="2983993"/>
            <a:ext cx="1836000" cy="1345932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0A774418-79C3-BDFF-971F-3C03234CE2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780" r="-1693" b="47949"/>
          <a:stretch/>
        </p:blipFill>
        <p:spPr>
          <a:xfrm>
            <a:off x="6669189" y="2919992"/>
            <a:ext cx="1755402" cy="1606877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07503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>
          <a:extLst>
            <a:ext uri="{FF2B5EF4-FFF2-40B4-BE49-F238E27FC236}">
              <a16:creationId xmlns:a16="http://schemas.microsoft.com/office/drawing/2014/main" id="{C76CD542-4FCA-CDD3-1D55-630E0676E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52">
            <a:extLst>
              <a:ext uri="{FF2B5EF4-FFF2-40B4-BE49-F238E27FC236}">
                <a16:creationId xmlns:a16="http://schemas.microsoft.com/office/drawing/2014/main" id="{1EBA4866-B9AA-B870-BAD8-1180757642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28524" cy="112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2">
            <a:extLst>
              <a:ext uri="{FF2B5EF4-FFF2-40B4-BE49-F238E27FC236}">
                <a16:creationId xmlns:a16="http://schemas.microsoft.com/office/drawing/2014/main" id="{16D0C031-298F-9550-80F5-4F905351CB5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525" y="0"/>
            <a:ext cx="10863476" cy="1128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705BC3-AE2D-9811-2752-EAE6082ADAD2}"/>
              </a:ext>
            </a:extLst>
          </p:cNvPr>
          <p:cNvSpPr txBox="1"/>
          <p:nvPr/>
        </p:nvSpPr>
        <p:spPr>
          <a:xfrm>
            <a:off x="113656" y="1776295"/>
            <a:ext cx="1195602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Obiettivi formativi di base: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l’apprendimento di approfondite conoscenze di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fisiopatologia, anatomia chirurgica e medicina operatoria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l'acquisizione di adeguate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conoscenze informatiche, statistiche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, utili sia per una organica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gestione di un reparto 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sia per un corretto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inquadramento epidemiologico 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delle varie patologie sia per una corretta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gestione del follow-up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L'acquisizione di un'esperienza pratica necessaria per una valutazione clinica di un paziente definendone la tipologia in base alle conoscenze di patologia clinica, anatomia patologica, fisiologia e metodologia clinica;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la conoscenza degli aspetti medico-legali relativi alla propria professione e le leggi ed i regolamenti che governano l'assistenza sanitaria;</a:t>
            </a:r>
          </a:p>
          <a:p>
            <a:endParaRPr lang="it-IT" sz="1600" kern="1200" dirty="0">
              <a:latin typeface="Calibri" pitchFamily="34" charset="0"/>
              <a:ea typeface="+mn-ea"/>
              <a:cs typeface="Times New Roman" pitchFamily="18" charset="0"/>
              <a:sym typeface="Calibri"/>
            </a:endParaRPr>
          </a:p>
          <a:p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Obiettivi formativi della tipologia della Scuola: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le conoscenze fondamentali di Anatomia Topografica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, importanti per l'esame clinico obiettivo e la strategia operatoria;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i principi di asepsi;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le problematiche inerenti l'organizzazione e l'igiene ambientale delle sale operatorie;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la conoscenza dello strumentario chirurgico, endoscopico, dei materiali di sutura </a:t>
            </a:r>
            <a:r>
              <a:rPr lang="it-IT" sz="1600" b="1" kern="1200" dirty="0" err="1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nonchè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 delle tecniche e metodiche chirurgiche tradizionali ed alternative;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una conoscenza di base e la relativa esperienza pratica, necessarie a definire personalmente sulla base della valutazione complessiva della patologia e del paziente, una corretta definizione della patologia e dell'indicazione al tipo di trattamento, medico o chirurgico più idoneo in funzione dei rischi, dei benefici e dei risultati per ogni singolo malato; essere in grado di gestire le problematiche inerenti il post-operatorio;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sulla base di una valutazione complessiva della malattia e del paziente, acquisite le conoscenze anatomo-chirurgiche,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  <a:sym typeface="Calibri"/>
              </a:rPr>
              <a:t>essere in grado di affrontare in prima persona l'esecuzione di atti operatori, sia in elezione che in urgenza.</a:t>
            </a:r>
          </a:p>
        </p:txBody>
      </p:sp>
      <p:sp>
        <p:nvSpPr>
          <p:cNvPr id="4" name="Segnaposto testo 1">
            <a:extLst>
              <a:ext uri="{FF2B5EF4-FFF2-40B4-BE49-F238E27FC236}">
                <a16:creationId xmlns:a16="http://schemas.microsoft.com/office/drawing/2014/main" id="{91549D5E-7B04-CC8E-7045-EBE219522219}"/>
              </a:ext>
            </a:extLst>
          </p:cNvPr>
          <p:cNvSpPr txBox="1">
            <a:spLocks/>
          </p:cNvSpPr>
          <p:nvPr/>
        </p:nvSpPr>
        <p:spPr>
          <a:xfrm>
            <a:off x="0" y="1128224"/>
            <a:ext cx="12192000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it-IT" sz="2000" b="1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Times New Roman" pitchFamily="18" charset="0"/>
              </a:rPr>
              <a:t>Skills da raggiungere secondo il D.I. 68/2015</a:t>
            </a:r>
          </a:p>
        </p:txBody>
      </p:sp>
    </p:spTree>
    <p:extLst>
      <p:ext uri="{BB962C8B-B14F-4D97-AF65-F5344CB8AC3E}">
        <p14:creationId xmlns:p14="http://schemas.microsoft.com/office/powerpoint/2010/main" val="316744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28524" cy="112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525" y="0"/>
            <a:ext cx="10863476" cy="1128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501EAE5-44F5-8264-3F24-9AF50191171F}"/>
              </a:ext>
            </a:extLst>
          </p:cNvPr>
          <p:cNvSpPr txBox="1">
            <a:spLocks/>
          </p:cNvSpPr>
          <p:nvPr/>
        </p:nvSpPr>
        <p:spPr>
          <a:xfrm>
            <a:off x="-4331" y="1128224"/>
            <a:ext cx="12192000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it-IT" sz="2000" b="1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Times New Roman" pitchFamily="18" charset="0"/>
              </a:rPr>
              <a:t>Urologia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9D9352-2ABB-CBF1-A834-65B468DF695D}"/>
              </a:ext>
            </a:extLst>
          </p:cNvPr>
          <p:cNvSpPr txBox="1"/>
          <p:nvPr/>
        </p:nvSpPr>
        <p:spPr>
          <a:xfrm>
            <a:off x="162817" y="4023243"/>
            <a:ext cx="1002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Medica e</a:t>
            </a:r>
          </a:p>
          <a:p>
            <a:r>
              <a:rPr lang="it-IT" dirty="0"/>
              <a:t>Chirurgia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39033CB-8F83-27C9-14AD-0C2A106D73B1}"/>
              </a:ext>
            </a:extLst>
          </p:cNvPr>
          <p:cNvSpPr txBox="1"/>
          <p:nvPr/>
        </p:nvSpPr>
        <p:spPr>
          <a:xfrm>
            <a:off x="3445622" y="5841358"/>
            <a:ext cx="152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Endoscopia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C001363-723C-3C01-5970-8E5120E181F6}"/>
              </a:ext>
            </a:extLst>
          </p:cNvPr>
          <p:cNvSpPr txBox="1"/>
          <p:nvPr/>
        </p:nvSpPr>
        <p:spPr>
          <a:xfrm>
            <a:off x="3392129" y="2164175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Oncologica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A8CB6DA-5AA6-C41C-A99D-0092EF885CA9}"/>
              </a:ext>
            </a:extLst>
          </p:cNvPr>
          <p:cNvSpPr txBox="1"/>
          <p:nvPr/>
        </p:nvSpPr>
        <p:spPr>
          <a:xfrm>
            <a:off x="3392129" y="341659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Funzionale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CB3C0C-C3FF-BF8C-DB1D-3C3B5078837C}"/>
              </a:ext>
            </a:extLst>
          </p:cNvPr>
          <p:cNvSpPr txBox="1"/>
          <p:nvPr/>
        </p:nvSpPr>
        <p:spPr>
          <a:xfrm>
            <a:off x="1779640" y="5267113"/>
            <a:ext cx="1002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Approccio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FA9BC2A-7F04-DD8A-4B35-D592C29A5AB0}"/>
              </a:ext>
            </a:extLst>
          </p:cNvPr>
          <p:cNvSpPr txBox="1"/>
          <p:nvPr/>
        </p:nvSpPr>
        <p:spPr>
          <a:xfrm>
            <a:off x="1779640" y="2850090"/>
            <a:ext cx="1002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Cause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563AC7F-B703-2F11-A6C6-53118E56F93C}"/>
              </a:ext>
            </a:extLst>
          </p:cNvPr>
          <p:cNvSpPr txBox="1"/>
          <p:nvPr/>
        </p:nvSpPr>
        <p:spPr>
          <a:xfrm>
            <a:off x="6887497" y="1793518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Tumore della prostata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5F4CAA9-54D4-886A-4CCB-DFA416872734}"/>
              </a:ext>
            </a:extLst>
          </p:cNvPr>
          <p:cNvSpPr txBox="1"/>
          <p:nvPr/>
        </p:nvSpPr>
        <p:spPr>
          <a:xfrm>
            <a:off x="6887497" y="2140981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Tumore del rene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D524C1C-7FBA-7EEA-0EEB-84DF05ACB2B0}"/>
              </a:ext>
            </a:extLst>
          </p:cNvPr>
          <p:cNvSpPr txBox="1"/>
          <p:nvPr/>
        </p:nvSpPr>
        <p:spPr>
          <a:xfrm>
            <a:off x="6887497" y="2421712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Tumore del testicolo e pene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3CB007A-1AD0-329F-CD1D-6D79E9401252}"/>
              </a:ext>
            </a:extLst>
          </p:cNvPr>
          <p:cNvSpPr txBox="1"/>
          <p:nvPr/>
        </p:nvSpPr>
        <p:spPr>
          <a:xfrm>
            <a:off x="6887497" y="2729489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Tumore </a:t>
            </a:r>
            <a:r>
              <a:rPr lang="it-IT" dirty="0" err="1"/>
              <a:t>uroteliale</a:t>
            </a:r>
            <a:r>
              <a:rPr lang="it-IT" dirty="0"/>
              <a:t> (uretere, vescica, uretra)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DA2D9BB-096D-5426-0E1B-563CC15EF96A}"/>
              </a:ext>
            </a:extLst>
          </p:cNvPr>
          <p:cNvSpPr txBox="1"/>
          <p:nvPr/>
        </p:nvSpPr>
        <p:spPr>
          <a:xfrm>
            <a:off x="6887497" y="3907662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IPB, laser</a:t>
            </a:r>
          </a:p>
          <a:p>
            <a:r>
              <a:rPr lang="it-IT" dirty="0"/>
              <a:t>Calcolosi </a:t>
            </a:r>
          </a:p>
          <a:p>
            <a:r>
              <a:rPr lang="it-IT" dirty="0"/>
              <a:t>Stenosi del giunto </a:t>
            </a:r>
            <a:r>
              <a:rPr lang="it-IT" dirty="0" err="1"/>
              <a:t>pielo</a:t>
            </a:r>
            <a:r>
              <a:rPr lang="it-IT" dirty="0"/>
              <a:t>-ureterale</a:t>
            </a:r>
          </a:p>
          <a:p>
            <a:r>
              <a:rPr lang="it-IT" dirty="0"/>
              <a:t>Altre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DA3BE9A-065F-7AB5-5D1D-03668059D759}"/>
              </a:ext>
            </a:extLst>
          </p:cNvPr>
          <p:cNvSpPr txBox="1"/>
          <p:nvPr/>
        </p:nvSpPr>
        <p:spPr>
          <a:xfrm>
            <a:off x="3445622" y="496129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Robot-assistita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4325F41-9BE8-17B9-5252-CFAEB82A1429}"/>
              </a:ext>
            </a:extLst>
          </p:cNvPr>
          <p:cNvSpPr txBox="1"/>
          <p:nvPr/>
        </p:nvSpPr>
        <p:spPr>
          <a:xfrm>
            <a:off x="3445622" y="4513918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Open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4A9D5A4-E858-BAFC-EC29-5764E6855607}"/>
              </a:ext>
            </a:extLst>
          </p:cNvPr>
          <p:cNvSpPr txBox="1"/>
          <p:nvPr/>
        </p:nvSpPr>
        <p:spPr>
          <a:xfrm>
            <a:off x="3445622" y="4732745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Laparoscopica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D8AA15D1-ADFD-BEE6-848A-23D7C7E53207}"/>
              </a:ext>
            </a:extLst>
          </p:cNvPr>
          <p:cNvCxnSpPr/>
          <p:nvPr/>
        </p:nvCxnSpPr>
        <p:spPr>
          <a:xfrm flipV="1">
            <a:off x="1022555" y="3293243"/>
            <a:ext cx="757085" cy="883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DC992B46-3D16-DA7B-EE38-599C8EAE4CE6}"/>
              </a:ext>
            </a:extLst>
          </p:cNvPr>
          <p:cNvCxnSpPr/>
          <p:nvPr/>
        </p:nvCxnSpPr>
        <p:spPr>
          <a:xfrm>
            <a:off x="1022555" y="4247535"/>
            <a:ext cx="757085" cy="1019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73D09CC6-1048-E5DD-DC21-446FBCD1DE3D}"/>
              </a:ext>
            </a:extLst>
          </p:cNvPr>
          <p:cNvCxnSpPr/>
          <p:nvPr/>
        </p:nvCxnSpPr>
        <p:spPr>
          <a:xfrm flipV="1">
            <a:off x="2458065" y="2421712"/>
            <a:ext cx="987557" cy="582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646DD91E-BC8F-914A-902E-825DFF48267F}"/>
              </a:ext>
            </a:extLst>
          </p:cNvPr>
          <p:cNvCxnSpPr>
            <a:endCxn id="8" idx="1"/>
          </p:cNvCxnSpPr>
          <p:nvPr/>
        </p:nvCxnSpPr>
        <p:spPr>
          <a:xfrm>
            <a:off x="2458065" y="3037266"/>
            <a:ext cx="934064" cy="533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73668F28-72CA-DEA6-2112-4344338F3C29}"/>
              </a:ext>
            </a:extLst>
          </p:cNvPr>
          <p:cNvCxnSpPr>
            <a:stCxn id="9" idx="3"/>
          </p:cNvCxnSpPr>
          <p:nvPr/>
        </p:nvCxnSpPr>
        <p:spPr>
          <a:xfrm flipV="1">
            <a:off x="2782530" y="4961290"/>
            <a:ext cx="609599" cy="459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66ED377F-8F76-51B0-8ABF-D9C2C7FF4181}"/>
              </a:ext>
            </a:extLst>
          </p:cNvPr>
          <p:cNvCxnSpPr>
            <a:stCxn id="9" idx="3"/>
            <a:endCxn id="4" idx="1"/>
          </p:cNvCxnSpPr>
          <p:nvPr/>
        </p:nvCxnSpPr>
        <p:spPr>
          <a:xfrm>
            <a:off x="2782530" y="5421002"/>
            <a:ext cx="663092" cy="574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aborazione 37">
            <a:extLst>
              <a:ext uri="{FF2B5EF4-FFF2-40B4-BE49-F238E27FC236}">
                <a16:creationId xmlns:a16="http://schemas.microsoft.com/office/drawing/2014/main" id="{2C21A077-55B5-AD82-6DAF-CBBA5AB167B0}"/>
              </a:ext>
            </a:extLst>
          </p:cNvPr>
          <p:cNvSpPr/>
          <p:nvPr/>
        </p:nvSpPr>
        <p:spPr>
          <a:xfrm>
            <a:off x="6887497" y="1793518"/>
            <a:ext cx="3633019" cy="1315297"/>
          </a:xfrm>
          <a:prstGeom prst="flowChartProcess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179EDA59-6544-2BDE-2057-DCCE8D2B1738}"/>
              </a:ext>
            </a:extLst>
          </p:cNvPr>
          <p:cNvCxnSpPr/>
          <p:nvPr/>
        </p:nvCxnSpPr>
        <p:spPr>
          <a:xfrm>
            <a:off x="4513006" y="2318063"/>
            <a:ext cx="21139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63E81049-F760-D08E-0625-C4CF1E934F9D}"/>
              </a:ext>
            </a:extLst>
          </p:cNvPr>
          <p:cNvCxnSpPr>
            <a:cxnSpLocks/>
          </p:cNvCxnSpPr>
          <p:nvPr/>
        </p:nvCxnSpPr>
        <p:spPr>
          <a:xfrm>
            <a:off x="4404852" y="3570480"/>
            <a:ext cx="2153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0F2F1F6-9792-3CBC-014B-BAAD46AF8BC5}"/>
              </a:ext>
            </a:extLst>
          </p:cNvPr>
          <p:cNvSpPr txBox="1"/>
          <p:nvPr/>
        </p:nvSpPr>
        <p:spPr>
          <a:xfrm>
            <a:off x="6887497" y="332130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Andrologia, protesica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26F60615-F08C-4A3E-C01F-B8EE2CFE03B1}"/>
              </a:ext>
            </a:extLst>
          </p:cNvPr>
          <p:cNvSpPr txBox="1"/>
          <p:nvPr/>
        </p:nvSpPr>
        <p:spPr>
          <a:xfrm>
            <a:off x="6887497" y="362908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Uro-ginecologia, prolassi incontinenza</a:t>
            </a:r>
          </a:p>
        </p:txBody>
      </p:sp>
      <p:sp>
        <p:nvSpPr>
          <p:cNvPr id="47" name="Elaborazione 46">
            <a:extLst>
              <a:ext uri="{FF2B5EF4-FFF2-40B4-BE49-F238E27FC236}">
                <a16:creationId xmlns:a16="http://schemas.microsoft.com/office/drawing/2014/main" id="{7B681620-A817-A4D8-0446-379DF00EEC88}"/>
              </a:ext>
            </a:extLst>
          </p:cNvPr>
          <p:cNvSpPr/>
          <p:nvPr/>
        </p:nvSpPr>
        <p:spPr>
          <a:xfrm>
            <a:off x="6887497" y="3333314"/>
            <a:ext cx="3633019" cy="1501321"/>
          </a:xfrm>
          <a:prstGeom prst="flowChartProcess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688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>
          <a:extLst>
            <a:ext uri="{FF2B5EF4-FFF2-40B4-BE49-F238E27FC236}">
              <a16:creationId xmlns:a16="http://schemas.microsoft.com/office/drawing/2014/main" id="{FC2E6267-2C14-FD14-23DB-85F9959B6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52">
            <a:extLst>
              <a:ext uri="{FF2B5EF4-FFF2-40B4-BE49-F238E27FC236}">
                <a16:creationId xmlns:a16="http://schemas.microsoft.com/office/drawing/2014/main" id="{E3AA3CD5-13D5-5038-4F83-B42E491C19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28524" cy="112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2">
            <a:extLst>
              <a:ext uri="{FF2B5EF4-FFF2-40B4-BE49-F238E27FC236}">
                <a16:creationId xmlns:a16="http://schemas.microsoft.com/office/drawing/2014/main" id="{B2447E2F-6E77-9BF5-A62D-67C343E4CB9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525" y="0"/>
            <a:ext cx="10863476" cy="1128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B487607-0F9F-2B14-F2E0-096AFD91648A}"/>
              </a:ext>
            </a:extLst>
          </p:cNvPr>
          <p:cNvSpPr txBox="1"/>
          <p:nvPr/>
        </p:nvSpPr>
        <p:spPr>
          <a:xfrm>
            <a:off x="148069" y="1598801"/>
            <a:ext cx="1188719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Sono obiettivi affini o integrativi: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l'acquisizione delle conoscenze di base e dell'esperienza necessaria per diagnosticare e trattare anche chirurgicamente le patologie di competenza specialistica di più frequente riscontro 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(chirurgia generale, ginecologica, vascolare, pediatrica) o caratterizzate dall'indifferibilità di un trattamento in urgenza;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la capacità di riconoscere, diagnosticare ed impostare il trattamento, definendo in una visione complessiva la priorità nei casi di patologia o lesioni multiple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, in pazienti che richiedono l'impiego necessario di specialisti nei casi su accennati.</a:t>
            </a:r>
          </a:p>
          <a:p>
            <a:endParaRPr lang="it-IT" sz="1600" kern="1200" dirty="0">
              <a:latin typeface="Calibri" pitchFamily="34" charset="0"/>
              <a:ea typeface="+mn-ea"/>
              <a:cs typeface="Times New Roman" pitchFamily="18" charset="0"/>
            </a:endParaRPr>
          </a:p>
          <a:p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Sono attività professionalizzanti obbligatorie per il raggiungimento delle finalità della tipologia:</a:t>
            </a:r>
          </a:p>
          <a:p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-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partecipazione attiva all’itinerario diagnostico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, (Diagnostica per Immagini, Esami urodinamici, esami endoscopici)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in almeno 500 pazienti 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di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cui almeno 150 casi relativi a pazienti affetti da neoplasie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;</a:t>
            </a:r>
          </a:p>
          <a:p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- almeno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20 interventi di alta chirurgia di cui il 10% come primo operatore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. Il resto come secondo operatore;</a:t>
            </a:r>
          </a:p>
          <a:p>
            <a:pPr marL="285750" indent="-285750">
              <a:buFontTx/>
              <a:buChar char="-"/>
            </a:pP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almeno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50 interventi di media chirurgia di cui il 20% come primo operatore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. Il resto come secondo operatore;</a:t>
            </a:r>
          </a:p>
          <a:p>
            <a:pPr marL="285750" indent="-285750">
              <a:buFontTx/>
              <a:buChar char="-"/>
            </a:pP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almeno 250 interventi di piccola chirurgia di cui il 30% come primo operatore</a:t>
            </a:r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 (sono incluse le procedure di chirurgia ambulatoriale e in D.H.). Il resto come secondo operatore.</a:t>
            </a:r>
          </a:p>
          <a:p>
            <a:endParaRPr lang="it-IT" sz="1600" kern="1200" dirty="0">
              <a:latin typeface="Calibri" pitchFamily="34" charset="0"/>
              <a:ea typeface="+mn-ea"/>
              <a:cs typeface="Times New Roman" pitchFamily="18" charset="0"/>
            </a:endParaRPr>
          </a:p>
          <a:p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Infine, lo specializzando deve avere partecipato alla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conduzione di 3 ricerche controllate cliniche o di base.</a:t>
            </a:r>
          </a:p>
          <a:p>
            <a:r>
              <a:rPr lang="it-IT" sz="1600" kern="1200" dirty="0">
                <a:latin typeface="Calibri" pitchFamily="34" charset="0"/>
                <a:ea typeface="+mn-ea"/>
                <a:cs typeface="Times New Roman" pitchFamily="18" charset="0"/>
              </a:rPr>
              <a:t>Lo specializzando, nell'ambito del percorso formativo, dovrà apprendere le basi scientifiche della tipologia della Scuola al fine di raggiungere una piena maturità e competenza professionale che ricomprenda una adeguata capacità di interpretazione delle innovazioni scientifiche ed un sapere critico che gli consenta di gestire in modo consapevole sia l’assistenza che il proprio aggiornamento; in questo ambito potranno essere previste </a:t>
            </a:r>
            <a:r>
              <a:rPr lang="it-IT" sz="1600" b="1" kern="1200" dirty="0">
                <a:latin typeface="Calibri" pitchFamily="34" charset="0"/>
                <a:ea typeface="+mn-ea"/>
                <a:cs typeface="Times New Roman" pitchFamily="18" charset="0"/>
              </a:rPr>
              <a:t>partecipazioni a meeting, a congressi e alla produzione di pubblicazioni scientifiche e periodi di frequenza in qualificate istituzioni italiane ed estere utili alla sua formazione.</a:t>
            </a:r>
          </a:p>
        </p:txBody>
      </p:sp>
      <p:sp>
        <p:nvSpPr>
          <p:cNvPr id="3" name="Segnaposto testo 1">
            <a:extLst>
              <a:ext uri="{FF2B5EF4-FFF2-40B4-BE49-F238E27FC236}">
                <a16:creationId xmlns:a16="http://schemas.microsoft.com/office/drawing/2014/main" id="{A42EE5E4-34B1-5E41-D99D-8CFEA8831468}"/>
              </a:ext>
            </a:extLst>
          </p:cNvPr>
          <p:cNvSpPr txBox="1">
            <a:spLocks/>
          </p:cNvSpPr>
          <p:nvPr/>
        </p:nvSpPr>
        <p:spPr>
          <a:xfrm>
            <a:off x="-4331" y="1128224"/>
            <a:ext cx="12192000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it-IT" sz="2000" b="1" i="1" kern="1200" dirty="0">
                <a:solidFill>
                  <a:srgbClr val="000000"/>
                </a:solidFill>
                <a:latin typeface="Calibri" pitchFamily="34" charset="0"/>
                <a:ea typeface="+mn-ea"/>
                <a:cs typeface="Times New Roman" pitchFamily="18" charset="0"/>
              </a:rPr>
              <a:t>Skills da raggiungere secondo il D.I. 68/2015</a:t>
            </a:r>
          </a:p>
        </p:txBody>
      </p:sp>
    </p:spTree>
    <p:extLst>
      <p:ext uri="{BB962C8B-B14F-4D97-AF65-F5344CB8AC3E}">
        <p14:creationId xmlns:p14="http://schemas.microsoft.com/office/powerpoint/2010/main" val="298305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3"/>
          <p:cNvGraphicFramePr>
            <a:graphicFrameLocks noGrp="1"/>
          </p:cNvGraphicFramePr>
          <p:nvPr/>
        </p:nvGraphicFramePr>
        <p:xfrm>
          <a:off x="6551614" y="923926"/>
          <a:ext cx="4071937" cy="5219703"/>
        </p:xfrm>
        <a:graphic>
          <a:graphicData uri="http://schemas.openxmlformats.org/drawingml/2006/table">
            <a:tbl>
              <a:tblPr/>
              <a:tblGrid>
                <a:gridCol w="2319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Sito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N°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Prostata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241.740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29%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Polmone e bronchi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116.470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14%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Colon-retto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73.420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9%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Vescica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55.600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7%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Melanoma della cute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44.250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5%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Rene e pelvi renale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40.250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5%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76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Linfoma non-Hodgkin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38.160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4%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976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Cavità orale e faringe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28.540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3%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Leucemia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26.830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3%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Pancreas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22.090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3%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976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Tutti i siti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848.170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100%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176" name="Picture 4" descr="http://3.bp.blogspot.com/-cHSvWkfsXDg/TZ_ZtQRj0MI/AAAAAAAAACY/m09lgTEU2g4/s320/PAGE_did-you-kno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130301"/>
            <a:ext cx="302418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77" name="Rettangolo 1"/>
          <p:cNvSpPr>
            <a:spLocks noChangeArrowheads="1"/>
          </p:cNvSpPr>
          <p:nvPr/>
        </p:nvSpPr>
        <p:spPr bwMode="auto">
          <a:xfrm>
            <a:off x="1627189" y="3789363"/>
            <a:ext cx="43973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it-IT" altLang="it-IT" sz="2400" b="1" dirty="0"/>
              <a:t>Nessun altra specialità conta tre patologie nella top </a:t>
            </a:r>
            <a:r>
              <a:rPr lang="it-IT" altLang="it-IT" sz="2400" b="1" dirty="0" err="1"/>
              <a:t>ten</a:t>
            </a:r>
            <a:r>
              <a:rPr lang="it-IT" altLang="it-IT" sz="2400" b="1" dirty="0"/>
              <a:t> dei cancri più frequenti: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it-IT" altLang="it-IT" sz="2400" b="1" dirty="0"/>
              <a:t>tumore della prostata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it-IT" altLang="it-IT" sz="2400" b="1" dirty="0"/>
              <a:t>tumore del rene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it-IT" altLang="it-IT" sz="2400" b="1" dirty="0"/>
              <a:t>tumore della vescica</a:t>
            </a:r>
          </a:p>
        </p:txBody>
      </p:sp>
      <p:sp>
        <p:nvSpPr>
          <p:cNvPr id="3" name="Rettangolo 2"/>
          <p:cNvSpPr/>
          <p:nvPr/>
        </p:nvSpPr>
        <p:spPr>
          <a:xfrm>
            <a:off x="6532563" y="3176588"/>
            <a:ext cx="3884612" cy="360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527801" y="1268413"/>
            <a:ext cx="3889375" cy="360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6524625" y="2347913"/>
            <a:ext cx="3892550" cy="361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181" name="Rettangolo 3"/>
          <p:cNvSpPr>
            <a:spLocks noChangeArrowheads="1"/>
          </p:cNvSpPr>
          <p:nvPr/>
        </p:nvSpPr>
        <p:spPr bwMode="auto">
          <a:xfrm>
            <a:off x="4943475" y="6396039"/>
            <a:ext cx="5695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altLang="it-IT" i="1"/>
              <a:t>Fonte: Cancer Journal for Clinicians. Cancer Statistics, 2012</a:t>
            </a:r>
          </a:p>
        </p:txBody>
      </p:sp>
    </p:spTree>
    <p:extLst>
      <p:ext uri="{BB962C8B-B14F-4D97-AF65-F5344CB8AC3E}">
        <p14:creationId xmlns:p14="http://schemas.microsoft.com/office/powerpoint/2010/main" val="291128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>
            <a:extLst>
              <a:ext uri="{FF2B5EF4-FFF2-40B4-BE49-F238E27FC236}">
                <a16:creationId xmlns:a16="http://schemas.microsoft.com/office/drawing/2014/main" id="{C35C30C0-AABC-3944-BCAD-0146C947C159}"/>
              </a:ext>
            </a:extLst>
          </p:cNvPr>
          <p:cNvSpPr/>
          <p:nvPr/>
        </p:nvSpPr>
        <p:spPr>
          <a:xfrm>
            <a:off x="3722762" y="2402846"/>
            <a:ext cx="4130565" cy="25158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FF0000"/>
              </a:highlight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966BE41-BDBE-A742-9899-3634191DF06B}"/>
              </a:ext>
            </a:extLst>
          </p:cNvPr>
          <p:cNvSpPr/>
          <p:nvPr/>
        </p:nvSpPr>
        <p:spPr>
          <a:xfrm>
            <a:off x="4370076" y="3091678"/>
            <a:ext cx="29393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/>
              <a:t>UROLOGIA</a:t>
            </a:r>
            <a:endParaRPr lang="it-IT" sz="4800" dirty="0"/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1455F17C-CC62-3142-B444-FC65ECE5D5A2}"/>
              </a:ext>
            </a:extLst>
          </p:cNvPr>
          <p:cNvGrpSpPr/>
          <p:nvPr/>
        </p:nvGrpSpPr>
        <p:grpSpPr>
          <a:xfrm>
            <a:off x="1877766" y="927265"/>
            <a:ext cx="2061478" cy="1866001"/>
            <a:chOff x="1877766" y="927265"/>
            <a:chExt cx="2061478" cy="1866001"/>
          </a:xfrm>
        </p:grpSpPr>
        <p:pic>
          <p:nvPicPr>
            <p:cNvPr id="1044" name="Picture 20" descr="Atlante di chirurgia urologica | Fondazione Vincenzo Pansadoro">
              <a:extLst>
                <a:ext uri="{FF2B5EF4-FFF2-40B4-BE49-F238E27FC236}">
                  <a16:creationId xmlns:a16="http://schemas.microsoft.com/office/drawing/2014/main" id="{FC268C73-7EB0-6F46-BCBF-EDCE1B3454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12" t="21078"/>
            <a:stretch/>
          </p:blipFill>
          <p:spPr bwMode="auto">
            <a:xfrm>
              <a:off x="1877766" y="927265"/>
              <a:ext cx="2049398" cy="1549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D71C0B93-68A9-FB45-975E-18EFB9979642}"/>
                </a:ext>
              </a:extLst>
            </p:cNvPr>
            <p:cNvSpPr/>
            <p:nvPr/>
          </p:nvSpPr>
          <p:spPr>
            <a:xfrm>
              <a:off x="1890760" y="2423934"/>
              <a:ext cx="16198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altLang="it-IT" b="1" dirty="0"/>
                <a:t>Chirurgia Open</a:t>
              </a:r>
              <a:endParaRPr lang="it-IT" dirty="0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72FF6CB7-015E-BC4A-8F12-3A6C5C8B1B72}"/>
                </a:ext>
              </a:extLst>
            </p:cNvPr>
            <p:cNvSpPr/>
            <p:nvPr/>
          </p:nvSpPr>
          <p:spPr>
            <a:xfrm>
              <a:off x="1889846" y="941529"/>
              <a:ext cx="2049398" cy="17698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9AEBA1D4-27B3-4045-89DF-BF17BDFD02F6}"/>
              </a:ext>
            </a:extLst>
          </p:cNvPr>
          <p:cNvGrpSpPr/>
          <p:nvPr/>
        </p:nvGrpSpPr>
        <p:grpSpPr>
          <a:xfrm>
            <a:off x="1455709" y="3135414"/>
            <a:ext cx="2249718" cy="1286388"/>
            <a:chOff x="1455709" y="3135414"/>
            <a:chExt cx="2249718" cy="1286388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F72B45DB-1AA5-DA4D-A4EC-9134385F435A}"/>
                </a:ext>
              </a:extLst>
            </p:cNvPr>
            <p:cNvSpPr/>
            <p:nvPr/>
          </p:nvSpPr>
          <p:spPr>
            <a:xfrm>
              <a:off x="1455709" y="4052470"/>
              <a:ext cx="22497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err="1"/>
                <a:t>Endourolgia</a:t>
              </a:r>
              <a:r>
                <a:rPr lang="it-IT" b="1" dirty="0"/>
                <a:t> basse vie</a:t>
              </a:r>
              <a:endParaRPr lang="it-IT" dirty="0"/>
            </a:p>
          </p:txBody>
        </p:sp>
        <p:pic>
          <p:nvPicPr>
            <p:cNvPr id="1026" name="Picture 2" descr="Il grande dono: macchinario di ultima generazione per una diagnosi  tempestiva del cancro alla vescica">
              <a:extLst>
                <a:ext uri="{FF2B5EF4-FFF2-40B4-BE49-F238E27FC236}">
                  <a16:creationId xmlns:a16="http://schemas.microsoft.com/office/drawing/2014/main" id="{0B162DAA-7DB6-DD47-8CE6-50B952A229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537" y="3168903"/>
              <a:ext cx="1622062" cy="913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EC734845-47E5-A349-A632-490B4CA8D69A}"/>
                </a:ext>
              </a:extLst>
            </p:cNvPr>
            <p:cNvSpPr/>
            <p:nvPr/>
          </p:nvSpPr>
          <p:spPr>
            <a:xfrm>
              <a:off x="1475258" y="3135414"/>
              <a:ext cx="2212834" cy="12845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4A3602F7-3DC8-6749-B151-328F47539A2D}"/>
              </a:ext>
            </a:extLst>
          </p:cNvPr>
          <p:cNvGrpSpPr/>
          <p:nvPr/>
        </p:nvGrpSpPr>
        <p:grpSpPr>
          <a:xfrm>
            <a:off x="1438488" y="4838730"/>
            <a:ext cx="3056194" cy="1809715"/>
            <a:chOff x="1438488" y="4838730"/>
            <a:chExt cx="3056194" cy="1809715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E21DFBB-83A9-3A46-945D-B05F1F544950}"/>
                </a:ext>
              </a:extLst>
            </p:cNvPr>
            <p:cNvSpPr/>
            <p:nvPr/>
          </p:nvSpPr>
          <p:spPr>
            <a:xfrm>
              <a:off x="1770191" y="6279113"/>
              <a:ext cx="20769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err="1"/>
                <a:t>Endourolgia</a:t>
              </a:r>
              <a:r>
                <a:rPr lang="it-IT" b="1" dirty="0"/>
                <a:t> alte vie</a:t>
              </a:r>
              <a:endParaRPr lang="it-IT" dirty="0"/>
            </a:p>
          </p:txBody>
        </p:sp>
        <p:pic>
          <p:nvPicPr>
            <p:cNvPr id="1028" name="Picture 4" descr="Trattamento Endoscopico della Calcolosi Reno-Ureterale — Azienda  Ospedaliero-Universitaria di Ferrara">
              <a:extLst>
                <a:ext uri="{FF2B5EF4-FFF2-40B4-BE49-F238E27FC236}">
                  <a16:creationId xmlns:a16="http://schemas.microsoft.com/office/drawing/2014/main" id="{B53750E9-69F3-674A-94A1-B3BD4495A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144" y="4918723"/>
              <a:ext cx="1294631" cy="1242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alcolosi Urinaria | Policlinico Abano Terme">
              <a:extLst>
                <a:ext uri="{FF2B5EF4-FFF2-40B4-BE49-F238E27FC236}">
                  <a16:creationId xmlns:a16="http://schemas.microsoft.com/office/drawing/2014/main" id="{938CD1D9-CFB1-8C4B-BE3A-74CB4F405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682" y="4945613"/>
              <a:ext cx="1524000" cy="133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AC936AE1-4517-C247-8A23-2FD2FFA132E4}"/>
                </a:ext>
              </a:extLst>
            </p:cNvPr>
            <p:cNvSpPr/>
            <p:nvPr/>
          </p:nvSpPr>
          <p:spPr>
            <a:xfrm>
              <a:off x="1438488" y="4838730"/>
              <a:ext cx="3056194" cy="17698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18D272F7-DCC6-5F4B-B4F1-D2882AD98C6E}"/>
              </a:ext>
            </a:extLst>
          </p:cNvPr>
          <p:cNvGrpSpPr/>
          <p:nvPr/>
        </p:nvGrpSpPr>
        <p:grpSpPr>
          <a:xfrm>
            <a:off x="4852818" y="0"/>
            <a:ext cx="1499411" cy="2375956"/>
            <a:chOff x="4852818" y="0"/>
            <a:chExt cx="1499411" cy="2375956"/>
          </a:xfrm>
        </p:grpSpPr>
        <p:pic>
          <p:nvPicPr>
            <p:cNvPr id="1046" name="Picture 22" descr="ab medica">
              <a:extLst>
                <a:ext uri="{FF2B5EF4-FFF2-40B4-BE49-F238E27FC236}">
                  <a16:creationId xmlns:a16="http://schemas.microsoft.com/office/drawing/2014/main" id="{4D5807DE-565F-F342-95AC-65B432491C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818" y="0"/>
              <a:ext cx="1499411" cy="219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85FA1336-130A-774B-8869-E17A5D62CFD8}"/>
                </a:ext>
              </a:extLst>
            </p:cNvPr>
            <p:cNvSpPr/>
            <p:nvPr/>
          </p:nvSpPr>
          <p:spPr>
            <a:xfrm>
              <a:off x="5050907" y="2006624"/>
              <a:ext cx="10785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altLang="it-IT" b="1" dirty="0"/>
                <a:t>Robotica </a:t>
              </a:r>
              <a:endParaRPr lang="it-IT" dirty="0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F193C1C7-2B4F-4A43-971A-B548C6C95617}"/>
                </a:ext>
              </a:extLst>
            </p:cNvPr>
            <p:cNvSpPr/>
            <p:nvPr/>
          </p:nvSpPr>
          <p:spPr>
            <a:xfrm>
              <a:off x="4896925" y="118379"/>
              <a:ext cx="1455304" cy="22292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D90FD7C6-4D31-644C-AF51-7E4F1C5E489D}"/>
              </a:ext>
            </a:extLst>
          </p:cNvPr>
          <p:cNvGrpSpPr/>
          <p:nvPr/>
        </p:nvGrpSpPr>
        <p:grpSpPr>
          <a:xfrm>
            <a:off x="7265803" y="599733"/>
            <a:ext cx="2226380" cy="1849019"/>
            <a:chOff x="7265803" y="599733"/>
            <a:chExt cx="2226380" cy="1849019"/>
          </a:xfrm>
        </p:grpSpPr>
        <p:pic>
          <p:nvPicPr>
            <p:cNvPr id="1036" name="Picture 12" descr="Laparoscopia del rene — Italiano">
              <a:extLst>
                <a:ext uri="{FF2B5EF4-FFF2-40B4-BE49-F238E27FC236}">
                  <a16:creationId xmlns:a16="http://schemas.microsoft.com/office/drawing/2014/main" id="{6DCDFF1C-CFD6-094A-884D-BCDB058C1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9470" y="599733"/>
              <a:ext cx="2182713" cy="174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EE0BA4BB-C9A2-344D-9353-00D7A578A67D}"/>
                </a:ext>
              </a:extLst>
            </p:cNvPr>
            <p:cNvSpPr/>
            <p:nvPr/>
          </p:nvSpPr>
          <p:spPr>
            <a:xfrm>
              <a:off x="7582143" y="2079420"/>
              <a:ext cx="14390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altLang="it-IT" b="1" dirty="0"/>
                <a:t>Laparoscopia</a:t>
              </a:r>
              <a:endParaRPr lang="it-IT" dirty="0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BDA891D2-549F-4A49-BDA2-8C1830F5D9FD}"/>
                </a:ext>
              </a:extLst>
            </p:cNvPr>
            <p:cNvSpPr/>
            <p:nvPr/>
          </p:nvSpPr>
          <p:spPr>
            <a:xfrm>
              <a:off x="7265803" y="605380"/>
              <a:ext cx="2226380" cy="17698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8AE2AA6E-B209-8D4C-8209-62144ADA1A48}"/>
              </a:ext>
            </a:extLst>
          </p:cNvPr>
          <p:cNvGrpSpPr/>
          <p:nvPr/>
        </p:nvGrpSpPr>
        <p:grpSpPr>
          <a:xfrm>
            <a:off x="7853327" y="2651328"/>
            <a:ext cx="2797142" cy="1426913"/>
            <a:chOff x="7853327" y="2651328"/>
            <a:chExt cx="2797142" cy="142691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7CAEE476-2DB7-8847-82FF-B99CAB50D5AD}"/>
                </a:ext>
              </a:extLst>
            </p:cNvPr>
            <p:cNvSpPr/>
            <p:nvPr/>
          </p:nvSpPr>
          <p:spPr>
            <a:xfrm>
              <a:off x="8563050" y="3708909"/>
              <a:ext cx="12318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/>
                <a:t>Andrologia</a:t>
              </a:r>
              <a:endParaRPr lang="it-IT" dirty="0"/>
            </a:p>
          </p:txBody>
        </p:sp>
        <p:pic>
          <p:nvPicPr>
            <p:cNvPr id="1032" name="Picture 8" descr="Andrologo: Chi è? Quali Competenze ha? Quali Malattie Cura?">
              <a:extLst>
                <a:ext uri="{FF2B5EF4-FFF2-40B4-BE49-F238E27FC236}">
                  <a16:creationId xmlns:a16="http://schemas.microsoft.com/office/drawing/2014/main" id="{2ACA8A7E-D112-6F4E-84BF-14A977042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997" y="2651328"/>
              <a:ext cx="1403093" cy="107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corporoplastica nesbit Archivi - Andrologo Roma">
              <a:extLst>
                <a:ext uri="{FF2B5EF4-FFF2-40B4-BE49-F238E27FC236}">
                  <a16:creationId xmlns:a16="http://schemas.microsoft.com/office/drawing/2014/main" id="{0D0F6266-D4EC-4245-8840-DF9DB662A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2004" y="2742404"/>
              <a:ext cx="1348278" cy="1070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872CB8C7-F37F-3141-B51B-D0E264AAEE8C}"/>
                </a:ext>
              </a:extLst>
            </p:cNvPr>
            <p:cNvSpPr/>
            <p:nvPr/>
          </p:nvSpPr>
          <p:spPr>
            <a:xfrm>
              <a:off x="7853327" y="2711393"/>
              <a:ext cx="2797142" cy="13410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E6246D08-2C57-A744-9AA0-406F04D59F7F}"/>
              </a:ext>
            </a:extLst>
          </p:cNvPr>
          <p:cNvGrpSpPr/>
          <p:nvPr/>
        </p:nvGrpSpPr>
        <p:grpSpPr>
          <a:xfrm>
            <a:off x="7137975" y="4416220"/>
            <a:ext cx="4223132" cy="1959047"/>
            <a:chOff x="7137975" y="4416220"/>
            <a:chExt cx="4223132" cy="1959047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1224A1A1-26AD-EC41-8468-0DAEEE708792}"/>
                </a:ext>
              </a:extLst>
            </p:cNvPr>
            <p:cNvSpPr/>
            <p:nvPr/>
          </p:nvSpPr>
          <p:spPr>
            <a:xfrm>
              <a:off x="8279693" y="5728936"/>
              <a:ext cx="23221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b="1" dirty="0"/>
                <a:t>Uro-ginecologia</a:t>
              </a:r>
            </a:p>
            <a:p>
              <a:pPr algn="ctr"/>
              <a:r>
                <a:rPr lang="it-IT" b="1" dirty="0"/>
                <a:t>Chirurgia incontinenza</a:t>
              </a:r>
            </a:p>
          </p:txBody>
        </p:sp>
        <p:pic>
          <p:nvPicPr>
            <p:cNvPr id="1034" name="Picture 10" descr="Incontinenza urinaria post-chirurgica (Sling) | Uroblog">
              <a:extLst>
                <a:ext uri="{FF2B5EF4-FFF2-40B4-BE49-F238E27FC236}">
                  <a16:creationId xmlns:a16="http://schemas.microsoft.com/office/drawing/2014/main" id="{56F9E0AE-6C21-5F42-A525-5B75288D76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9781" y="4584502"/>
              <a:ext cx="1608017" cy="1070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Colposacropessi robotica - Dott. Angelo Cafarelli">
              <a:extLst>
                <a:ext uri="{FF2B5EF4-FFF2-40B4-BE49-F238E27FC236}">
                  <a16:creationId xmlns:a16="http://schemas.microsoft.com/office/drawing/2014/main" id="{5B373667-32EB-ED47-AAD6-21C65D98C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3623" y="4419934"/>
              <a:ext cx="2466937" cy="1416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CFA5559F-B3FF-DA4B-9C1B-BA227A731A05}"/>
                </a:ext>
              </a:extLst>
            </p:cNvPr>
            <p:cNvSpPr/>
            <p:nvPr/>
          </p:nvSpPr>
          <p:spPr>
            <a:xfrm>
              <a:off x="7137975" y="4416220"/>
              <a:ext cx="4223132" cy="19590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BD21A822-F412-9C4B-9771-9CD0061B5FA3}"/>
              </a:ext>
            </a:extLst>
          </p:cNvPr>
          <p:cNvGrpSpPr/>
          <p:nvPr/>
        </p:nvGrpSpPr>
        <p:grpSpPr>
          <a:xfrm>
            <a:off x="4759818" y="5075310"/>
            <a:ext cx="2057527" cy="1870372"/>
            <a:chOff x="4759818" y="5075310"/>
            <a:chExt cx="2057527" cy="1870372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E4E323D9-5EFD-654A-85AA-BBFE5490257C}"/>
                </a:ext>
              </a:extLst>
            </p:cNvPr>
            <p:cNvSpPr/>
            <p:nvPr/>
          </p:nvSpPr>
          <p:spPr>
            <a:xfrm>
              <a:off x="4768001" y="6299351"/>
              <a:ext cx="204934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b="1" dirty="0"/>
                <a:t>Urologia funzionale</a:t>
              </a:r>
            </a:p>
            <a:p>
              <a:pPr algn="ctr"/>
              <a:r>
                <a:rPr lang="it-IT" b="1" dirty="0"/>
                <a:t>Urodinamica</a:t>
              </a:r>
              <a:endParaRPr lang="it-IT" dirty="0"/>
            </a:p>
          </p:txBody>
        </p:sp>
        <p:pic>
          <p:nvPicPr>
            <p:cNvPr id="1038" name="Picture 14" descr="Esame Video-Urodinamico">
              <a:extLst>
                <a:ext uri="{FF2B5EF4-FFF2-40B4-BE49-F238E27FC236}">
                  <a16:creationId xmlns:a16="http://schemas.microsoft.com/office/drawing/2014/main" id="{48B1C06E-F239-1744-A8CC-2EABD88121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140" y="5128866"/>
              <a:ext cx="1592687" cy="1199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74D8BEB4-C9F4-274F-912C-F4DB1C8B1D18}"/>
                </a:ext>
              </a:extLst>
            </p:cNvPr>
            <p:cNvSpPr/>
            <p:nvPr/>
          </p:nvSpPr>
          <p:spPr>
            <a:xfrm>
              <a:off x="4759818" y="5075310"/>
              <a:ext cx="2049398" cy="17698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45126619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EA39D-DE04-1A5B-398A-4C82C6EF5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6974DF-E19D-8580-4773-6077E2BE03B0}"/>
              </a:ext>
            </a:extLst>
          </p:cNvPr>
          <p:cNvSpPr txBox="1">
            <a:spLocks/>
          </p:cNvSpPr>
          <p:nvPr/>
        </p:nvSpPr>
        <p:spPr>
          <a:xfrm>
            <a:off x="489684" y="226023"/>
            <a:ext cx="6690883" cy="129814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600" b="1" i="1" dirty="0">
                <a:solidFill>
                  <a:srgbClr val="000000"/>
                </a:solidFill>
              </a:rPr>
              <a:t>2003: la nascita del </a:t>
            </a:r>
            <a:r>
              <a:rPr lang="it-IT" altLang="it-IT" sz="3600" b="1" i="1" dirty="0" err="1">
                <a:solidFill>
                  <a:srgbClr val="000000"/>
                </a:solidFill>
              </a:rPr>
              <a:t>DaVinci</a:t>
            </a:r>
            <a:r>
              <a:rPr lang="it-IT" altLang="it-IT" sz="3600" b="1" i="1" dirty="0">
                <a:solidFill>
                  <a:srgbClr val="000000"/>
                </a:solidFill>
              </a:rPr>
              <a:t> Attuale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3DC722C6-973E-1ABB-2610-12C5E9FE1990}"/>
              </a:ext>
            </a:extLst>
          </p:cNvPr>
          <p:cNvSpPr/>
          <p:nvPr/>
        </p:nvSpPr>
        <p:spPr>
          <a:xfrm>
            <a:off x="1547664" y="5360950"/>
            <a:ext cx="10887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413"/>
              </a:spcAft>
              <a:defRPr/>
            </a:pPr>
            <a:r>
              <a:rPr lang="it-IT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2003 </a:t>
            </a:r>
            <a:r>
              <a:rPr lang="it-IT" sz="24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Fusione</a:t>
            </a:r>
            <a:r>
              <a:rPr lang="it-IT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della COMPUTER MOTION e della INTUITIVE SURGICAL e successivo sviluppo dei nuovi modelli di </a:t>
            </a:r>
            <a:r>
              <a:rPr lang="it-IT" sz="2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DaVinci</a:t>
            </a:r>
            <a:r>
              <a:rPr lang="it-IT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sino al </a:t>
            </a:r>
            <a:r>
              <a:rPr lang="it-IT" sz="2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DaVinci</a:t>
            </a:r>
            <a:r>
              <a:rPr lang="it-IT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it-IT" sz="2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Xi</a:t>
            </a:r>
            <a:r>
              <a:rPr lang="it-IT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di oggi</a:t>
            </a:r>
            <a:endParaRPr lang="it-IT" sz="2400" i="1" dirty="0">
              <a:latin typeface="Times New Roman"/>
              <a:cs typeface="Times New Roman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7D42082-9A4B-7831-4DF3-C1BEF74632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3455832"/>
            <a:ext cx="2372544" cy="132254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9F45E07-3F9E-02F9-A4C1-B29BC0332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84" y="1510404"/>
            <a:ext cx="6679629" cy="3282841"/>
          </a:xfrm>
          <a:prstGeom prst="rect">
            <a:avLst/>
          </a:prstGeom>
          <a:ln>
            <a:noFill/>
          </a:ln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019581C8-C04B-9E93-F318-DDA4C59F3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" r="55960"/>
          <a:stretch/>
        </p:blipFill>
        <p:spPr>
          <a:xfrm>
            <a:off x="7012602" y="226023"/>
            <a:ext cx="1712689" cy="235355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00F22302-4F45-31EF-5F84-1448A8B3B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4" t="65206" r="18080" b="14829"/>
          <a:stretch/>
        </p:blipFill>
        <p:spPr bwMode="auto">
          <a:xfrm>
            <a:off x="7012602" y="302782"/>
            <a:ext cx="1077399" cy="57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5A57305-5031-502B-6034-E5528780E154}"/>
              </a:ext>
            </a:extLst>
          </p:cNvPr>
          <p:cNvSpPr/>
          <p:nvPr/>
        </p:nvSpPr>
        <p:spPr>
          <a:xfrm>
            <a:off x="7012602" y="2535778"/>
            <a:ext cx="1712689" cy="225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20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8E28D52-A9AB-7D4A-B7AF-2F23F7A375FA}"/>
              </a:ext>
            </a:extLst>
          </p:cNvPr>
          <p:cNvSpPr/>
          <p:nvPr/>
        </p:nvSpPr>
        <p:spPr>
          <a:xfrm>
            <a:off x="7012602" y="2535778"/>
            <a:ext cx="156711" cy="5620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C41BC07-0719-7EBD-CEE9-9E8174F67E21}"/>
              </a:ext>
            </a:extLst>
          </p:cNvPr>
          <p:cNvSpPr/>
          <p:nvPr/>
        </p:nvSpPr>
        <p:spPr>
          <a:xfrm>
            <a:off x="7012602" y="2363369"/>
            <a:ext cx="1712689" cy="21620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38DEC64-3D70-7F0A-4331-32AD543BB10D}"/>
              </a:ext>
            </a:extLst>
          </p:cNvPr>
          <p:cNvSpPr txBox="1"/>
          <p:nvPr/>
        </p:nvSpPr>
        <p:spPr>
          <a:xfrm>
            <a:off x="7468459" y="2994167"/>
            <a:ext cx="936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2019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E2B6D86-8E7F-65F9-2B30-F193A4E5444C}"/>
              </a:ext>
            </a:extLst>
          </p:cNvPr>
          <p:cNvSpPr txBox="1"/>
          <p:nvPr/>
        </p:nvSpPr>
        <p:spPr>
          <a:xfrm>
            <a:off x="7333987" y="2590519"/>
            <a:ext cx="99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17375E"/>
                </a:solidFill>
              </a:rPr>
              <a:t>single-site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FC175A9-C45F-0C64-A539-A4E414BC8266}"/>
              </a:ext>
            </a:extLst>
          </p:cNvPr>
          <p:cNvSpPr txBox="1"/>
          <p:nvPr/>
        </p:nvSpPr>
        <p:spPr>
          <a:xfrm>
            <a:off x="7476066" y="2363369"/>
            <a:ext cx="11714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</a:rPr>
              <a:t>da Vinci SS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D52452CC-C010-59B2-E65C-72D15A351E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033" b="55346" l="6832" r="623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706" b="30050"/>
          <a:stretch/>
        </p:blipFill>
        <p:spPr>
          <a:xfrm>
            <a:off x="-140912" y="5091191"/>
            <a:ext cx="1475631" cy="2105586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6E4F1583-9F0B-2F32-A680-86DAF4F929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67000"/>
                    </a14:imgEffect>
                    <a14:imgEffect>
                      <a14:brightnessContrast bright="-51000"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766"/>
            <a:ext cx="1547664" cy="150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9" name="Rectangle 1029"/>
          <p:cNvSpPr>
            <a:spLocks noChangeArrowheads="1"/>
          </p:cNvSpPr>
          <p:nvPr/>
        </p:nvSpPr>
        <p:spPr bwMode="auto">
          <a:xfrm>
            <a:off x="2424114" y="188916"/>
            <a:ext cx="7343775" cy="6480175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9416" y="287784"/>
            <a:ext cx="7315200" cy="94511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err="1">
                <a:solidFill>
                  <a:prstClr val="black"/>
                </a:solidFill>
                <a:latin typeface="Calibri"/>
              </a:rPr>
              <a:t>Chirurgia</a:t>
            </a:r>
            <a:r>
              <a:rPr lang="en-US" sz="3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Calibri"/>
              </a:rPr>
              <a:t>urologica</a:t>
            </a:r>
            <a:endParaRPr lang="en-US" sz="3400" dirty="0">
              <a:solidFill>
                <a:prstClr val="black"/>
              </a:solidFill>
              <a:latin typeface="Calibri"/>
            </a:endParaRPr>
          </a:p>
          <a:p>
            <a:r>
              <a:rPr lang="en-US" sz="3400" dirty="0">
                <a:solidFill>
                  <a:prstClr val="black"/>
                </a:solidFill>
                <a:latin typeface="Calibri"/>
              </a:rPr>
              <a:t>vs. </a:t>
            </a:r>
            <a:r>
              <a:rPr lang="en-US" sz="3400" dirty="0" err="1">
                <a:solidFill>
                  <a:prstClr val="black"/>
                </a:solidFill>
                <a:latin typeface="Calibri"/>
              </a:rPr>
              <a:t>chirurgia</a:t>
            </a:r>
            <a:r>
              <a:rPr lang="en-US" sz="3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Calibri"/>
              </a:rPr>
              <a:t>generale</a:t>
            </a:r>
            <a:endParaRPr lang="en-US" sz="3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Risultati immagini per prostatectomia perineal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4" y="4149080"/>
            <a:ext cx="3929612" cy="223224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1" y="1628800"/>
            <a:ext cx="2917025" cy="335748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32" y="980728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5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9" name="Rectangle 1029"/>
          <p:cNvSpPr>
            <a:spLocks noChangeArrowheads="1"/>
          </p:cNvSpPr>
          <p:nvPr/>
        </p:nvSpPr>
        <p:spPr bwMode="auto">
          <a:xfrm>
            <a:off x="2424114" y="188916"/>
            <a:ext cx="7343775" cy="6480175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10311" name="Object 1031"/>
          <p:cNvGraphicFramePr>
            <a:graphicFrameLocks noChangeAspect="1"/>
          </p:cNvGraphicFramePr>
          <p:nvPr/>
        </p:nvGraphicFramePr>
        <p:xfrm>
          <a:off x="1524000" y="3"/>
          <a:ext cx="91440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021169" imgH="944962" progId="">
                  <p:embed/>
                </p:oleObj>
              </mc:Choice>
              <mc:Fallback>
                <p:oleObj r:id="rId2" imgW="10021169" imgH="944962" progId="">
                  <p:embed/>
                  <p:pic>
                    <p:nvPicPr>
                      <p:cNvPr id="610311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"/>
                        <a:ext cx="9144000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196752"/>
            <a:ext cx="4320480" cy="26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 l="15647" t="16400" r="21747" b="8001"/>
          <a:stretch>
            <a:fillRect/>
          </a:stretch>
        </p:blipFill>
        <p:spPr bwMode="auto">
          <a:xfrm>
            <a:off x="6172013" y="332657"/>
            <a:ext cx="4288361" cy="291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64CE56B-3CFF-E947-A645-07AF447AC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360173"/>
            <a:ext cx="288032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30">
            <a:extLst>
              <a:ext uri="{FF2B5EF4-FFF2-40B4-BE49-F238E27FC236}">
                <a16:creationId xmlns:a16="http://schemas.microsoft.com/office/drawing/2014/main" id="{8291DF46-6BA5-2640-8DEA-8C4E48221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65" y="3131165"/>
            <a:ext cx="3215956" cy="35379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5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8C8B05-8C6B-2041-BB31-7BD5970851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33" b="55346" l="6832" r="623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706" b="30050"/>
          <a:stretch/>
        </p:blipFill>
        <p:spPr>
          <a:xfrm>
            <a:off x="-140912" y="5091191"/>
            <a:ext cx="1475631" cy="210558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65A2F28-66A5-4640-A831-F9754C280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7000"/>
                    </a14:imgEffect>
                    <a14:imgEffect>
                      <a14:brightnessContrast bright="-51000"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766"/>
            <a:ext cx="1547664" cy="150123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31" y="586154"/>
            <a:ext cx="9383720" cy="536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2984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D0629-226E-8AAA-DFFD-9568ED89E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67B9DFA-51AB-453B-C2AF-6EFA0F551D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 descr="Immagine che contiene testo, schermata, libro&#10;&#10;Descrizione generata automaticamente">
            <a:extLst>
              <a:ext uri="{FF2B5EF4-FFF2-40B4-BE49-F238E27FC236}">
                <a16:creationId xmlns:a16="http://schemas.microsoft.com/office/drawing/2014/main" id="{8D87CC48-072B-48A3-BF5A-DD1D76910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423"/>
          <a:stretch/>
        </p:blipFill>
        <p:spPr>
          <a:xfrm rot="5400000">
            <a:off x="3012908" y="-1438512"/>
            <a:ext cx="6303424" cy="1060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491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1518</Words>
  <Application>Microsoft Office PowerPoint</Application>
  <PresentationFormat>Widescreen</PresentationFormat>
  <Paragraphs>198</Paragraphs>
  <Slides>20</Slides>
  <Notes>12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Comic Sans MS</vt:lpstr>
      <vt:lpstr>Montserrat</vt:lpstr>
      <vt:lpstr>Montserrat SemiBold</vt:lpstr>
      <vt:lpstr>Symbol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Madeddu</dc:creator>
  <cp:lastModifiedBy>Riccardo Schiavina</cp:lastModifiedBy>
  <cp:revision>21</cp:revision>
  <dcterms:created xsi:type="dcterms:W3CDTF">2022-02-28T16:47:22Z</dcterms:created>
  <dcterms:modified xsi:type="dcterms:W3CDTF">2025-05-15T09:52:17Z</dcterms:modified>
</cp:coreProperties>
</file>