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handoutMasterIdLst>
    <p:handoutMasterId r:id="rId14"/>
  </p:handoutMasterIdLst>
  <p:sldIdLst>
    <p:sldId id="263" r:id="rId4"/>
    <p:sldId id="279" r:id="rId5"/>
    <p:sldId id="290" r:id="rId6"/>
    <p:sldId id="289" r:id="rId7"/>
    <p:sldId id="291" r:id="rId8"/>
    <p:sldId id="294" r:id="rId9"/>
    <p:sldId id="296" r:id="rId10"/>
    <p:sldId id="295" r:id="rId11"/>
    <p:sldId id="297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  <a:srgbClr val="BE2B0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2" autoAdjust="0"/>
    <p:restoredTop sz="95407" autoAdjust="0"/>
  </p:normalViewPr>
  <p:slideViewPr>
    <p:cSldViewPr showGuides="1">
      <p:cViewPr varScale="1">
        <p:scale>
          <a:sx n="82" d="100"/>
          <a:sy n="82" d="100"/>
        </p:scale>
        <p:origin x="94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97008-5A80-491E-BE13-934481939984}" type="datetimeFigureOut">
              <a:rPr lang="it-IT" smtClean="0"/>
              <a:t>03/02/2023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3CF82-CBDD-42C1-9B63-A5CC225C7A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523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1851" y="548680"/>
            <a:ext cx="6913364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inserire </a:t>
            </a:r>
          </a:p>
          <a:p>
            <a:pPr lvl="0"/>
            <a:r>
              <a:rPr lang="it-IT" dirty="0"/>
              <a:t>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4751917" y="5379814"/>
            <a:ext cx="7008283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4751918" y="5877942"/>
            <a:ext cx="7105649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527051" y="1412876"/>
            <a:ext cx="11233149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527051" y="1989138"/>
            <a:ext cx="11233149" cy="39608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entury Gothic" panose="020B050202020202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527051" y="476674"/>
            <a:ext cx="11233149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527051" y="476674"/>
            <a:ext cx="11233149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527051" y="1412876"/>
            <a:ext cx="11233149" cy="4536405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911026" y="2781300"/>
            <a:ext cx="10369551" cy="3024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527051" y="1412876"/>
            <a:ext cx="11233149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527051" y="476674"/>
            <a:ext cx="11233149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534584" y="1700809"/>
            <a:ext cx="9122833" cy="41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527051" y="476674"/>
            <a:ext cx="11233149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2780928"/>
            <a:ext cx="9217024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439483" y="3573017"/>
            <a:ext cx="9313035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390651" y="4725144"/>
            <a:ext cx="9410700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cxnSp>
        <p:nvCxnSpPr>
          <p:cNvPr id="12" name="Connettore 1 11"/>
          <p:cNvCxnSpPr/>
          <p:nvPr userDrawn="1"/>
        </p:nvCxnSpPr>
        <p:spPr>
          <a:xfrm>
            <a:off x="4367808" y="188640"/>
            <a:ext cx="0" cy="64087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9349" y="2084425"/>
            <a:ext cx="3456384" cy="193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3288" y="5933782"/>
            <a:ext cx="1658731" cy="87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4175787" y="6453336"/>
            <a:ext cx="38404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www.unibo.it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803" y="612700"/>
            <a:ext cx="3120347" cy="175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rin.convenzionitirociniumanistica@unibo.it" TargetMode="External"/><Relationship Id="rId2" Type="http://schemas.openxmlformats.org/officeDocument/2006/relationships/hyperlink" Target="mailto:arin.tirociniformazione@unibo.it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ziende.unibo.it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bo.it/it/didattica/corsi-di-studio" TargetMode="External"/><Relationship Id="rId2" Type="http://schemas.openxmlformats.org/officeDocument/2006/relationships/hyperlink" Target="https://www.unibo.it/it/didattica/iscrizioni-trasferimenti-e-laurea/il-sistema-universitario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4799856" y="836712"/>
            <a:ext cx="6984776" cy="5184576"/>
          </a:xfrm>
        </p:spPr>
        <p:txBody>
          <a:bodyPr/>
          <a:lstStyle/>
          <a:p>
            <a:pPr algn="ctr"/>
            <a:endParaRPr lang="it-IT" sz="3200" dirty="0"/>
          </a:p>
          <a:p>
            <a:pPr algn="ctr">
              <a:spcBef>
                <a:spcPts val="0"/>
              </a:spcBef>
            </a:pPr>
            <a:r>
              <a:rPr lang="it-IT" sz="4000" dirty="0"/>
              <a:t>PROCEDURA</a:t>
            </a:r>
            <a:br>
              <a:rPr lang="it-IT" sz="4000" dirty="0"/>
            </a:br>
            <a:r>
              <a:rPr lang="it-IT" sz="4000" dirty="0"/>
              <a:t>INSERIMENTO OFFERTA</a:t>
            </a:r>
          </a:p>
          <a:p>
            <a:pPr algn="ctr">
              <a:spcBef>
                <a:spcPts val="0"/>
              </a:spcBef>
            </a:pPr>
            <a:r>
              <a:rPr lang="it-IT" sz="4000" dirty="0"/>
              <a:t>DI TIROCINIO «APERTA»</a:t>
            </a:r>
          </a:p>
          <a:p>
            <a:pPr algn="ctr">
              <a:spcBef>
                <a:spcPts val="0"/>
              </a:spcBef>
            </a:pPr>
            <a:r>
              <a:rPr lang="it-IT" sz="2400" b="0" dirty="0"/>
              <a:t>(per ricerca studenti da inserire in tirocinio)</a:t>
            </a:r>
          </a:p>
          <a:p>
            <a:pPr algn="ctr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CE79DEB-A175-4878-AA7F-216CDAC20735}"/>
              </a:ext>
            </a:extLst>
          </p:cNvPr>
          <p:cNvSpPr txBox="1"/>
          <p:nvPr/>
        </p:nvSpPr>
        <p:spPr>
          <a:xfrm>
            <a:off x="5375920" y="5085184"/>
            <a:ext cx="6096000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ARIN - AREA INNOVAZIONE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Ufficio Tirocini area umanistica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DE01D943-FDC6-4E66-9930-EE53D21E18E7}"/>
              </a:ext>
            </a:extLst>
          </p:cNvPr>
          <p:cNvSpPr/>
          <p:nvPr/>
        </p:nvSpPr>
        <p:spPr>
          <a:xfrm>
            <a:off x="623392" y="2492896"/>
            <a:ext cx="112332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Ufficio Tirocini area umanistica</a:t>
            </a: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Contatti </a:t>
            </a:r>
          </a:p>
          <a:p>
            <a:r>
              <a:rPr lang="it-IT" b="1" dirty="0">
                <a:solidFill>
                  <a:schemeClr val="bg1"/>
                </a:solidFill>
              </a:rPr>
              <a:t>Studi umanistici</a:t>
            </a:r>
          </a:p>
          <a:p>
            <a:r>
              <a:rPr lang="it-IT" dirty="0">
                <a:solidFill>
                  <a:schemeClr val="bg1"/>
                </a:solidFill>
              </a:rPr>
              <a:t>email: </a:t>
            </a:r>
            <a:r>
              <a:rPr lang="it-IT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arin</a:t>
            </a:r>
            <a:r>
              <a:rPr lang="it-IT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.tirocinilettere@</a:t>
            </a:r>
            <a:r>
              <a:rPr lang="it-IT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unibo.it</a:t>
            </a:r>
            <a:r>
              <a:rPr lang="it-IT" dirty="0">
                <a:solidFill>
                  <a:schemeClr val="bg1"/>
                </a:solidFill>
              </a:rPr>
              <a:t>; </a:t>
            </a:r>
            <a:r>
              <a:rPr lang="it-IT" dirty="0" err="1">
                <a:solidFill>
                  <a:schemeClr val="bg1"/>
                </a:solidFill>
              </a:rPr>
              <a:t>tel</a:t>
            </a:r>
            <a:r>
              <a:rPr lang="it-IT" cap="all" dirty="0">
                <a:solidFill>
                  <a:schemeClr val="bg1"/>
                </a:solidFill>
              </a:rPr>
              <a:t>:</a:t>
            </a:r>
            <a:r>
              <a:rPr lang="it-IT" dirty="0">
                <a:solidFill>
                  <a:schemeClr val="bg1"/>
                </a:solidFill>
              </a:rPr>
              <a:t> 051 2084000, indirizzo</a:t>
            </a:r>
            <a:r>
              <a:rPr lang="it-IT" cap="all" dirty="0">
                <a:solidFill>
                  <a:schemeClr val="bg1"/>
                </a:solidFill>
              </a:rPr>
              <a:t>:</a:t>
            </a:r>
            <a:r>
              <a:rPr lang="it-IT" dirty="0">
                <a:solidFill>
                  <a:schemeClr val="bg1"/>
                </a:solidFill>
              </a:rPr>
              <a:t> Via Filippo Re, 10 - 40126 Bologna</a:t>
            </a:r>
          </a:p>
          <a:p>
            <a:endParaRPr lang="it-IT" dirty="0"/>
          </a:p>
          <a:p>
            <a:r>
              <a:rPr lang="it-IT" b="1" dirty="0">
                <a:solidFill>
                  <a:schemeClr val="bg1"/>
                </a:solidFill>
              </a:rPr>
              <a:t>Servizio Convenzioni </a:t>
            </a:r>
          </a:p>
          <a:p>
            <a:r>
              <a:rPr lang="it-IT" dirty="0">
                <a:solidFill>
                  <a:schemeClr val="bg1"/>
                </a:solidFill>
              </a:rPr>
              <a:t>email: </a:t>
            </a:r>
            <a:r>
              <a:rPr lang="it-IT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arin.convenzionitirociniumanistica@unibo.it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tel</a:t>
            </a:r>
            <a:r>
              <a:rPr lang="it-IT" dirty="0">
                <a:solidFill>
                  <a:schemeClr val="bg1"/>
                </a:solidFill>
              </a:rPr>
              <a:t>: 051 2084003, via Filippo Re, 10 - 40126 Bologna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L'Ufficio Tirocini area umanistica è temporaneamente CHIUSO AL PUBBLICO e garantisce il funzionamento unicamente da remoto (e-mail e telefono). Lo sportello telefonico è attivo il lunedì, il martedì, il giovedì al venerdì dalle 9,00 alle 12,00</a:t>
            </a:r>
          </a:p>
          <a:p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1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263352" y="292263"/>
            <a:ext cx="11593288" cy="9993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</a:pPr>
            <a:r>
              <a:rPr lang="it-IT" sz="1600" dirty="0">
                <a:solidFill>
                  <a:schemeClr val="tx1"/>
                </a:solidFill>
              </a:rPr>
              <a:t>1) Collegati al portale tirocini dell’Università di Bologna all’indirizzo </a:t>
            </a:r>
            <a:r>
              <a:rPr lang="it-IT" sz="1600" dirty="0">
                <a:solidFill>
                  <a:schemeClr val="tx1"/>
                </a:solidFill>
                <a:hlinkClick r:id="rId2"/>
              </a:rPr>
              <a:t>https://aziende.unibo.it</a:t>
            </a:r>
            <a:r>
              <a:rPr lang="it-IT" sz="1600" dirty="0">
                <a:solidFill>
                  <a:schemeClr val="tx1"/>
                </a:solidFill>
              </a:rPr>
              <a:t> e accedi con le tue credenziali</a:t>
            </a:r>
            <a:endParaRPr lang="it-IT" sz="16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tx1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59E7E45-8606-4431-BAAF-745C74659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1124744"/>
            <a:ext cx="11017224" cy="4752528"/>
          </a:xfrm>
          <a:prstGeom prst="rect">
            <a:avLst/>
          </a:prstGeom>
        </p:spPr>
      </p:pic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22E50B10-6C61-4070-B45B-B3B7D0809D41}"/>
              </a:ext>
            </a:extLst>
          </p:cNvPr>
          <p:cNvCxnSpPr>
            <a:cxnSpLocks/>
          </p:cNvCxnSpPr>
          <p:nvPr/>
        </p:nvCxnSpPr>
        <p:spPr>
          <a:xfrm flipH="1" flipV="1">
            <a:off x="2567608" y="2986665"/>
            <a:ext cx="741784" cy="597768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81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263352" y="292263"/>
            <a:ext cx="11593288" cy="9993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</a:pPr>
            <a:r>
              <a:rPr lang="it-IT" sz="1600" dirty="0">
                <a:solidFill>
                  <a:schemeClr val="tx1"/>
                </a:solidFill>
              </a:rPr>
              <a:t>2) Clicca su «Nuova offerta di tirocinio»</a:t>
            </a:r>
            <a:endParaRPr lang="it-IT" sz="16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tx1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97993DC-3E80-4AD7-918E-5BC0BBD08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664" y="1291595"/>
            <a:ext cx="6408712" cy="527527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7B3DC6C-38CA-478A-8CF4-A449E200EF94}"/>
              </a:ext>
            </a:extLst>
          </p:cNvPr>
          <p:cNvSpPr txBox="1"/>
          <p:nvPr/>
        </p:nvSpPr>
        <p:spPr>
          <a:xfrm>
            <a:off x="4079776" y="3068960"/>
            <a:ext cx="1512168" cy="7198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348D95B1-B7BF-4EB9-B9CF-3A34D762ECA1}"/>
              </a:ext>
            </a:extLst>
          </p:cNvPr>
          <p:cNvSpPr txBox="1"/>
          <p:nvPr/>
        </p:nvSpPr>
        <p:spPr>
          <a:xfrm>
            <a:off x="3287688" y="5011009"/>
            <a:ext cx="5184576" cy="3622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863C8554-F994-4B9F-A7A3-1F6E36105557}"/>
              </a:ext>
            </a:extLst>
          </p:cNvPr>
          <p:cNvCxnSpPr>
            <a:cxnSpLocks/>
          </p:cNvCxnSpPr>
          <p:nvPr/>
        </p:nvCxnSpPr>
        <p:spPr>
          <a:xfrm>
            <a:off x="1487488" y="4653136"/>
            <a:ext cx="1440160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5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85600C05-585A-4101-B494-70A085989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" y="1772816"/>
            <a:ext cx="12192000" cy="2717780"/>
          </a:xfrm>
          <a:prstGeom prst="rect">
            <a:avLst/>
          </a:prstGeom>
        </p:spPr>
      </p:pic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263352" y="292263"/>
            <a:ext cx="11593288" cy="9993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</a:pPr>
            <a:r>
              <a:rPr lang="it-IT" sz="1600" dirty="0">
                <a:solidFill>
                  <a:schemeClr val="tx1"/>
                </a:solidFill>
              </a:rPr>
              <a:t>3) Seleziona «Tirocinio curriculare» e «No», quindi clicca su «Avanti»</a:t>
            </a:r>
            <a:endParaRPr lang="it-IT" sz="16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tx1"/>
              </a:solidFill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07E397EB-C133-4448-8CDD-BBF94BADECBF}"/>
              </a:ext>
            </a:extLst>
          </p:cNvPr>
          <p:cNvCxnSpPr>
            <a:cxnSpLocks/>
          </p:cNvCxnSpPr>
          <p:nvPr/>
        </p:nvCxnSpPr>
        <p:spPr>
          <a:xfrm flipV="1">
            <a:off x="1199456" y="4077072"/>
            <a:ext cx="144016" cy="108012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A7A71BAA-5C62-44EE-B1A1-511A87F0399B}"/>
              </a:ext>
            </a:extLst>
          </p:cNvPr>
          <p:cNvCxnSpPr>
            <a:cxnSpLocks/>
          </p:cNvCxnSpPr>
          <p:nvPr/>
        </p:nvCxnSpPr>
        <p:spPr>
          <a:xfrm flipH="1">
            <a:off x="2495600" y="2060848"/>
            <a:ext cx="1584176" cy="72008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34A5F47-372A-4560-8416-1554CF3EA108}"/>
              </a:ext>
            </a:extLst>
          </p:cNvPr>
          <p:cNvSpPr txBox="1"/>
          <p:nvPr/>
        </p:nvSpPr>
        <p:spPr>
          <a:xfrm>
            <a:off x="4079776" y="1910377"/>
            <a:ext cx="8437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C00000"/>
                </a:solidFill>
              </a:rPr>
              <a:t>La convenzione è valida per ospitare in tirocinio studenti iscritti a tutti i corsi di studio dell’Università delle aree non mediche, indipendentemente dalla struttura didattica e/o l’ufficio tirocini con cui è stata stipulata</a:t>
            </a:r>
            <a:r>
              <a:rPr lang="it-IT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9761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>
            <a:extLst>
              <a:ext uri="{FF2B5EF4-FFF2-40B4-BE49-F238E27FC236}">
                <a16:creationId xmlns:a16="http://schemas.microsoft.com/office/drawing/2014/main" id="{4BF99D41-13B9-42DA-94B1-A7C3C1A96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139" y="746657"/>
            <a:ext cx="4562793" cy="5984139"/>
          </a:xfrm>
          <a:prstGeom prst="rect">
            <a:avLst/>
          </a:prstGeom>
        </p:spPr>
      </p:pic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263352" y="44624"/>
            <a:ext cx="11593288" cy="47244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</a:pPr>
            <a:r>
              <a:rPr lang="it-IT" sz="1600" dirty="0">
                <a:solidFill>
                  <a:schemeClr val="tx1"/>
                </a:solidFill>
              </a:rPr>
              <a:t>4) Inserisci i dati relativi al tirocinio (quelli con * sono obbligatori), quindi clicca su «Avanti»</a:t>
            </a:r>
            <a:endParaRPr lang="it-IT" sz="1600" b="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6" name="Segnaposto testo 1">
            <a:extLst>
              <a:ext uri="{FF2B5EF4-FFF2-40B4-BE49-F238E27FC236}">
                <a16:creationId xmlns:a16="http://schemas.microsoft.com/office/drawing/2014/main" id="{28D955A6-C2C7-498B-9205-F59264FFF1D8}"/>
              </a:ext>
            </a:extLst>
          </p:cNvPr>
          <p:cNvSpPr txBox="1">
            <a:spLocks/>
          </p:cNvSpPr>
          <p:nvPr/>
        </p:nvSpPr>
        <p:spPr>
          <a:xfrm>
            <a:off x="5277445" y="1559895"/>
            <a:ext cx="6621022" cy="576064"/>
          </a:xfrm>
          <a:prstGeom prst="rect">
            <a:avLst/>
          </a:prstGeom>
          <a:ln w="19050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200" dirty="0">
                <a:solidFill>
                  <a:schemeClr val="tx1"/>
                </a:solidFill>
              </a:rPr>
              <a:t>Oggetto del tirocinio </a:t>
            </a:r>
            <a:r>
              <a:rPr lang="it-IT" sz="1200" b="0" dirty="0">
                <a:solidFill>
                  <a:schemeClr val="tx1"/>
                </a:solidFill>
              </a:rPr>
              <a:t>e gli altri dati</a:t>
            </a:r>
            <a:r>
              <a:rPr lang="it-IT" sz="1200" dirty="0">
                <a:solidFill>
                  <a:schemeClr val="tx1"/>
                </a:solidFill>
              </a:rPr>
              <a:t> </a:t>
            </a:r>
            <a:r>
              <a:rPr lang="it-IT" sz="1200" b="0" dirty="0">
                <a:solidFill>
                  <a:schemeClr val="tx1"/>
                </a:solidFill>
              </a:rPr>
              <a:t>possono essere modificati prima dell’approvazione della Commissione Tirocini</a:t>
            </a:r>
          </a:p>
          <a:p>
            <a:pPr>
              <a:lnSpc>
                <a:spcPts val="2600"/>
              </a:lnSpc>
            </a:pPr>
            <a:endParaRPr lang="it-IT" sz="2000" dirty="0">
              <a:solidFill>
                <a:schemeClr val="tx1"/>
              </a:solidFill>
            </a:endParaRPr>
          </a:p>
          <a:p>
            <a:pPr>
              <a:lnSpc>
                <a:spcPts val="2600"/>
              </a:lnSpc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tx1"/>
              </a:solidFill>
            </a:endParaRP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E605B23-5E97-403A-A8E0-3913D8BDB6DE}"/>
              </a:ext>
            </a:extLst>
          </p:cNvPr>
          <p:cNvCxnSpPr>
            <a:cxnSpLocks/>
          </p:cNvCxnSpPr>
          <p:nvPr/>
        </p:nvCxnSpPr>
        <p:spPr>
          <a:xfrm flipH="1" flipV="1">
            <a:off x="4795981" y="1619469"/>
            <a:ext cx="367934" cy="105927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13EFC8C3-66A8-47EA-A4E8-4B9F17A92FB6}"/>
              </a:ext>
            </a:extLst>
          </p:cNvPr>
          <p:cNvCxnSpPr>
            <a:cxnSpLocks/>
          </p:cNvCxnSpPr>
          <p:nvPr/>
        </p:nvCxnSpPr>
        <p:spPr>
          <a:xfrm flipH="1">
            <a:off x="4159678" y="1855841"/>
            <a:ext cx="1004237" cy="127686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testo 1">
            <a:extLst>
              <a:ext uri="{FF2B5EF4-FFF2-40B4-BE49-F238E27FC236}">
                <a16:creationId xmlns:a16="http://schemas.microsoft.com/office/drawing/2014/main" id="{89930F8F-F8B4-4502-8008-1D795CB4D6FE}"/>
              </a:ext>
            </a:extLst>
          </p:cNvPr>
          <p:cNvSpPr txBox="1">
            <a:spLocks/>
          </p:cNvSpPr>
          <p:nvPr/>
        </p:nvSpPr>
        <p:spPr>
          <a:xfrm>
            <a:off x="5275840" y="2281434"/>
            <a:ext cx="6621022" cy="1944216"/>
          </a:xfrm>
          <a:prstGeom prst="rect">
            <a:avLst/>
          </a:prstGeom>
          <a:ln w="19050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200" b="0" dirty="0">
                <a:solidFill>
                  <a:schemeClr val="tx1"/>
                </a:solidFill>
              </a:rPr>
              <a:t>La </a:t>
            </a:r>
            <a:r>
              <a:rPr lang="it-IT" sz="1200" dirty="0">
                <a:solidFill>
                  <a:schemeClr val="tx1"/>
                </a:solidFill>
              </a:rPr>
              <a:t>durata del tirocinio</a:t>
            </a:r>
            <a:r>
              <a:rPr lang="it-IT" sz="1200" b="0" dirty="0">
                <a:solidFill>
                  <a:schemeClr val="tx1"/>
                </a:solidFill>
              </a:rPr>
              <a:t> è legata al numero di CFU associati nel piano didattico del Corso di Studio (1 CFU corrisponde a 25-30 ore, per cui, per esempio, un tirocinio da 10 </a:t>
            </a:r>
            <a:r>
              <a:rPr lang="it-IT" sz="1200" b="0" dirty="0" err="1">
                <a:solidFill>
                  <a:schemeClr val="tx1"/>
                </a:solidFill>
              </a:rPr>
              <a:t>cfu</a:t>
            </a:r>
            <a:r>
              <a:rPr lang="it-IT" sz="1200" b="0" dirty="0">
                <a:solidFill>
                  <a:schemeClr val="tx1"/>
                </a:solidFill>
              </a:rPr>
              <a:t> corrisponde a minimo 250 ore e massimo 300 ore). </a:t>
            </a:r>
          </a:p>
          <a:p>
            <a:pPr>
              <a:lnSpc>
                <a:spcPct val="100000"/>
              </a:lnSpc>
            </a:pPr>
            <a:endParaRPr lang="it-IT" sz="1200" b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it-IT" sz="1200" b="0" dirty="0">
                <a:solidFill>
                  <a:schemeClr val="tx1"/>
                </a:solidFill>
              </a:rPr>
              <a:t>Le ore di tirocinio devono essere interamente svolte entro 12 mesi dalla data di inizio. </a:t>
            </a:r>
          </a:p>
          <a:p>
            <a:pPr>
              <a:lnSpc>
                <a:spcPct val="100000"/>
              </a:lnSpc>
            </a:pPr>
            <a:endParaRPr lang="it-IT" sz="1200" b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it-IT" sz="1200" b="0" dirty="0">
                <a:solidFill>
                  <a:schemeClr val="tx1"/>
                </a:solidFill>
              </a:rPr>
              <a:t>Le date di inizio e fine tirocinio potrebbero subire modifiche durante l’iter di valutazione e approvazione della Commissione Tirocini, fanno fede quelle riportate sul registro presenze che lo studente deve scaricare prima dell’inizio del tirocinio.</a:t>
            </a:r>
            <a:endParaRPr lang="it-IT" sz="1200" dirty="0">
              <a:solidFill>
                <a:schemeClr val="tx1"/>
              </a:solidFill>
            </a:endParaRP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C1AF12E7-6540-4ABC-AC2E-94D749DF5D9D}"/>
              </a:ext>
            </a:extLst>
          </p:cNvPr>
          <p:cNvCxnSpPr>
            <a:cxnSpLocks/>
          </p:cNvCxnSpPr>
          <p:nvPr/>
        </p:nvCxnSpPr>
        <p:spPr>
          <a:xfrm flipH="1">
            <a:off x="3151681" y="3725300"/>
            <a:ext cx="2008474" cy="442206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DDB79F0-2D90-45D6-9F1F-DA45865009C2}"/>
              </a:ext>
            </a:extLst>
          </p:cNvPr>
          <p:cNvSpPr txBox="1"/>
          <p:nvPr/>
        </p:nvSpPr>
        <p:spPr>
          <a:xfrm flipH="1">
            <a:off x="1919536" y="5445225"/>
            <a:ext cx="144016" cy="1440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8" name="Segnaposto testo 1">
            <a:extLst>
              <a:ext uri="{FF2B5EF4-FFF2-40B4-BE49-F238E27FC236}">
                <a16:creationId xmlns:a16="http://schemas.microsoft.com/office/drawing/2014/main" id="{D1717E89-5AE1-4F5F-9F97-4009A57A2786}"/>
              </a:ext>
            </a:extLst>
          </p:cNvPr>
          <p:cNvSpPr txBox="1">
            <a:spLocks/>
          </p:cNvSpPr>
          <p:nvPr/>
        </p:nvSpPr>
        <p:spPr>
          <a:xfrm>
            <a:off x="5272599" y="4365103"/>
            <a:ext cx="6621022" cy="720081"/>
          </a:xfrm>
          <a:prstGeom prst="rect">
            <a:avLst/>
          </a:prstGeom>
          <a:ln w="19050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200" b="0" dirty="0">
                <a:solidFill>
                  <a:schemeClr val="tx1"/>
                </a:solidFill>
              </a:rPr>
              <a:t>Per lo svolgimento del tirocinio curriculare </a:t>
            </a:r>
            <a:r>
              <a:rPr lang="it-IT" sz="1200" b="0" i="0" dirty="0">
                <a:solidFill>
                  <a:srgbClr val="000000"/>
                </a:solidFill>
                <a:effectLst/>
              </a:rPr>
              <a:t>non è prevista un’indennità di partecipazione, tuttavia il Soggetto ospitante può decidere di corrispondere anche un rimborso spese, una borsa di studio, etc. (in questi casi, è necessario spuntare </a:t>
            </a:r>
            <a:r>
              <a:rPr lang="it-IT" sz="1200" i="0" dirty="0">
                <a:solidFill>
                  <a:srgbClr val="000000"/>
                </a:solidFill>
                <a:effectLst/>
              </a:rPr>
              <a:t>si</a:t>
            </a:r>
            <a:r>
              <a:rPr lang="it-IT" sz="1200" b="0" i="0" dirty="0">
                <a:solidFill>
                  <a:srgbClr val="000000"/>
                </a:solidFill>
                <a:effectLst/>
              </a:rPr>
              <a:t>)</a:t>
            </a:r>
            <a:endParaRPr lang="it-IT" sz="2000" b="0" dirty="0">
              <a:solidFill>
                <a:schemeClr val="tx1"/>
              </a:solidFill>
            </a:endParaRP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B08CBB3C-49AF-410E-9795-9D0CB69E9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520" y="5445225"/>
            <a:ext cx="1143000" cy="257175"/>
          </a:xfrm>
          <a:prstGeom prst="rect">
            <a:avLst/>
          </a:prstGeom>
        </p:spPr>
      </p:pic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EBEC8036-C73F-41FC-8FE3-FCAF09BF877A}"/>
              </a:ext>
            </a:extLst>
          </p:cNvPr>
          <p:cNvCxnSpPr>
            <a:cxnSpLocks/>
          </p:cNvCxnSpPr>
          <p:nvPr/>
        </p:nvCxnSpPr>
        <p:spPr>
          <a:xfrm flipH="1">
            <a:off x="2347020" y="5090631"/>
            <a:ext cx="2827358" cy="49861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egnaposto testo 1">
            <a:extLst>
              <a:ext uri="{FF2B5EF4-FFF2-40B4-BE49-F238E27FC236}">
                <a16:creationId xmlns:a16="http://schemas.microsoft.com/office/drawing/2014/main" id="{D0EFA891-AD7F-467C-B927-9AEA4F97DA94}"/>
              </a:ext>
            </a:extLst>
          </p:cNvPr>
          <p:cNvSpPr txBox="1">
            <a:spLocks/>
          </p:cNvSpPr>
          <p:nvPr/>
        </p:nvSpPr>
        <p:spPr>
          <a:xfrm>
            <a:off x="5272599" y="5446827"/>
            <a:ext cx="6621022" cy="442168"/>
          </a:xfrm>
          <a:prstGeom prst="rect">
            <a:avLst/>
          </a:prstGeom>
          <a:ln w="19050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200" b="0" dirty="0">
                <a:solidFill>
                  <a:schemeClr val="tx1"/>
                </a:solidFill>
              </a:rPr>
              <a:t>È consigliabile prevedere un periodo di pubblicazione di almeno 30 giorni  e massimo 6 mesi a partire dalla data di inserimento</a:t>
            </a:r>
            <a:endParaRPr lang="it-IT" sz="12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tx1"/>
              </a:solidFill>
            </a:endParaRP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FF3468E7-F26B-4627-89AD-DE6E326183B6}"/>
              </a:ext>
            </a:extLst>
          </p:cNvPr>
          <p:cNvCxnSpPr>
            <a:cxnSpLocks/>
          </p:cNvCxnSpPr>
          <p:nvPr/>
        </p:nvCxnSpPr>
        <p:spPr>
          <a:xfrm flipH="1">
            <a:off x="2737980" y="5667911"/>
            <a:ext cx="2425935" cy="23645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10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22736" y="116632"/>
            <a:ext cx="12169264" cy="9993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</a:pPr>
            <a:r>
              <a:rPr lang="it-IT" sz="1600" dirty="0">
                <a:solidFill>
                  <a:schemeClr val="tx1"/>
                </a:solidFill>
              </a:rPr>
              <a:t>5) Inserisci i dati relativi al tirocinio (quelli con * sono obbligatori), quindi clicca su «Avanti»</a:t>
            </a:r>
          </a:p>
          <a:p>
            <a:pPr>
              <a:lnSpc>
                <a:spcPts val="2600"/>
              </a:lnSpc>
            </a:pPr>
            <a:endParaRPr lang="it-IT" sz="2000" dirty="0">
              <a:solidFill>
                <a:schemeClr val="tx1"/>
              </a:solidFill>
            </a:endParaRPr>
          </a:p>
          <a:p>
            <a:pPr>
              <a:lnSpc>
                <a:spcPts val="2600"/>
              </a:lnSpc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tx1"/>
              </a:solidFill>
            </a:endParaRPr>
          </a:p>
        </p:txBody>
      </p:sp>
      <p:sp>
        <p:nvSpPr>
          <p:cNvPr id="9" name="Segnaposto testo 1">
            <a:extLst>
              <a:ext uri="{FF2B5EF4-FFF2-40B4-BE49-F238E27FC236}">
                <a16:creationId xmlns:a16="http://schemas.microsoft.com/office/drawing/2014/main" id="{56E9AD7D-9F7B-45A6-B19B-05C383C107FF}"/>
              </a:ext>
            </a:extLst>
          </p:cNvPr>
          <p:cNvSpPr txBox="1">
            <a:spLocks/>
          </p:cNvSpPr>
          <p:nvPr/>
        </p:nvSpPr>
        <p:spPr>
          <a:xfrm>
            <a:off x="6955118" y="1780084"/>
            <a:ext cx="4933912" cy="1144860"/>
          </a:xfrm>
          <a:prstGeom prst="rect">
            <a:avLst/>
          </a:prstGeom>
          <a:ln w="19050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1200" b="0" dirty="0">
                <a:solidFill>
                  <a:schemeClr val="tx1"/>
                </a:solidFill>
              </a:rPr>
              <a:t>Il </a:t>
            </a:r>
            <a:r>
              <a:rPr lang="it-IT" sz="1200" dirty="0">
                <a:solidFill>
                  <a:schemeClr val="tx1"/>
                </a:solidFill>
              </a:rPr>
              <a:t>Tutor del soggetto ospitante </a:t>
            </a:r>
            <a:r>
              <a:rPr lang="it-IT" sz="1200" b="0" dirty="0">
                <a:solidFill>
                  <a:schemeClr val="tx1"/>
                </a:solidFill>
              </a:rPr>
              <a:t>ha il compito di seguire lo studente per tutta la durata del tirocinio, in raccordo col Tutor accademico e di attestare le ore svolte al termine delle attività (i singoli Corsi di Studio possono prevede ulteriori adempimenti, da verificare con lo studente). </a:t>
            </a:r>
            <a:endParaRPr lang="it-IT" sz="12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E0425DA8-B678-48E2-8ACA-FD8AE57B9033}"/>
              </a:ext>
            </a:extLst>
          </p:cNvPr>
          <p:cNvCxnSpPr>
            <a:cxnSpLocks/>
          </p:cNvCxnSpPr>
          <p:nvPr/>
        </p:nvCxnSpPr>
        <p:spPr>
          <a:xfrm flipH="1">
            <a:off x="5135355" y="1580460"/>
            <a:ext cx="870788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EAAF522C-26C2-4BE1-98D0-402290EE989B}"/>
              </a:ext>
            </a:extLst>
          </p:cNvPr>
          <p:cNvCxnSpPr>
            <a:cxnSpLocks/>
          </p:cNvCxnSpPr>
          <p:nvPr/>
        </p:nvCxnSpPr>
        <p:spPr>
          <a:xfrm flipH="1" flipV="1">
            <a:off x="4824592" y="2636912"/>
            <a:ext cx="1055384" cy="432048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60DAC2B5-D9F8-489B-A64B-3F0285B32525}"/>
              </a:ext>
            </a:extLst>
          </p:cNvPr>
          <p:cNvCxnSpPr>
            <a:cxnSpLocks/>
          </p:cNvCxnSpPr>
          <p:nvPr/>
        </p:nvCxnSpPr>
        <p:spPr>
          <a:xfrm flipH="1">
            <a:off x="3503713" y="5157192"/>
            <a:ext cx="2376263" cy="216024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6D80E923-38E0-4EF4-B2E9-AA79748A6602}"/>
              </a:ext>
            </a:extLst>
          </p:cNvPr>
          <p:cNvCxnSpPr>
            <a:cxnSpLocks/>
          </p:cNvCxnSpPr>
          <p:nvPr/>
        </p:nvCxnSpPr>
        <p:spPr>
          <a:xfrm flipH="1">
            <a:off x="4824593" y="1302706"/>
            <a:ext cx="1181550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7F034273-EDD9-428A-BF8B-C3A802BC1367}"/>
              </a:ext>
            </a:extLst>
          </p:cNvPr>
          <p:cNvCxnSpPr>
            <a:cxnSpLocks/>
          </p:cNvCxnSpPr>
          <p:nvPr/>
        </p:nvCxnSpPr>
        <p:spPr>
          <a:xfrm flipH="1">
            <a:off x="4824592" y="3045995"/>
            <a:ext cx="1181550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38089BC-738F-4261-AE0C-8930021833AE}"/>
              </a:ext>
            </a:extLst>
          </p:cNvPr>
          <p:cNvCxnSpPr>
            <a:cxnSpLocks/>
          </p:cNvCxnSpPr>
          <p:nvPr/>
        </p:nvCxnSpPr>
        <p:spPr>
          <a:xfrm flipH="1">
            <a:off x="4824592" y="3212976"/>
            <a:ext cx="1181550" cy="864096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6DB04D0B-BC4C-4AFE-A809-78ABD942C05F}"/>
              </a:ext>
            </a:extLst>
          </p:cNvPr>
          <p:cNvCxnSpPr>
            <a:cxnSpLocks/>
          </p:cNvCxnSpPr>
          <p:nvPr/>
        </p:nvCxnSpPr>
        <p:spPr>
          <a:xfrm flipH="1">
            <a:off x="4544580" y="5733256"/>
            <a:ext cx="1335396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magine 1">
            <a:extLst>
              <a:ext uri="{FF2B5EF4-FFF2-40B4-BE49-F238E27FC236}">
                <a16:creationId xmlns:a16="http://schemas.microsoft.com/office/drawing/2014/main" id="{B765E426-087F-4965-A12D-36BB92FBC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1115964"/>
            <a:ext cx="6100765" cy="4998317"/>
          </a:xfrm>
          <a:prstGeom prst="rect">
            <a:avLst/>
          </a:prstGeom>
        </p:spPr>
      </p:pic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C184D2DD-8971-4268-AA84-390E414C27FB}"/>
              </a:ext>
            </a:extLst>
          </p:cNvPr>
          <p:cNvCxnSpPr>
            <a:cxnSpLocks/>
          </p:cNvCxnSpPr>
          <p:nvPr/>
        </p:nvCxnSpPr>
        <p:spPr>
          <a:xfrm flipH="1">
            <a:off x="5415367" y="2348880"/>
            <a:ext cx="1328705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E7868614-D899-4FE2-99FB-25A8F9BEC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552" y="4649316"/>
            <a:ext cx="3810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92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22736" y="116632"/>
            <a:ext cx="12169264" cy="646011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</a:pPr>
            <a:r>
              <a:rPr lang="it-IT" sz="1600" dirty="0">
                <a:solidFill>
                  <a:schemeClr val="tx1"/>
                </a:solidFill>
              </a:rPr>
              <a:t>6) Seleziona l’Ambito e i Corsi di Studio ai quali intendi rivolgere la proposta, quindi clicca su «Avanti»</a:t>
            </a:r>
          </a:p>
          <a:p>
            <a:pPr>
              <a:lnSpc>
                <a:spcPts val="2600"/>
              </a:lnSpc>
            </a:pPr>
            <a:endParaRPr lang="it-IT" sz="2000" dirty="0">
              <a:solidFill>
                <a:schemeClr val="tx1"/>
              </a:solidFill>
            </a:endParaRPr>
          </a:p>
          <a:p>
            <a:pPr>
              <a:lnSpc>
                <a:spcPts val="2600"/>
              </a:lnSpc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tx1"/>
              </a:solidFill>
            </a:endParaRPr>
          </a:p>
        </p:txBody>
      </p:sp>
      <p:sp>
        <p:nvSpPr>
          <p:cNvPr id="9" name="Segnaposto testo 1">
            <a:extLst>
              <a:ext uri="{FF2B5EF4-FFF2-40B4-BE49-F238E27FC236}">
                <a16:creationId xmlns:a16="http://schemas.microsoft.com/office/drawing/2014/main" id="{56E9AD7D-9F7B-45A6-B19B-05C383C107FF}"/>
              </a:ext>
            </a:extLst>
          </p:cNvPr>
          <p:cNvSpPr txBox="1">
            <a:spLocks/>
          </p:cNvSpPr>
          <p:nvPr/>
        </p:nvSpPr>
        <p:spPr>
          <a:xfrm>
            <a:off x="6742171" y="1196585"/>
            <a:ext cx="5156593" cy="2088399"/>
          </a:xfrm>
          <a:prstGeom prst="rect">
            <a:avLst/>
          </a:prstGeom>
          <a:ln w="19050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1200" b="0" dirty="0">
                <a:solidFill>
                  <a:schemeClr val="tx1"/>
                </a:solidFill>
              </a:rPr>
              <a:t>Le offerte possono essere rivolte sia a studenti di primo livello (lauree triennali) che di secondo livello (lauree magistrali). </a:t>
            </a:r>
          </a:p>
          <a:p>
            <a:pPr>
              <a:lnSpc>
                <a:spcPct val="150000"/>
              </a:lnSpc>
            </a:pPr>
            <a:r>
              <a:rPr lang="it-IT" sz="1200" b="0" dirty="0">
                <a:solidFill>
                  <a:schemeClr val="tx1"/>
                </a:solidFill>
              </a:rPr>
              <a:t>Consulta </a:t>
            </a:r>
            <a:r>
              <a:rPr lang="it-IT" sz="1200" b="0" dirty="0">
                <a:solidFill>
                  <a:schemeClr val="tx1"/>
                </a:solidFill>
                <a:hlinkClick r:id="rId2"/>
              </a:rPr>
              <a:t>questa pagina </a:t>
            </a:r>
            <a:r>
              <a:rPr lang="it-IT" sz="1200" b="0" dirty="0">
                <a:solidFill>
                  <a:schemeClr val="tx1"/>
                </a:solidFill>
              </a:rPr>
              <a:t>per approfondimenti sul sistema universitario.</a:t>
            </a:r>
          </a:p>
          <a:p>
            <a:pPr>
              <a:lnSpc>
                <a:spcPct val="150000"/>
              </a:lnSpc>
            </a:pPr>
            <a:r>
              <a:rPr lang="it-IT" sz="1200" b="0" dirty="0">
                <a:solidFill>
                  <a:schemeClr val="tx1"/>
                </a:solidFill>
              </a:rPr>
              <a:t>Vai su </a:t>
            </a:r>
            <a:r>
              <a:rPr lang="it-IT" sz="1200" b="0" dirty="0">
                <a:hlinkClick r:id="rId3"/>
              </a:rPr>
              <a:t>Lauree e Lauree Magistrali — Università di Bologna (unibo.it)</a:t>
            </a:r>
            <a:r>
              <a:rPr lang="it-IT" sz="1200" b="0" dirty="0"/>
              <a:t> </a:t>
            </a:r>
            <a:r>
              <a:rPr lang="it-IT" sz="1200" b="0" dirty="0">
                <a:solidFill>
                  <a:schemeClr val="tx1"/>
                </a:solidFill>
              </a:rPr>
              <a:t>per conoscere l’offerta formativa completa dell’Università di Bologna.</a:t>
            </a:r>
            <a:r>
              <a:rPr lang="it-IT" sz="1200" b="0" dirty="0"/>
              <a:t> </a:t>
            </a:r>
            <a:endParaRPr lang="it-IT" sz="1200" b="0" dirty="0">
              <a:solidFill>
                <a:schemeClr val="tx1"/>
              </a:solidFill>
            </a:endParaRPr>
          </a:p>
        </p:txBody>
      </p:sp>
      <p:sp>
        <p:nvSpPr>
          <p:cNvPr id="21" name="Segnaposto testo 1">
            <a:extLst>
              <a:ext uri="{FF2B5EF4-FFF2-40B4-BE49-F238E27FC236}">
                <a16:creationId xmlns:a16="http://schemas.microsoft.com/office/drawing/2014/main" id="{83F3C9D9-198F-4622-9A03-2FD5B12D25E2}"/>
              </a:ext>
            </a:extLst>
          </p:cNvPr>
          <p:cNvSpPr txBox="1">
            <a:spLocks/>
          </p:cNvSpPr>
          <p:nvPr/>
        </p:nvSpPr>
        <p:spPr>
          <a:xfrm>
            <a:off x="6742171" y="3405281"/>
            <a:ext cx="5147043" cy="1224136"/>
          </a:xfrm>
          <a:prstGeom prst="rect">
            <a:avLst/>
          </a:prstGeom>
          <a:ln w="19050">
            <a:solidFill>
              <a:srgbClr val="BD2B0B"/>
            </a:solidFill>
          </a:ln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1200" b="0" dirty="0">
                <a:solidFill>
                  <a:schemeClr val="tx1"/>
                </a:solidFill>
              </a:rPr>
              <a:t>Seleziona l’ambito dal menu a tendina e i singoli corsi di studio potenziali destinatari dell’offerta cliccando su </a:t>
            </a:r>
            <a:r>
              <a:rPr lang="it-IT" sz="1200" dirty="0">
                <a:solidFill>
                  <a:schemeClr val="bg1"/>
                </a:solidFill>
                <a:highlight>
                  <a:srgbClr val="0000FF"/>
                </a:highlight>
              </a:rPr>
              <a:t>-&gt;</a:t>
            </a:r>
            <a:r>
              <a:rPr lang="it-IT" sz="1200" b="0" dirty="0">
                <a:solidFill>
                  <a:schemeClr val="tx1"/>
                </a:solidFill>
              </a:rPr>
              <a:t>, tenendo presente che l’offerta può essere indirizzata anche a studenti di ambiti e Corsi di Studio diversi. </a:t>
            </a:r>
            <a:endParaRPr lang="it-IT" sz="1200" b="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7DDB79FF-DBE3-40BF-A2DE-226F5B04527C}"/>
              </a:ext>
            </a:extLst>
          </p:cNvPr>
          <p:cNvCxnSpPr>
            <a:cxnSpLocks/>
          </p:cNvCxnSpPr>
          <p:nvPr/>
        </p:nvCxnSpPr>
        <p:spPr>
          <a:xfrm flipH="1" flipV="1">
            <a:off x="4655840" y="2568859"/>
            <a:ext cx="1844020" cy="860141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953358DA-30CD-420E-9876-BDABECF1D529}"/>
              </a:ext>
            </a:extLst>
          </p:cNvPr>
          <p:cNvCxnSpPr>
            <a:cxnSpLocks/>
          </p:cNvCxnSpPr>
          <p:nvPr/>
        </p:nvCxnSpPr>
        <p:spPr>
          <a:xfrm flipH="1" flipV="1">
            <a:off x="4151784" y="2773066"/>
            <a:ext cx="2348076" cy="115999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>
            <a:extLst>
              <a:ext uri="{FF2B5EF4-FFF2-40B4-BE49-F238E27FC236}">
                <a16:creationId xmlns:a16="http://schemas.microsoft.com/office/drawing/2014/main" id="{C21306F2-403A-4246-96F5-31AD8A9D144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753" r="46894"/>
          <a:stretch/>
        </p:blipFill>
        <p:spPr>
          <a:xfrm>
            <a:off x="182506" y="1196585"/>
            <a:ext cx="6317354" cy="4117649"/>
          </a:xfrm>
          <a:prstGeom prst="rect">
            <a:avLst/>
          </a:prstGeom>
        </p:spPr>
      </p:pic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236A84B6-A69E-43AF-9093-C2435C22300D}"/>
              </a:ext>
            </a:extLst>
          </p:cNvPr>
          <p:cNvCxnSpPr/>
          <p:nvPr/>
        </p:nvCxnSpPr>
        <p:spPr>
          <a:xfrm flipH="1" flipV="1">
            <a:off x="4727848" y="2568859"/>
            <a:ext cx="1872208" cy="10041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678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22736" y="116632"/>
            <a:ext cx="12169264" cy="99933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</a:pPr>
            <a:r>
              <a:rPr lang="it-IT" sz="1600" dirty="0">
                <a:solidFill>
                  <a:schemeClr val="tx1"/>
                </a:solidFill>
              </a:rPr>
              <a:t>7) Controlla la correttezza di tutti i dati e clicca in fondo alla pagina su «Salva», visualizzerai la scritta «L’offerta è stata inserita correttamente» </a:t>
            </a:r>
          </a:p>
          <a:p>
            <a:pPr>
              <a:lnSpc>
                <a:spcPts val="2600"/>
              </a:lnSpc>
            </a:pPr>
            <a:endParaRPr lang="it-IT" sz="2000" dirty="0">
              <a:solidFill>
                <a:schemeClr val="tx1"/>
              </a:solidFill>
            </a:endParaRPr>
          </a:p>
          <a:p>
            <a:pPr>
              <a:lnSpc>
                <a:spcPts val="2600"/>
              </a:lnSpc>
            </a:pPr>
            <a:endParaRPr lang="it-IT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tx1"/>
              </a:solidFill>
            </a:endParaRP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E0425DA8-B678-48E2-8ACA-FD8AE57B9033}"/>
              </a:ext>
            </a:extLst>
          </p:cNvPr>
          <p:cNvCxnSpPr>
            <a:cxnSpLocks/>
          </p:cNvCxnSpPr>
          <p:nvPr/>
        </p:nvCxnSpPr>
        <p:spPr>
          <a:xfrm flipH="1">
            <a:off x="5135355" y="1580460"/>
            <a:ext cx="870788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EAAF522C-26C2-4BE1-98D0-402290EE989B}"/>
              </a:ext>
            </a:extLst>
          </p:cNvPr>
          <p:cNvCxnSpPr>
            <a:cxnSpLocks/>
          </p:cNvCxnSpPr>
          <p:nvPr/>
        </p:nvCxnSpPr>
        <p:spPr>
          <a:xfrm flipH="1" flipV="1">
            <a:off x="4824592" y="2636912"/>
            <a:ext cx="1055384" cy="432048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60DAC2B5-D9F8-489B-A64B-3F0285B32525}"/>
              </a:ext>
            </a:extLst>
          </p:cNvPr>
          <p:cNvCxnSpPr>
            <a:cxnSpLocks/>
          </p:cNvCxnSpPr>
          <p:nvPr/>
        </p:nvCxnSpPr>
        <p:spPr>
          <a:xfrm flipH="1">
            <a:off x="3503713" y="5157192"/>
            <a:ext cx="2376263" cy="216024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7F034273-EDD9-428A-BF8B-C3A802BC1367}"/>
              </a:ext>
            </a:extLst>
          </p:cNvPr>
          <p:cNvCxnSpPr>
            <a:cxnSpLocks/>
          </p:cNvCxnSpPr>
          <p:nvPr/>
        </p:nvCxnSpPr>
        <p:spPr>
          <a:xfrm flipH="1">
            <a:off x="4824592" y="3045995"/>
            <a:ext cx="1181550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738089BC-738F-4261-AE0C-8930021833AE}"/>
              </a:ext>
            </a:extLst>
          </p:cNvPr>
          <p:cNvCxnSpPr>
            <a:cxnSpLocks/>
          </p:cNvCxnSpPr>
          <p:nvPr/>
        </p:nvCxnSpPr>
        <p:spPr>
          <a:xfrm flipH="1">
            <a:off x="4824592" y="3212976"/>
            <a:ext cx="1181550" cy="864096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:a16="http://schemas.microsoft.com/office/drawing/2014/main" id="{6DB04D0B-BC4C-4AFE-A809-78ABD942C05F}"/>
              </a:ext>
            </a:extLst>
          </p:cNvPr>
          <p:cNvCxnSpPr>
            <a:cxnSpLocks/>
          </p:cNvCxnSpPr>
          <p:nvPr/>
        </p:nvCxnSpPr>
        <p:spPr>
          <a:xfrm flipH="1">
            <a:off x="4544580" y="5733256"/>
            <a:ext cx="1335396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C184D2DD-8971-4268-AA84-390E414C27FB}"/>
              </a:ext>
            </a:extLst>
          </p:cNvPr>
          <p:cNvCxnSpPr>
            <a:cxnSpLocks/>
          </p:cNvCxnSpPr>
          <p:nvPr/>
        </p:nvCxnSpPr>
        <p:spPr>
          <a:xfrm flipH="1">
            <a:off x="5415367" y="2348880"/>
            <a:ext cx="1181550" cy="0"/>
          </a:xfrm>
          <a:prstGeom prst="straightConnector1">
            <a:avLst/>
          </a:prstGeom>
          <a:ln w="25400">
            <a:solidFill>
              <a:srgbClr val="BD2B0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B28494E-D1CE-4D2E-8066-C34A040AFEC9}"/>
              </a:ext>
            </a:extLst>
          </p:cNvPr>
          <p:cNvSpPr txBox="1"/>
          <p:nvPr/>
        </p:nvSpPr>
        <p:spPr>
          <a:xfrm>
            <a:off x="1487488" y="1844824"/>
            <a:ext cx="3744416" cy="2880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4A49D47-807A-4246-90C5-4286070943C2}"/>
              </a:ext>
            </a:extLst>
          </p:cNvPr>
          <p:cNvSpPr txBox="1"/>
          <p:nvPr/>
        </p:nvSpPr>
        <p:spPr>
          <a:xfrm>
            <a:off x="1483254" y="2276872"/>
            <a:ext cx="3057092" cy="2160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39B9B097-CF9A-4FAC-8C69-7C6ACB600E2D}"/>
              </a:ext>
            </a:extLst>
          </p:cNvPr>
          <p:cNvSpPr txBox="1"/>
          <p:nvPr/>
        </p:nvSpPr>
        <p:spPr>
          <a:xfrm flipV="1">
            <a:off x="1063286" y="6065007"/>
            <a:ext cx="2452506" cy="5200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F3819BD-E522-4C77-BEC0-9DB91F662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94" y="893018"/>
            <a:ext cx="6934200" cy="584835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9C34C48-465E-4B14-B5DD-2784A54FF1C8}"/>
              </a:ext>
            </a:extLst>
          </p:cNvPr>
          <p:cNvSpPr txBox="1"/>
          <p:nvPr/>
        </p:nvSpPr>
        <p:spPr>
          <a:xfrm flipH="1">
            <a:off x="1322040" y="6093296"/>
            <a:ext cx="1749624" cy="3317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389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1">
            <a:extLst>
              <a:ext uri="{FF2B5EF4-FFF2-40B4-BE49-F238E27FC236}">
                <a16:creationId xmlns:a16="http://schemas.microsoft.com/office/drawing/2014/main" id="{D8BB89FA-3371-43D5-8047-C10BA6DCA9BF}"/>
              </a:ext>
            </a:extLst>
          </p:cNvPr>
          <p:cNvSpPr txBox="1">
            <a:spLocks/>
          </p:cNvSpPr>
          <p:nvPr/>
        </p:nvSpPr>
        <p:spPr>
          <a:xfrm>
            <a:off x="623392" y="682985"/>
            <a:ext cx="11089232" cy="533830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rgbClr val="BD2B0B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0" dirty="0">
                <a:solidFill>
                  <a:schemeClr val="tx1"/>
                </a:solidFill>
              </a:rPr>
              <a:t>Dopo l’inserimento dell’offerta «aperta» l’Ufficio tirocini controlla i dati inseriti e la pubblica per renderla consultabile dagli studenti per il periodo indicato in fase di pubblicazione.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it-IT" sz="1400" b="0" dirty="0">
                <a:solidFill>
                  <a:schemeClr val="tx1"/>
                </a:solidFill>
              </a:rPr>
              <a:t>Per ogni candidatura presentata, il Soggetto ospitante riceve notifica per email e contatta lo studente per un colloquio conoscitivo:</a:t>
            </a: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Tx/>
              <a:buChar char="-"/>
            </a:pPr>
            <a:r>
              <a:rPr lang="it-IT" sz="1400" b="0" dirty="0">
                <a:solidFill>
                  <a:schemeClr val="tx1"/>
                </a:solidFill>
              </a:rPr>
              <a:t>in caso di valutazione positiva, accetta la candidatura e completa l’inserimento dei campi obbligatori relativi al tirocinio;</a:t>
            </a:r>
          </a:p>
          <a:p>
            <a:pPr marL="285750" indent="-285750">
              <a:lnSpc>
                <a:spcPct val="100000"/>
              </a:lnSpc>
              <a:spcBef>
                <a:spcPts val="1000"/>
              </a:spcBef>
              <a:buFontTx/>
              <a:buChar char="-"/>
            </a:pPr>
            <a:r>
              <a:rPr lang="it-IT" sz="1400" b="0" dirty="0">
                <a:solidFill>
                  <a:schemeClr val="tx1"/>
                </a:solidFill>
              </a:rPr>
              <a:t>In caso di valutazione negativa, rifiuta la candidatura. 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it-IT" sz="1400" b="0" dirty="0">
                <a:solidFill>
                  <a:schemeClr val="tx1"/>
                </a:solidFill>
              </a:rPr>
              <a:t>L’Ufficio Tirocini verifica la richiesta e procede ad assegnare il tutor.</a:t>
            </a:r>
          </a:p>
          <a:p>
            <a:pPr>
              <a:lnSpc>
                <a:spcPct val="150000"/>
              </a:lnSpc>
            </a:pPr>
            <a:r>
              <a:rPr lang="it-IT" sz="1400" b="0" dirty="0">
                <a:solidFill>
                  <a:schemeClr val="tx1"/>
                </a:solidFill>
              </a:rPr>
              <a:t>Il Tutor accademico approva il programma di tirocinio.</a:t>
            </a:r>
          </a:p>
          <a:p>
            <a:pPr>
              <a:lnSpc>
                <a:spcPct val="150000"/>
              </a:lnSpc>
            </a:pPr>
            <a:r>
              <a:rPr lang="it-IT" sz="1400" b="0" dirty="0">
                <a:solidFill>
                  <a:schemeClr val="tx1"/>
                </a:solidFill>
              </a:rPr>
              <a:t>Lo Studente e il Referente per il Soggetto ospitante firmano elettronicamente il programma di tirocinio con un clic.</a:t>
            </a:r>
          </a:p>
          <a:p>
            <a:r>
              <a:rPr lang="it-IT" sz="1400" dirty="0">
                <a:solidFill>
                  <a:schemeClr val="tx1"/>
                </a:solidFill>
              </a:rPr>
              <a:t>Solo dopo le due firme lo Studente può scaricare il registro presenze e iniziare il tirocinio!</a:t>
            </a:r>
            <a:r>
              <a:rPr lang="it-IT" sz="1400" b="0" dirty="0">
                <a:solidFill>
                  <a:schemeClr val="tx1"/>
                </a:solidFill>
              </a:rPr>
              <a:t> </a:t>
            </a:r>
          </a:p>
          <a:p>
            <a:endParaRPr lang="it-IT" sz="500" b="0" dirty="0">
              <a:solidFill>
                <a:schemeClr val="tx1"/>
              </a:solidFill>
            </a:endParaRPr>
          </a:p>
          <a:p>
            <a:r>
              <a:rPr lang="it-IT" sz="1400" b="0" dirty="0">
                <a:solidFill>
                  <a:schemeClr val="tx1"/>
                </a:solidFill>
              </a:rPr>
              <a:t>Al raggiungimento del monte ore previsto, lo studente deve ricaricare on line il registro presenze, firmato e timbrato alla pag.2 dal Tutor del Soggetto ospitante comprese le pagine col dettaglio di giornate, ore e attività svolte, caricare la relazione e compilare il questionario sull'esperienza di tirocinio</a:t>
            </a:r>
            <a:r>
              <a:rPr lang="it-IT" sz="1400" dirty="0">
                <a:solidFill>
                  <a:schemeClr val="tx1"/>
                </a:solidFill>
              </a:rPr>
              <a:t>.</a:t>
            </a:r>
            <a:r>
              <a:rPr lang="it-IT" sz="1400" b="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r>
              <a:rPr lang="it-IT" sz="1400" b="0" dirty="0">
                <a:solidFill>
                  <a:schemeClr val="tx1"/>
                </a:solidFill>
              </a:rPr>
              <a:t>Al termine del tirocinio il Tutor del soggetto ospitante può compilare il questionario sull'esperienza di tirocinio</a:t>
            </a:r>
          </a:p>
          <a:p>
            <a:pPr algn="ctr"/>
            <a:r>
              <a:rPr lang="it-IT" sz="1400" i="1" dirty="0">
                <a:solidFill>
                  <a:schemeClr val="tx1"/>
                </a:solidFill>
              </a:rPr>
              <a:t>Grazie</a:t>
            </a:r>
            <a:r>
              <a:rPr lang="it-IT" sz="2000" i="1" dirty="0">
                <a:solidFill>
                  <a:schemeClr val="tx1"/>
                </a:solidFill>
              </a:rPr>
              <a:t> </a:t>
            </a:r>
            <a:r>
              <a:rPr lang="it-IT" sz="1400" i="1" dirty="0">
                <a:solidFill>
                  <a:schemeClr val="tx1"/>
                </a:solidFill>
              </a:rPr>
              <a:t>per la collaborazione!</a:t>
            </a:r>
          </a:p>
          <a:p>
            <a:endParaRPr lang="it-IT" sz="1400" b="0" dirty="0">
              <a:solidFill>
                <a:schemeClr val="tx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C67ADE-88FA-47DB-84FF-7E558C0AA329}"/>
              </a:ext>
            </a:extLst>
          </p:cNvPr>
          <p:cNvSpPr txBox="1"/>
          <p:nvPr/>
        </p:nvSpPr>
        <p:spPr>
          <a:xfrm>
            <a:off x="2855640" y="221320"/>
            <a:ext cx="60943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Processo attivazione tirocinio</a:t>
            </a:r>
          </a:p>
        </p:txBody>
      </p:sp>
    </p:spTree>
    <p:extLst>
      <p:ext uri="{BB962C8B-B14F-4D97-AF65-F5344CB8AC3E}">
        <p14:creationId xmlns:p14="http://schemas.microsoft.com/office/powerpoint/2010/main" val="2605370388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EEEC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2419</TotalTime>
  <Words>839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Carmela Rosafio</cp:lastModifiedBy>
  <cp:revision>179</cp:revision>
  <dcterms:created xsi:type="dcterms:W3CDTF">2017-11-13T10:11:35Z</dcterms:created>
  <dcterms:modified xsi:type="dcterms:W3CDTF">2023-02-03T09:20:29Z</dcterms:modified>
</cp:coreProperties>
</file>