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1" r:id="rId3"/>
  </p:sldMasterIdLst>
  <p:notesMasterIdLst>
    <p:notesMasterId r:id="rId15"/>
  </p:notesMasterIdLst>
  <p:handoutMasterIdLst>
    <p:handoutMasterId r:id="rId16"/>
  </p:handoutMasterIdLst>
  <p:sldIdLst>
    <p:sldId id="263" r:id="rId4"/>
    <p:sldId id="279" r:id="rId5"/>
    <p:sldId id="290" r:id="rId6"/>
    <p:sldId id="289" r:id="rId7"/>
    <p:sldId id="291" r:id="rId8"/>
    <p:sldId id="293" r:id="rId9"/>
    <p:sldId id="292" r:id="rId10"/>
    <p:sldId id="294" r:id="rId11"/>
    <p:sldId id="295" r:id="rId12"/>
    <p:sldId id="296" r:id="rId13"/>
    <p:sldId id="267"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B0B"/>
    <a:srgbClr val="BE2B0A"/>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218631-D536-4DDC-99DE-3345B9949987}" v="6" dt="2022-03-11T20:29:44.746"/>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Stile con tema 2 - Color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Stile con tema 2 - Color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Stile chiaro 3 - Colore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E171933-4619-4E11-9A3F-F7608DF75F80}" styleName="Stile medio 1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07" autoAdjust="0"/>
  </p:normalViewPr>
  <p:slideViewPr>
    <p:cSldViewPr showGuides="1">
      <p:cViewPr varScale="1">
        <p:scale>
          <a:sx n="86" d="100"/>
          <a:sy n="86" d="100"/>
        </p:scale>
        <p:origin x="562"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0197008-5A80-491E-BE13-934481939984}" type="datetimeFigureOut">
              <a:rPr lang="it-IT" smtClean="0"/>
              <a:t>03/02/2023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53CF82-CBDD-42C1-9B63-A5CC225C7AFC}" type="slidenum">
              <a:rPr lang="it-IT" smtClean="0"/>
              <a:t>‹N›</a:t>
            </a:fld>
            <a:endParaRPr lang="it-IT"/>
          </a:p>
        </p:txBody>
      </p:sp>
    </p:spTree>
    <p:extLst>
      <p:ext uri="{BB962C8B-B14F-4D97-AF65-F5344CB8AC3E}">
        <p14:creationId xmlns:p14="http://schemas.microsoft.com/office/powerpoint/2010/main" val="1956523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8C99AC-9F93-4D98-A6BA-1084A1AD05D2}" type="datetimeFigureOut">
              <a:rPr lang="it-IT" smtClean="0"/>
              <a:t>03/02/2023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0B6F64-0E6E-425D-9CE4-636B11AB38E5}" type="slidenum">
              <a:rPr lang="it-IT" smtClean="0"/>
              <a:t>‹N›</a:t>
            </a:fld>
            <a:endParaRPr lang="it-IT"/>
          </a:p>
        </p:txBody>
      </p:sp>
    </p:spTree>
    <p:extLst>
      <p:ext uri="{BB962C8B-B14F-4D97-AF65-F5344CB8AC3E}">
        <p14:creationId xmlns:p14="http://schemas.microsoft.com/office/powerpoint/2010/main" val="2541803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COPERTINA">
    <p:spTree>
      <p:nvGrpSpPr>
        <p:cNvPr id="1" name=""/>
        <p:cNvGrpSpPr/>
        <p:nvPr/>
      </p:nvGrpSpPr>
      <p:grpSpPr>
        <a:xfrm>
          <a:off x="0" y="0"/>
          <a:ext cx="0" cy="0"/>
          <a:chOff x="0" y="0"/>
          <a:chExt cx="0" cy="0"/>
        </a:xfrm>
      </p:grpSpPr>
      <p:sp>
        <p:nvSpPr>
          <p:cNvPr id="3" name="Segnaposto testo 2"/>
          <p:cNvSpPr>
            <a:spLocks noGrp="1"/>
          </p:cNvSpPr>
          <p:nvPr>
            <p:ph type="body" sz="quarter" idx="10" hasCustomPrompt="1"/>
          </p:nvPr>
        </p:nvSpPr>
        <p:spPr>
          <a:xfrm>
            <a:off x="4751851" y="548680"/>
            <a:ext cx="6913364" cy="4536504"/>
          </a:xfrm>
          <a:prstGeom prst="rect">
            <a:avLst/>
          </a:prstGeom>
        </p:spPr>
        <p:txBody>
          <a:bodyPr anchor="ctr" anchorCtr="0"/>
          <a:lstStyle>
            <a:lvl1pPr marL="0" indent="0">
              <a:buNone/>
              <a:defRPr sz="3600" b="1">
                <a:solidFill>
                  <a:schemeClr val="bg1"/>
                </a:solidFill>
                <a:latin typeface="Century Gothic" panose="020B0502020202020204" pitchFamily="34" charset="0"/>
              </a:defRPr>
            </a:lvl1pPr>
          </a:lstStyle>
          <a:p>
            <a:pPr lvl="0"/>
            <a:r>
              <a:rPr lang="it-IT" dirty="0"/>
              <a:t>Fare clic per inserire </a:t>
            </a:r>
          </a:p>
          <a:p>
            <a:pPr lvl="0"/>
            <a:r>
              <a:rPr lang="it-IT" dirty="0"/>
              <a:t>il titolo della presentazione</a:t>
            </a:r>
          </a:p>
        </p:txBody>
      </p:sp>
      <p:sp>
        <p:nvSpPr>
          <p:cNvPr id="6" name="Segnaposto testo 5"/>
          <p:cNvSpPr>
            <a:spLocks noGrp="1"/>
          </p:cNvSpPr>
          <p:nvPr>
            <p:ph type="body" sz="quarter" idx="11" hasCustomPrompt="1"/>
          </p:nvPr>
        </p:nvSpPr>
        <p:spPr>
          <a:xfrm>
            <a:off x="4751917" y="5379814"/>
            <a:ext cx="7008283" cy="425450"/>
          </a:xfrm>
          <a:prstGeom prst="rect">
            <a:avLst/>
          </a:prstGeom>
        </p:spPr>
        <p:txBody>
          <a:bodyPr/>
          <a:lstStyle>
            <a:lvl1pPr marL="0" indent="0">
              <a:buNone/>
              <a:defRPr sz="2400" b="1">
                <a:solidFill>
                  <a:schemeClr val="bg1"/>
                </a:solidFill>
                <a:latin typeface="Century Gothic" panose="020B0502020202020204" pitchFamily="34" charset="0"/>
              </a:defRPr>
            </a:lvl1pPr>
          </a:lstStyle>
          <a:p>
            <a:pPr lvl="0"/>
            <a:r>
              <a:rPr lang="it-IT" dirty="0"/>
              <a:t>Nome Cognome</a:t>
            </a:r>
          </a:p>
        </p:txBody>
      </p:sp>
      <p:sp>
        <p:nvSpPr>
          <p:cNvPr id="8" name="Segnaposto testo 7"/>
          <p:cNvSpPr>
            <a:spLocks noGrp="1"/>
          </p:cNvSpPr>
          <p:nvPr>
            <p:ph type="body" sz="quarter" idx="12" hasCustomPrompt="1"/>
          </p:nvPr>
        </p:nvSpPr>
        <p:spPr>
          <a:xfrm>
            <a:off x="4751918" y="5877942"/>
            <a:ext cx="7105649" cy="791418"/>
          </a:xfrm>
          <a:prstGeom prst="rect">
            <a:avLst/>
          </a:prstGeom>
        </p:spPr>
        <p:txBody>
          <a:bodyPr/>
          <a:lstStyle>
            <a:lvl1pPr marL="0" indent="0">
              <a:buNone/>
              <a:defRPr sz="2000" baseline="0">
                <a:solidFill>
                  <a:schemeClr val="bg1"/>
                </a:solidFill>
                <a:latin typeface="Century Gothic" panose="020B0502020202020204" pitchFamily="34" charset="0"/>
              </a:defRPr>
            </a:lvl1pPr>
          </a:lstStyle>
          <a:p>
            <a:pPr lvl="0"/>
            <a:r>
              <a:rPr lang="it-IT" dirty="0"/>
              <a:t>Dipartimento/Struttura </a:t>
            </a:r>
            <a:r>
              <a:rPr lang="it-IT" dirty="0" err="1"/>
              <a:t>xxxxxx</a:t>
            </a:r>
            <a:r>
              <a:rPr lang="it-IT" dirty="0"/>
              <a:t> </a:t>
            </a:r>
            <a:r>
              <a:rPr lang="it-IT" dirty="0" err="1"/>
              <a:t>xxxxxxxxxxxx</a:t>
            </a:r>
            <a:r>
              <a:rPr lang="it-IT" dirty="0"/>
              <a:t> </a:t>
            </a:r>
            <a:r>
              <a:rPr lang="it-IT" dirty="0" err="1"/>
              <a:t>xxxxxxxx</a:t>
            </a:r>
            <a:r>
              <a:rPr lang="it-IT" dirty="0"/>
              <a:t> </a:t>
            </a:r>
            <a:r>
              <a:rPr lang="it-IT" dirty="0" err="1"/>
              <a:t>xxxxx</a:t>
            </a:r>
            <a:r>
              <a:rPr lang="it-IT" dirty="0"/>
              <a:t> </a:t>
            </a:r>
            <a:r>
              <a:rPr lang="it-IT" dirty="0" err="1"/>
              <a:t>xxxxxxxxxxxxxxxxxxx</a:t>
            </a:r>
            <a:r>
              <a:rPr lang="it-IT" dirty="0"/>
              <a:t> </a:t>
            </a:r>
            <a:r>
              <a:rPr lang="it-IT" dirty="0" err="1"/>
              <a:t>xxxxx</a:t>
            </a:r>
            <a:endParaRPr lang="it-IT" dirty="0"/>
          </a:p>
        </p:txBody>
      </p:sp>
    </p:spTree>
    <p:extLst>
      <p:ext uri="{BB962C8B-B14F-4D97-AF65-F5344CB8AC3E}">
        <p14:creationId xmlns:p14="http://schemas.microsoft.com/office/powerpoint/2010/main" val="256672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con punto elenco">
    <p:spTree>
      <p:nvGrpSpPr>
        <p:cNvPr id="1" name=""/>
        <p:cNvGrpSpPr/>
        <p:nvPr/>
      </p:nvGrpSpPr>
      <p:grpSpPr>
        <a:xfrm>
          <a:off x="0" y="0"/>
          <a:ext cx="0" cy="0"/>
          <a:chOff x="0" y="0"/>
          <a:chExt cx="0" cy="0"/>
        </a:xfrm>
      </p:grpSpPr>
      <p:sp>
        <p:nvSpPr>
          <p:cNvPr id="8" name="Segnaposto testo 7"/>
          <p:cNvSpPr>
            <a:spLocks noGrp="1"/>
          </p:cNvSpPr>
          <p:nvPr>
            <p:ph type="body" sz="quarter" idx="11"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
        <p:nvSpPr>
          <p:cNvPr id="10" name="Segnaposto testo 9"/>
          <p:cNvSpPr>
            <a:spLocks noGrp="1"/>
          </p:cNvSpPr>
          <p:nvPr>
            <p:ph type="body" sz="quarter" idx="12" hasCustomPrompt="1"/>
          </p:nvPr>
        </p:nvSpPr>
        <p:spPr>
          <a:xfrm>
            <a:off x="527051" y="1989138"/>
            <a:ext cx="11233149" cy="3960812"/>
          </a:xfrm>
          <a:prstGeom prst="rect">
            <a:avLst/>
          </a:prstGeom>
        </p:spPr>
        <p:txBody>
          <a:bodyPr/>
          <a:lstStyle>
            <a:lvl1pPr marL="285750" indent="-285750">
              <a:buFont typeface="Wingdings" panose="05000000000000000000" pitchFamily="2" charset="2"/>
              <a:buChar char="§"/>
              <a:defRPr sz="1800" baseline="0">
                <a:latin typeface="Century Gothic" panose="020B0502020202020204" pitchFamily="34" charset="0"/>
              </a:defRPr>
            </a:lvl1pPr>
            <a:lvl2pPr marL="742950" indent="-285750">
              <a:buFont typeface="Wingdings" panose="05000000000000000000" pitchFamily="2" charset="2"/>
              <a:buChar char="§"/>
              <a:defRPr sz="1800">
                <a:latin typeface="Century Gothic" panose="020B0502020202020204" pitchFamily="34" charset="0"/>
              </a:defRPr>
            </a:lvl2pPr>
          </a:lstStyle>
          <a:p>
            <a:pPr lvl="1"/>
            <a:r>
              <a:rPr lang="it-IT" dirty="0"/>
              <a:t>Fare clic per modificare il punto elenco uno</a:t>
            </a:r>
          </a:p>
          <a:p>
            <a:pPr lvl="1"/>
            <a:r>
              <a:rPr lang="it-IT" dirty="0"/>
              <a:t>Fare clic per modificare il punto elenco due</a:t>
            </a:r>
          </a:p>
          <a:p>
            <a:pPr lvl="1"/>
            <a:r>
              <a:rPr lang="it-IT" dirty="0"/>
              <a:t>Fare clic per modificare il punto elenco tre</a:t>
            </a:r>
          </a:p>
          <a:p>
            <a:pPr lvl="1"/>
            <a:r>
              <a:rPr lang="it-IT" dirty="0"/>
              <a:t>Fare clic per modificare il punto elenco quattro</a:t>
            </a:r>
          </a:p>
        </p:txBody>
      </p:sp>
      <p:sp>
        <p:nvSpPr>
          <p:cNvPr id="16"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304385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semplice">
    <p:spTree>
      <p:nvGrpSpPr>
        <p:cNvPr id="1" name=""/>
        <p:cNvGrpSpPr/>
        <p:nvPr/>
      </p:nvGrpSpPr>
      <p:grpSpPr>
        <a:xfrm>
          <a:off x="0" y="0"/>
          <a:ext cx="0" cy="0"/>
          <a:chOff x="0" y="0"/>
          <a:chExt cx="0" cy="0"/>
        </a:xfrm>
      </p:grpSpPr>
      <p:sp>
        <p:nvSpPr>
          <p:cNvPr id="7" name="Segnaposto testo 7"/>
          <p:cNvSpPr>
            <a:spLocks noGrp="1"/>
          </p:cNvSpPr>
          <p:nvPr>
            <p:ph type="body" sz="quarter" idx="10"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
        <p:nvSpPr>
          <p:cNvPr id="9" name="Segnaposto testo 7"/>
          <p:cNvSpPr>
            <a:spLocks noGrp="1"/>
          </p:cNvSpPr>
          <p:nvPr>
            <p:ph type="body" sz="quarter" idx="11" hasCustomPrompt="1"/>
          </p:nvPr>
        </p:nvSpPr>
        <p:spPr>
          <a:xfrm>
            <a:off x="527051" y="1412876"/>
            <a:ext cx="11233149" cy="4536405"/>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Tree>
    <p:extLst>
      <p:ext uri="{BB962C8B-B14F-4D97-AF65-F5344CB8AC3E}">
        <p14:creationId xmlns:p14="http://schemas.microsoft.com/office/powerpoint/2010/main" val="341815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positiva con grafico">
    <p:spTree>
      <p:nvGrpSpPr>
        <p:cNvPr id="1" name=""/>
        <p:cNvGrpSpPr/>
        <p:nvPr/>
      </p:nvGrpSpPr>
      <p:grpSpPr>
        <a:xfrm>
          <a:off x="0" y="0"/>
          <a:ext cx="0" cy="0"/>
          <a:chOff x="0" y="0"/>
          <a:chExt cx="0" cy="0"/>
        </a:xfrm>
      </p:grpSpPr>
      <p:sp>
        <p:nvSpPr>
          <p:cNvPr id="9" name="Segnaposto grafico 8"/>
          <p:cNvSpPr>
            <a:spLocks noGrp="1"/>
          </p:cNvSpPr>
          <p:nvPr>
            <p:ph type="chart" sz="quarter" idx="10" hasCustomPrompt="1"/>
          </p:nvPr>
        </p:nvSpPr>
        <p:spPr>
          <a:xfrm>
            <a:off x="911026" y="2781300"/>
            <a:ext cx="10369551" cy="3024188"/>
          </a:xfrm>
          <a:prstGeom prst="rect">
            <a:avLst/>
          </a:prstGeom>
        </p:spPr>
        <p:txBody>
          <a:bodyPr/>
          <a:lstStyle>
            <a:lvl1pPr marL="0" indent="0">
              <a:buNone/>
              <a:defRPr sz="1800" baseline="0">
                <a:latin typeface="Century Gothic" panose="020B0502020202020204" pitchFamily="34" charset="0"/>
              </a:defRPr>
            </a:lvl1pPr>
          </a:lstStyle>
          <a:p>
            <a:r>
              <a:rPr lang="it-IT" dirty="0"/>
              <a:t>Fare clic sull’icona per inserire un grafico</a:t>
            </a:r>
          </a:p>
        </p:txBody>
      </p:sp>
      <p:sp>
        <p:nvSpPr>
          <p:cNvPr id="11" name="Segnaposto testo 7"/>
          <p:cNvSpPr>
            <a:spLocks noGrp="1"/>
          </p:cNvSpPr>
          <p:nvPr>
            <p:ph type="body" sz="quarter" idx="12" hasCustomPrompt="1"/>
          </p:nvPr>
        </p:nvSpPr>
        <p:spPr>
          <a:xfrm>
            <a:off x="527051" y="1412876"/>
            <a:ext cx="11233149" cy="431949"/>
          </a:xfrm>
          <a:prstGeom prst="rect">
            <a:avLst/>
          </a:prstGeom>
        </p:spPr>
        <p:txBody>
          <a:bodyPr/>
          <a:lstStyle>
            <a:lvl1pPr marL="0" indent="0">
              <a:buFont typeface="Arial" panose="020B0604020202020204" pitchFamily="34" charset="0"/>
              <a:buNone/>
              <a:defRPr sz="1800" baseline="0">
                <a:latin typeface="Century Gothic" panose="020B0502020202020204" pitchFamily="34" charset="0"/>
              </a:defRPr>
            </a:lvl1pPr>
          </a:lstStyle>
          <a:p>
            <a:pPr lvl="0"/>
            <a:r>
              <a:rPr lang="it-IT" dirty="0"/>
              <a:t>Fare clic per modificare il testo</a:t>
            </a:r>
          </a:p>
        </p:txBody>
      </p:sp>
      <p:sp>
        <p:nvSpPr>
          <p:cNvPr id="6" name="Segnaposto testo 7"/>
          <p:cNvSpPr>
            <a:spLocks noGrp="1"/>
          </p:cNvSpPr>
          <p:nvPr>
            <p:ph type="body" sz="quarter" idx="13"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55583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apositiva con immagine">
    <p:spTree>
      <p:nvGrpSpPr>
        <p:cNvPr id="1" name=""/>
        <p:cNvGrpSpPr/>
        <p:nvPr/>
      </p:nvGrpSpPr>
      <p:grpSpPr>
        <a:xfrm>
          <a:off x="0" y="0"/>
          <a:ext cx="0" cy="0"/>
          <a:chOff x="0" y="0"/>
          <a:chExt cx="0" cy="0"/>
        </a:xfrm>
      </p:grpSpPr>
      <p:sp>
        <p:nvSpPr>
          <p:cNvPr id="11" name="Segnaposto immagine 10"/>
          <p:cNvSpPr>
            <a:spLocks noGrp="1"/>
          </p:cNvSpPr>
          <p:nvPr>
            <p:ph type="pic" sz="quarter" idx="10" hasCustomPrompt="1"/>
          </p:nvPr>
        </p:nvSpPr>
        <p:spPr>
          <a:xfrm>
            <a:off x="1534584" y="1700809"/>
            <a:ext cx="9122833" cy="4105275"/>
          </a:xfrm>
          <a:prstGeom prst="rect">
            <a:avLst/>
          </a:prstGeom>
        </p:spPr>
        <p:txBody>
          <a:bodyPr/>
          <a:lstStyle>
            <a:lvl1pPr marL="0" indent="0">
              <a:buNone/>
              <a:defRPr sz="1800">
                <a:latin typeface="Century Gothic" panose="020B0502020202020204" pitchFamily="34" charset="0"/>
              </a:defRPr>
            </a:lvl1pPr>
          </a:lstStyle>
          <a:p>
            <a:r>
              <a:rPr lang="it-IT" dirty="0"/>
              <a:t>Fare clic sull’icona per inserire un’immagine</a:t>
            </a:r>
          </a:p>
        </p:txBody>
      </p:sp>
      <p:sp>
        <p:nvSpPr>
          <p:cNvPr id="5" name="Segnaposto testo 7"/>
          <p:cNvSpPr>
            <a:spLocks noGrp="1"/>
          </p:cNvSpPr>
          <p:nvPr>
            <p:ph type="body" sz="quarter" idx="11" hasCustomPrompt="1"/>
          </p:nvPr>
        </p:nvSpPr>
        <p:spPr>
          <a:xfrm>
            <a:off x="527051" y="476674"/>
            <a:ext cx="11233149" cy="648071"/>
          </a:xfrm>
          <a:prstGeom prst="rect">
            <a:avLst/>
          </a:prstGeom>
        </p:spPr>
        <p:txBody>
          <a:bodyPr/>
          <a:lstStyle>
            <a:lvl1pPr marL="0" indent="0">
              <a:lnSpc>
                <a:spcPts val="2200"/>
              </a:lnSpc>
              <a:buNone/>
              <a:defRPr sz="2400" b="1">
                <a:solidFill>
                  <a:srgbClr val="BD2B0B"/>
                </a:solidFill>
                <a:latin typeface="Century Gothic" panose="020B0502020202020204" pitchFamily="34" charset="0"/>
              </a:defRPr>
            </a:lvl1pPr>
          </a:lstStyle>
          <a:p>
            <a:pPr lvl="0"/>
            <a:r>
              <a:rPr lang="it-IT" dirty="0"/>
              <a:t>Fare clic per modificare il titolo della diapositiva</a:t>
            </a:r>
          </a:p>
        </p:txBody>
      </p:sp>
    </p:spTree>
    <p:extLst>
      <p:ext uri="{BB962C8B-B14F-4D97-AF65-F5344CB8AC3E}">
        <p14:creationId xmlns:p14="http://schemas.microsoft.com/office/powerpoint/2010/main" val="3970258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yout CHIUSURA">
    <p:spTree>
      <p:nvGrpSpPr>
        <p:cNvPr id="1" name=""/>
        <p:cNvGrpSpPr/>
        <p:nvPr/>
      </p:nvGrpSpPr>
      <p:grpSpPr>
        <a:xfrm>
          <a:off x="0" y="0"/>
          <a:ext cx="0" cy="0"/>
          <a:chOff x="0" y="0"/>
          <a:chExt cx="0" cy="0"/>
        </a:xfrm>
      </p:grpSpPr>
      <p:sp>
        <p:nvSpPr>
          <p:cNvPr id="8" name="Segnaposto testo 7"/>
          <p:cNvSpPr>
            <a:spLocks noGrp="1"/>
          </p:cNvSpPr>
          <p:nvPr>
            <p:ph type="body" sz="quarter" idx="10" hasCustomPrompt="1"/>
          </p:nvPr>
        </p:nvSpPr>
        <p:spPr>
          <a:xfrm>
            <a:off x="1487488" y="2780928"/>
            <a:ext cx="9217024" cy="432370"/>
          </a:xfrm>
          <a:prstGeom prst="rect">
            <a:avLst/>
          </a:prstGeom>
        </p:spPr>
        <p:txBody>
          <a:bodyPr/>
          <a:lstStyle>
            <a:lvl1pPr marL="0" indent="0" algn="ctr">
              <a:buFontTx/>
              <a:buNone/>
              <a:defRPr sz="2000" b="1">
                <a:solidFill>
                  <a:schemeClr val="bg1"/>
                </a:solidFill>
                <a:latin typeface="Century Gothic" panose="020B0502020202020204" pitchFamily="34" charset="0"/>
              </a:defRPr>
            </a:lvl1pPr>
          </a:lstStyle>
          <a:p>
            <a:pPr lvl="0"/>
            <a:r>
              <a:rPr lang="it-IT" dirty="0"/>
              <a:t>Nome Cognome</a:t>
            </a:r>
          </a:p>
        </p:txBody>
      </p:sp>
      <p:sp>
        <p:nvSpPr>
          <p:cNvPr id="13" name="Segnaposto testo 12"/>
          <p:cNvSpPr>
            <a:spLocks noGrp="1"/>
          </p:cNvSpPr>
          <p:nvPr>
            <p:ph type="body" sz="quarter" idx="11" hasCustomPrompt="1"/>
          </p:nvPr>
        </p:nvSpPr>
        <p:spPr>
          <a:xfrm>
            <a:off x="1439483" y="3573017"/>
            <a:ext cx="9313035" cy="936103"/>
          </a:xfrm>
          <a:prstGeom prst="rect">
            <a:avLst/>
          </a:prstGeom>
        </p:spPr>
        <p:txBody>
          <a:bodyPr/>
          <a:lstStyle>
            <a:lvl1pPr marL="0" indent="0" algn="ctr">
              <a:buFontTx/>
              <a:buNone/>
              <a:defRPr sz="1600">
                <a:solidFill>
                  <a:schemeClr val="bg1"/>
                </a:solidFill>
                <a:latin typeface="Century Gothic" panose="020B0502020202020204" pitchFamily="34" charset="0"/>
              </a:defRPr>
            </a:lvl1pPr>
          </a:lstStyle>
          <a:p>
            <a:pPr lvl="0"/>
            <a:r>
              <a:rPr lang="it-IT" dirty="0"/>
              <a:t>Struttura</a:t>
            </a:r>
          </a:p>
        </p:txBody>
      </p:sp>
      <p:sp>
        <p:nvSpPr>
          <p:cNvPr id="16" name="Segnaposto testo 15"/>
          <p:cNvSpPr>
            <a:spLocks noGrp="1"/>
          </p:cNvSpPr>
          <p:nvPr>
            <p:ph type="body" sz="quarter" idx="12" hasCustomPrompt="1"/>
          </p:nvPr>
        </p:nvSpPr>
        <p:spPr>
          <a:xfrm>
            <a:off x="1390651" y="4725144"/>
            <a:ext cx="9410700" cy="1440160"/>
          </a:xfrm>
          <a:prstGeom prst="rect">
            <a:avLst/>
          </a:prstGeom>
        </p:spPr>
        <p:txBody>
          <a:bodyPr/>
          <a:lstStyle>
            <a:lvl1pPr marL="0" indent="0" algn="ctr">
              <a:buFontTx/>
              <a:buNone/>
              <a:defRPr sz="1300" b="0">
                <a:solidFill>
                  <a:schemeClr val="bg1"/>
                </a:solidFill>
                <a:latin typeface="Century Gothic" panose="020B0502020202020204" pitchFamily="34" charset="0"/>
              </a:defRPr>
            </a:lvl1pPr>
          </a:lstStyle>
          <a:p>
            <a:pPr lvl="0"/>
            <a:r>
              <a:rPr lang="it-IT" dirty="0"/>
              <a:t>nome.cognome@unibo.it</a:t>
            </a:r>
          </a:p>
          <a:p>
            <a:pPr lvl="0"/>
            <a:r>
              <a:rPr lang="it-IT" dirty="0"/>
              <a:t>051 20 99982</a:t>
            </a:r>
          </a:p>
        </p:txBody>
      </p:sp>
    </p:spTree>
    <p:extLst>
      <p:ext uri="{BB962C8B-B14F-4D97-AF65-F5344CB8AC3E}">
        <p14:creationId xmlns:p14="http://schemas.microsoft.com/office/powerpoint/2010/main" val="4249450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ttangolo 8"/>
          <p:cNvSpPr/>
          <p:nvPr userDrawn="1"/>
        </p:nvSpPr>
        <p:spPr>
          <a:xfrm>
            <a:off x="0" y="0"/>
            <a:ext cx="12192000" cy="685800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0"/>
          </a:p>
        </p:txBody>
      </p:sp>
      <p:cxnSp>
        <p:nvCxnSpPr>
          <p:cNvPr id="12" name="Connettore 1 11"/>
          <p:cNvCxnSpPr/>
          <p:nvPr userDrawn="1"/>
        </p:nvCxnSpPr>
        <p:spPr>
          <a:xfrm>
            <a:off x="4367808" y="188640"/>
            <a:ext cx="0" cy="640871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Immagine 7"/>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239349" y="2084425"/>
            <a:ext cx="3456384" cy="1934481"/>
          </a:xfrm>
          <a:prstGeom prst="rect">
            <a:avLst/>
          </a:prstGeom>
        </p:spPr>
      </p:pic>
    </p:spTree>
    <p:extLst>
      <p:ext uri="{BB962C8B-B14F-4D97-AF65-F5344CB8AC3E}">
        <p14:creationId xmlns:p14="http://schemas.microsoft.com/office/powerpoint/2010/main" val="613657427"/>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Immagine 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443288" y="5933782"/>
            <a:ext cx="1658731" cy="879503"/>
          </a:xfrm>
          <a:prstGeom prst="rect">
            <a:avLst/>
          </a:prstGeom>
        </p:spPr>
      </p:pic>
    </p:spTree>
    <p:extLst>
      <p:ext uri="{BB962C8B-B14F-4D97-AF65-F5344CB8AC3E}">
        <p14:creationId xmlns:p14="http://schemas.microsoft.com/office/powerpoint/2010/main" val="3570652833"/>
      </p:ext>
    </p:extLst>
  </p:cSld>
  <p:clrMap bg1="lt1" tx1="dk1" bg2="lt2" tx2="dk2" accent1="accent1" accent2="accent2" accent3="accent3" accent4="accent4" accent5="accent5" accent6="accent6" hlink="hlink" folHlink="folHlink"/>
  <p:sldLayoutIdLst>
    <p:sldLayoutId id="2147483670" r:id="rId1"/>
    <p:sldLayoutId id="2147483661" r:id="rId2"/>
    <p:sldLayoutId id="2147483667" r:id="rId3"/>
    <p:sldLayoutId id="2147483669" r:id="rId4"/>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ttangolo 6"/>
          <p:cNvSpPr/>
          <p:nvPr userDrawn="1"/>
        </p:nvSpPr>
        <p:spPr>
          <a:xfrm>
            <a:off x="0" y="0"/>
            <a:ext cx="12192000" cy="6858000"/>
          </a:xfrm>
          <a:prstGeom prst="rect">
            <a:avLst/>
          </a:prstGeom>
          <a:solidFill>
            <a:srgbClr val="BD2B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0"/>
          </a:p>
        </p:txBody>
      </p:sp>
      <p:sp>
        <p:nvSpPr>
          <p:cNvPr id="9" name="CasellaDiTesto 8"/>
          <p:cNvSpPr txBox="1"/>
          <p:nvPr userDrawn="1"/>
        </p:nvSpPr>
        <p:spPr>
          <a:xfrm>
            <a:off x="4175787" y="6453336"/>
            <a:ext cx="3840427" cy="338554"/>
          </a:xfrm>
          <a:prstGeom prst="rect">
            <a:avLst/>
          </a:prstGeom>
          <a:noFill/>
        </p:spPr>
        <p:txBody>
          <a:bodyPr wrap="square" rtlCol="0">
            <a:spAutoFit/>
          </a:bodyPr>
          <a:lstStyle/>
          <a:p>
            <a:pPr algn="ctr"/>
            <a:r>
              <a:rPr lang="it-IT" sz="1600" dirty="0">
                <a:solidFill>
                  <a:schemeClr val="bg1"/>
                </a:solidFill>
              </a:rPr>
              <a:t>www.unibo.it</a:t>
            </a:r>
          </a:p>
        </p:txBody>
      </p:sp>
      <p:pic>
        <p:nvPicPr>
          <p:cNvPr id="6" name="Immagine 5"/>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4319803" y="612700"/>
            <a:ext cx="3120347" cy="1756305"/>
          </a:xfrm>
          <a:prstGeom prst="rect">
            <a:avLst/>
          </a:prstGeom>
        </p:spPr>
      </p:pic>
    </p:spTree>
    <p:extLst>
      <p:ext uri="{BB962C8B-B14F-4D97-AF65-F5344CB8AC3E}">
        <p14:creationId xmlns:p14="http://schemas.microsoft.com/office/powerpoint/2010/main" val="1868398845"/>
      </p:ext>
    </p:extLst>
  </p:cSld>
  <p:clrMap bg1="lt1" tx1="dk1" bg2="lt2" tx2="dk2" accent1="accent1" accent2="accent2" accent3="accent3" accent4="accent4" accent5="accent5" accent6="accent6" hlink="hlink" folHlink="folHlink"/>
  <p:sldLayoutIdLst>
    <p:sldLayoutId id="2147483672" r:id="rId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arin.convenzionitirociniumanistica@unibo.it" TargetMode="External"/><Relationship Id="rId2" Type="http://schemas.openxmlformats.org/officeDocument/2006/relationships/hyperlink" Target="mailto:arin.tirocinilettere@unibo.it"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aziende.unibo.it/" TargetMode="External"/><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799856" y="836712"/>
            <a:ext cx="6984776" cy="2952328"/>
          </a:xfrm>
        </p:spPr>
        <p:txBody>
          <a:bodyPr/>
          <a:lstStyle/>
          <a:p>
            <a:pPr algn="ctr"/>
            <a:endParaRPr lang="it-IT" sz="3200" dirty="0"/>
          </a:p>
          <a:p>
            <a:pPr algn="ctr">
              <a:spcBef>
                <a:spcPts val="0"/>
              </a:spcBef>
            </a:pPr>
            <a:r>
              <a:rPr lang="it-IT" sz="4000" dirty="0"/>
              <a:t>PROCEDURA</a:t>
            </a:r>
            <a:br>
              <a:rPr lang="it-IT" sz="4000" dirty="0"/>
            </a:br>
            <a:r>
              <a:rPr lang="it-IT" sz="4000" dirty="0"/>
              <a:t>INSERIMENTO OFFERTA</a:t>
            </a:r>
          </a:p>
          <a:p>
            <a:pPr algn="ctr">
              <a:spcBef>
                <a:spcPts val="0"/>
              </a:spcBef>
            </a:pPr>
            <a:r>
              <a:rPr lang="it-IT" sz="4000" dirty="0"/>
              <a:t>DI TIROCINIO</a:t>
            </a:r>
          </a:p>
          <a:p>
            <a:pPr algn="ctr">
              <a:spcBef>
                <a:spcPts val="0"/>
              </a:spcBef>
            </a:pPr>
            <a:r>
              <a:rPr lang="it-IT" sz="4000" dirty="0"/>
              <a:t>«AD PERSONAM»</a:t>
            </a:r>
          </a:p>
          <a:p>
            <a:pPr algn="ctr">
              <a:spcBef>
                <a:spcPts val="0"/>
              </a:spcBef>
            </a:pPr>
            <a:r>
              <a:rPr lang="it-IT" sz="1800" b="0" dirty="0"/>
              <a:t>(per studente già selezionato da avviare al tirocinio)</a:t>
            </a:r>
          </a:p>
          <a:p>
            <a:pPr algn="ctr"/>
            <a:endParaRPr lang="it-IT" dirty="0"/>
          </a:p>
        </p:txBody>
      </p:sp>
      <p:sp>
        <p:nvSpPr>
          <p:cNvPr id="4" name="CasellaDiTesto 3">
            <a:extLst>
              <a:ext uri="{FF2B5EF4-FFF2-40B4-BE49-F238E27FC236}">
                <a16:creationId xmlns:a16="http://schemas.microsoft.com/office/drawing/2014/main" id="{25C5CFA7-1021-49BF-8C6E-ACBB76C818B0}"/>
              </a:ext>
            </a:extLst>
          </p:cNvPr>
          <p:cNvSpPr txBox="1"/>
          <p:nvPr/>
        </p:nvSpPr>
        <p:spPr>
          <a:xfrm>
            <a:off x="5375920" y="5085184"/>
            <a:ext cx="6096000" cy="701731"/>
          </a:xfrm>
          <a:prstGeom prst="rect">
            <a:avLst/>
          </a:prstGeom>
          <a:noFill/>
        </p:spPr>
        <p:txBody>
          <a:bodyPr wrap="square">
            <a:spAutoFit/>
          </a:bodyPr>
          <a:lstStyle/>
          <a:p>
            <a:pPr marL="0" marR="0" lvl="0" indent="0" algn="ctr" defTabSz="914400" rtl="0" eaLnBrk="1" fontAlgn="auto" latinLnBrk="0" hangingPunct="1">
              <a:lnSpc>
                <a:spcPct val="100000"/>
              </a:lnSpc>
              <a:spcBef>
                <a:spcPct val="20000"/>
              </a:spcBef>
              <a:spcAft>
                <a:spcPts val="0"/>
              </a:spcAft>
              <a:buClrTx/>
              <a:buSzTx/>
              <a:buFontTx/>
              <a:buNone/>
              <a:tabLst/>
              <a:defRPr/>
            </a:pPr>
            <a:r>
              <a:rPr kumimoji="0" lang="it-IT"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rPr>
              <a:t>ARIN-AREA INNOVAZIONE</a:t>
            </a:r>
          </a:p>
          <a:p>
            <a:pPr lvl="0" algn="ctr">
              <a:spcBef>
                <a:spcPct val="20000"/>
              </a:spcBef>
              <a:defRPr/>
            </a:pPr>
            <a:r>
              <a:rPr lang="it-IT" dirty="0">
                <a:solidFill>
                  <a:schemeClr val="bg1"/>
                </a:solidFill>
              </a:rPr>
              <a:t>Ufficio Tirocini area umanistica</a:t>
            </a:r>
            <a:endParaRPr kumimoji="0" lang="it-IT" b="0" i="0" u="none" strike="noStrike" kern="1200" cap="none" spc="0" normalizeH="0" baseline="0" noProof="0" dirty="0">
              <a:ln>
                <a:noFill/>
              </a:ln>
              <a:solidFill>
                <a:schemeClr val="bg1"/>
              </a:solidFill>
              <a:effectLst/>
              <a:uLnTx/>
              <a:uFillTx/>
              <a:latin typeface="Century Gothic" panose="020B0502020202020204" pitchFamily="34" charset="0"/>
            </a:endParaRPr>
          </a:p>
        </p:txBody>
      </p:sp>
    </p:spTree>
    <p:extLst>
      <p:ext uri="{BB962C8B-B14F-4D97-AF65-F5344CB8AC3E}">
        <p14:creationId xmlns:p14="http://schemas.microsoft.com/office/powerpoint/2010/main" val="308523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D58217D3-1AF5-4147-87BE-5D0BD4508E48}"/>
              </a:ext>
            </a:extLst>
          </p:cNvPr>
          <p:cNvSpPr>
            <a:spLocks noGrp="1"/>
          </p:cNvSpPr>
          <p:nvPr>
            <p:ph type="body" sz="quarter" idx="10"/>
          </p:nvPr>
        </p:nvSpPr>
        <p:spPr/>
        <p:txBody>
          <a:bodyPr/>
          <a:lstStyle/>
          <a:p>
            <a:pPr algn="ctr"/>
            <a:r>
              <a:rPr lang="it-IT" dirty="0"/>
              <a:t>Processo attivazione tirocinio</a:t>
            </a:r>
          </a:p>
        </p:txBody>
      </p:sp>
      <p:sp>
        <p:nvSpPr>
          <p:cNvPr id="3" name="Segnaposto testo 2">
            <a:extLst>
              <a:ext uri="{FF2B5EF4-FFF2-40B4-BE49-F238E27FC236}">
                <a16:creationId xmlns:a16="http://schemas.microsoft.com/office/drawing/2014/main" id="{1F2ECFC5-C6B9-4E6D-985A-E514C461D41F}"/>
              </a:ext>
            </a:extLst>
          </p:cNvPr>
          <p:cNvSpPr>
            <a:spLocks noGrp="1"/>
          </p:cNvSpPr>
          <p:nvPr>
            <p:ph type="body" sz="quarter" idx="11"/>
          </p:nvPr>
        </p:nvSpPr>
        <p:spPr>
          <a:xfrm>
            <a:off x="502930" y="980728"/>
            <a:ext cx="11233149" cy="4896544"/>
          </a:xfrm>
        </p:spPr>
        <p:txBody>
          <a:bodyPr/>
          <a:lstStyle/>
          <a:p>
            <a:pPr>
              <a:lnSpc>
                <a:spcPct val="200000"/>
              </a:lnSpc>
            </a:pPr>
            <a:r>
              <a:rPr lang="it-IT" sz="1400" dirty="0"/>
              <a:t>Dopo l’inserimento dell’offerta «ad personam»:</a:t>
            </a:r>
          </a:p>
          <a:p>
            <a:pPr marL="285750" indent="-285750">
              <a:lnSpc>
                <a:spcPct val="200000"/>
              </a:lnSpc>
              <a:buFontTx/>
              <a:buChar char="-"/>
            </a:pPr>
            <a:r>
              <a:rPr lang="it-IT" sz="1400" dirty="0"/>
              <a:t>lo </a:t>
            </a:r>
            <a:r>
              <a:rPr lang="it-IT" sz="1400" b="1" dirty="0"/>
              <a:t>Studente</a:t>
            </a:r>
            <a:r>
              <a:rPr lang="it-IT" sz="1400" dirty="0"/>
              <a:t> l’accetta</a:t>
            </a:r>
          </a:p>
          <a:p>
            <a:pPr marL="285750" indent="-285750">
              <a:lnSpc>
                <a:spcPct val="200000"/>
              </a:lnSpc>
              <a:buFontTx/>
              <a:buChar char="-"/>
            </a:pPr>
            <a:r>
              <a:rPr lang="it-IT" sz="1400" dirty="0"/>
              <a:t>l’</a:t>
            </a:r>
            <a:r>
              <a:rPr lang="it-IT" sz="1400" b="1" dirty="0"/>
              <a:t>Ufficio tirocini</a:t>
            </a:r>
            <a:r>
              <a:rPr lang="it-IT" sz="1400" dirty="0"/>
              <a:t> controlla i dati inseriti e la dichiara «verificata»</a:t>
            </a:r>
          </a:p>
          <a:p>
            <a:pPr marL="285750" indent="-285750">
              <a:lnSpc>
                <a:spcPct val="200000"/>
              </a:lnSpc>
              <a:buFontTx/>
              <a:buChar char="-"/>
            </a:pPr>
            <a:r>
              <a:rPr lang="it-IT" sz="1400" dirty="0"/>
              <a:t>il </a:t>
            </a:r>
            <a:r>
              <a:rPr lang="it-IT" sz="1400" b="1" dirty="0"/>
              <a:t>Tutor accademico</a:t>
            </a:r>
            <a:r>
              <a:rPr lang="it-IT" sz="1400" dirty="0"/>
              <a:t> «valida» il programma di tirocinio </a:t>
            </a:r>
          </a:p>
          <a:p>
            <a:pPr marL="285750" indent="-285750">
              <a:lnSpc>
                <a:spcPct val="200000"/>
              </a:lnSpc>
              <a:buFontTx/>
              <a:buChar char="-"/>
            </a:pPr>
            <a:r>
              <a:rPr lang="it-IT" sz="1400" dirty="0"/>
              <a:t>lo </a:t>
            </a:r>
            <a:r>
              <a:rPr lang="it-IT" sz="1400" b="1" dirty="0"/>
              <a:t>Studente</a:t>
            </a:r>
            <a:r>
              <a:rPr lang="it-IT" sz="1400" dirty="0"/>
              <a:t> e il </a:t>
            </a:r>
            <a:r>
              <a:rPr lang="it-IT" sz="1400" b="1" dirty="0"/>
              <a:t>Referente per il Soggetto ospitante </a:t>
            </a:r>
            <a:r>
              <a:rPr lang="it-IT" sz="1400" dirty="0"/>
              <a:t>firmano elettronicamente il programma di tirocinio con un clic.</a:t>
            </a:r>
          </a:p>
          <a:p>
            <a:pPr>
              <a:lnSpc>
                <a:spcPct val="200000"/>
              </a:lnSpc>
            </a:pPr>
            <a:endParaRPr lang="it-IT" sz="500" dirty="0"/>
          </a:p>
          <a:p>
            <a:r>
              <a:rPr lang="it-IT" sz="1400" b="1" dirty="0"/>
              <a:t>Solo dopo le firme sul programma di tirocinio lo studente può scaricare il registro presenze e iniziare il tirocinio.</a:t>
            </a:r>
            <a:endParaRPr lang="it-IT" sz="1400" dirty="0"/>
          </a:p>
          <a:p>
            <a:endParaRPr lang="it-IT" sz="500" b="1" dirty="0">
              <a:solidFill>
                <a:schemeClr val="tx1"/>
              </a:solidFill>
            </a:endParaRPr>
          </a:p>
          <a:p>
            <a:r>
              <a:rPr lang="it-IT" sz="1400" b="0" dirty="0">
                <a:solidFill>
                  <a:schemeClr val="tx1"/>
                </a:solidFill>
              </a:rPr>
              <a:t>Al raggiungimento del monte ore previsto, deve ricaricare il registro presenze sul portale per attestazione delle ore, firmato  alla pag.2 dal Tutor del Soggetto ospitante (i Corsi di Studio possono richiedere ulteriori adempimenti e/o documenti)</a:t>
            </a:r>
          </a:p>
          <a:p>
            <a:endParaRPr lang="it-IT" sz="1400" b="0" dirty="0">
              <a:solidFill>
                <a:schemeClr val="tx1"/>
              </a:solidFill>
            </a:endParaRPr>
          </a:p>
          <a:p>
            <a:r>
              <a:rPr lang="it-IT" sz="1400" b="0" dirty="0">
                <a:solidFill>
                  <a:schemeClr val="tx1"/>
                </a:solidFill>
              </a:rPr>
              <a:t>Al termine del tirocinio lo Studente e il Tutor del Soggetto ospitante sono tenuti a compilare il questionario sull’esperienza di tirocinio.</a:t>
            </a:r>
          </a:p>
          <a:p>
            <a:pPr algn="ctr"/>
            <a:r>
              <a:rPr lang="it-IT" sz="2000" b="0" dirty="0">
                <a:solidFill>
                  <a:schemeClr val="tx1"/>
                </a:solidFill>
              </a:rPr>
              <a:t>Grazie per la collaborazione!</a:t>
            </a:r>
          </a:p>
          <a:p>
            <a:endParaRPr lang="it-IT" sz="1400" dirty="0"/>
          </a:p>
        </p:txBody>
      </p:sp>
    </p:spTree>
    <p:extLst>
      <p:ext uri="{BB962C8B-B14F-4D97-AF65-F5344CB8AC3E}">
        <p14:creationId xmlns:p14="http://schemas.microsoft.com/office/powerpoint/2010/main" val="309717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1"/>
          </p:nvPr>
        </p:nvSpPr>
        <p:spPr>
          <a:xfrm>
            <a:off x="983433" y="2204864"/>
            <a:ext cx="10441160" cy="4320480"/>
          </a:xfrm>
        </p:spPr>
        <p:txBody>
          <a:bodyPr/>
          <a:lstStyle/>
          <a:p>
            <a:r>
              <a:rPr lang="it-IT" sz="1800" dirty="0"/>
              <a:t>Ufficio Tirocini area umanistica</a:t>
            </a:r>
          </a:p>
          <a:p>
            <a:r>
              <a:rPr lang="it-IT" sz="1800" b="1" dirty="0"/>
              <a:t>Contatti</a:t>
            </a:r>
          </a:p>
          <a:p>
            <a:pPr algn="l"/>
            <a:r>
              <a:rPr lang="it-IT" b="1" dirty="0"/>
              <a:t>Studi umanistici</a:t>
            </a:r>
          </a:p>
          <a:p>
            <a:pPr algn="l"/>
            <a:r>
              <a:rPr lang="it-IT" dirty="0"/>
              <a:t>email: </a:t>
            </a:r>
            <a:r>
              <a:rPr lang="it-IT" b="0" i="0" u="sng" strike="noStrike" dirty="0">
                <a:solidFill>
                  <a:srgbClr val="1D6684"/>
                </a:solidFill>
                <a:effectLst/>
                <a:hlinkClick r:id="rId2"/>
              </a:rPr>
              <a:t>arin.tirocinilettere@unibo.it</a:t>
            </a:r>
            <a:r>
              <a:rPr lang="it-IT" dirty="0"/>
              <a:t>; </a:t>
            </a:r>
            <a:r>
              <a:rPr lang="it-IT" u="sng" dirty="0"/>
              <a:t>arin.trocinilingue</a:t>
            </a:r>
            <a:r>
              <a:rPr lang="it-IT" dirty="0"/>
              <a:t>@unibo.it;</a:t>
            </a:r>
            <a:r>
              <a:rPr lang="it-IT" b="0" i="0" u="none" strike="noStrike" dirty="0">
                <a:effectLst/>
              </a:rPr>
              <a:t> </a:t>
            </a:r>
            <a:r>
              <a:rPr lang="it-IT" b="0" i="0" u="none" strike="noStrike" dirty="0" err="1">
                <a:effectLst/>
              </a:rPr>
              <a:t>tel</a:t>
            </a:r>
            <a:r>
              <a:rPr lang="it-IT" b="0" i="0" cap="all" dirty="0">
                <a:effectLst/>
              </a:rPr>
              <a:t>:</a:t>
            </a:r>
            <a:r>
              <a:rPr lang="it-IT" b="0" i="0" dirty="0">
                <a:effectLst/>
              </a:rPr>
              <a:t> 051 2084000, indirizzo</a:t>
            </a:r>
            <a:r>
              <a:rPr lang="it-IT" b="0" i="0" cap="all" dirty="0">
                <a:effectLst/>
              </a:rPr>
              <a:t>:</a:t>
            </a:r>
            <a:r>
              <a:rPr lang="it-IT" b="0" i="0" dirty="0">
                <a:effectLst/>
              </a:rPr>
              <a:t> Via Filippo Re, 10 - 40126 Bologna</a:t>
            </a:r>
          </a:p>
          <a:p>
            <a:pPr algn="l"/>
            <a:endParaRPr lang="it-IT" b="0" i="0" dirty="0">
              <a:effectLst/>
            </a:endParaRPr>
          </a:p>
          <a:p>
            <a:pPr algn="l"/>
            <a:endParaRPr lang="it-IT" b="0" i="0" dirty="0">
              <a:effectLst/>
            </a:endParaRPr>
          </a:p>
          <a:p>
            <a:pPr algn="l"/>
            <a:r>
              <a:rPr lang="it-IT" b="1" dirty="0"/>
              <a:t>SERVIZIO CONVENZIONI </a:t>
            </a:r>
          </a:p>
          <a:p>
            <a:pPr algn="l"/>
            <a:r>
              <a:rPr lang="it-IT" dirty="0"/>
              <a:t>email: </a:t>
            </a:r>
            <a:r>
              <a:rPr lang="it-IT" dirty="0">
                <a:hlinkClick r:id="rId3"/>
              </a:rPr>
              <a:t>arin.convenzionitirociniumanistica@unibo.it</a:t>
            </a:r>
            <a:r>
              <a:rPr lang="it-IT" dirty="0"/>
              <a:t>, </a:t>
            </a:r>
            <a:r>
              <a:rPr lang="it-IT" dirty="0" err="1"/>
              <a:t>tel</a:t>
            </a:r>
            <a:r>
              <a:rPr lang="it-IT" dirty="0"/>
              <a:t>: 051 2084003, via Filippo Re, 10 - 40126 Bologna</a:t>
            </a:r>
          </a:p>
          <a:p>
            <a:pPr algn="l"/>
            <a:endParaRPr lang="it-IT" b="0" i="0" dirty="0">
              <a:effectLst/>
            </a:endParaRPr>
          </a:p>
          <a:p>
            <a:pPr algn="l"/>
            <a:endParaRPr lang="it-IT" sz="1400" dirty="0"/>
          </a:p>
          <a:p>
            <a:pPr algn="l"/>
            <a:r>
              <a:rPr lang="it-IT" sz="1400" dirty="0"/>
              <a:t>L'Ufficio Tirocini area umanistica è CHIUSO AL PUBBLICO e garantisce il funzionamento unicamente da remoto (e-mail e telefono). Lo sportello telefonico è attivo il lunedì, il martedì, il giovedì e il  venerdì dalle 9,00 alle 12,00.</a:t>
            </a:r>
          </a:p>
        </p:txBody>
      </p:sp>
    </p:spTree>
    <p:extLst>
      <p:ext uri="{BB962C8B-B14F-4D97-AF65-F5344CB8AC3E}">
        <p14:creationId xmlns:p14="http://schemas.microsoft.com/office/powerpoint/2010/main" val="226941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1B66AEB8-23AC-43CC-B1FF-906DAC919929}"/>
              </a:ext>
            </a:extLst>
          </p:cNvPr>
          <p:cNvPicPr>
            <a:picLocks noChangeAspect="1"/>
          </p:cNvPicPr>
          <p:nvPr/>
        </p:nvPicPr>
        <p:blipFill rotWithShape="1">
          <a:blip r:embed="rId2"/>
          <a:srcRect l="12230"/>
          <a:stretch/>
        </p:blipFill>
        <p:spPr>
          <a:xfrm>
            <a:off x="2135560" y="980728"/>
            <a:ext cx="8760296" cy="5614292"/>
          </a:xfrm>
          <a:prstGeom prst="rect">
            <a:avLst/>
          </a:prstGeom>
        </p:spPr>
      </p:pic>
      <p:cxnSp>
        <p:nvCxnSpPr>
          <p:cNvPr id="7" name="Connettore 2 6">
            <a:extLst>
              <a:ext uri="{FF2B5EF4-FFF2-40B4-BE49-F238E27FC236}">
                <a16:creationId xmlns:a16="http://schemas.microsoft.com/office/drawing/2014/main" id="{91CD9D08-2BD5-4974-B3F3-8FFF890EDC6F}"/>
              </a:ext>
            </a:extLst>
          </p:cNvPr>
          <p:cNvCxnSpPr>
            <a:cxnSpLocks/>
          </p:cNvCxnSpPr>
          <p:nvPr/>
        </p:nvCxnSpPr>
        <p:spPr>
          <a:xfrm>
            <a:off x="1847528" y="2708920"/>
            <a:ext cx="576064" cy="288032"/>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 name="CasellaDiTesto 5">
            <a:extLst>
              <a:ext uri="{FF2B5EF4-FFF2-40B4-BE49-F238E27FC236}">
                <a16:creationId xmlns:a16="http://schemas.microsoft.com/office/drawing/2014/main" id="{5728D0A3-72B9-4A45-BBD1-7B71F61E53CA}"/>
              </a:ext>
            </a:extLst>
          </p:cNvPr>
          <p:cNvSpPr txBox="1"/>
          <p:nvPr/>
        </p:nvSpPr>
        <p:spPr>
          <a:xfrm>
            <a:off x="191344" y="2420888"/>
            <a:ext cx="1584176" cy="769441"/>
          </a:xfrm>
          <a:prstGeom prst="rect">
            <a:avLst/>
          </a:prstGeom>
          <a:noFill/>
          <a:ln>
            <a:solidFill>
              <a:schemeClr val="tx2">
                <a:lumMod val="50000"/>
              </a:schemeClr>
            </a:solidFill>
          </a:ln>
        </p:spPr>
        <p:txBody>
          <a:bodyPr wrap="square" rtlCol="0">
            <a:spAutoFit/>
          </a:bodyPr>
          <a:lstStyle/>
          <a:p>
            <a:r>
              <a:rPr lang="it-IT" sz="1100" dirty="0"/>
              <a:t>Collegati al sito </a:t>
            </a:r>
            <a:r>
              <a:rPr lang="it-IT" sz="1100" dirty="0">
                <a:hlinkClick r:id="rId3"/>
              </a:rPr>
              <a:t>https://aziende.unibo.it</a:t>
            </a:r>
            <a:r>
              <a:rPr lang="it-IT" sz="1100" dirty="0"/>
              <a:t> e accedi con le tue credenziali</a:t>
            </a:r>
          </a:p>
        </p:txBody>
      </p:sp>
    </p:spTree>
    <p:extLst>
      <p:ext uri="{BB962C8B-B14F-4D97-AF65-F5344CB8AC3E}">
        <p14:creationId xmlns:p14="http://schemas.microsoft.com/office/powerpoint/2010/main" val="3868810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E97993DC-3E80-4AD7-918E-5BC0BBD08AB2}"/>
              </a:ext>
            </a:extLst>
          </p:cNvPr>
          <p:cNvPicPr>
            <a:picLocks noChangeAspect="1"/>
          </p:cNvPicPr>
          <p:nvPr/>
        </p:nvPicPr>
        <p:blipFill>
          <a:blip r:embed="rId2"/>
          <a:stretch>
            <a:fillRect/>
          </a:stretch>
        </p:blipFill>
        <p:spPr>
          <a:xfrm>
            <a:off x="3071664" y="1275551"/>
            <a:ext cx="6408712" cy="5275270"/>
          </a:xfrm>
          <a:prstGeom prst="rect">
            <a:avLst/>
          </a:prstGeom>
        </p:spPr>
      </p:pic>
      <p:sp>
        <p:nvSpPr>
          <p:cNvPr id="7" name="CasellaDiTesto 6">
            <a:extLst>
              <a:ext uri="{FF2B5EF4-FFF2-40B4-BE49-F238E27FC236}">
                <a16:creationId xmlns:a16="http://schemas.microsoft.com/office/drawing/2014/main" id="{87B3DC6C-38CA-478A-8CF4-A449E200EF94}"/>
              </a:ext>
            </a:extLst>
          </p:cNvPr>
          <p:cNvSpPr txBox="1"/>
          <p:nvPr/>
        </p:nvSpPr>
        <p:spPr>
          <a:xfrm>
            <a:off x="4079776" y="3068960"/>
            <a:ext cx="1512168" cy="719885"/>
          </a:xfrm>
          <a:prstGeom prst="rect">
            <a:avLst/>
          </a:prstGeom>
          <a:solidFill>
            <a:schemeClr val="bg1"/>
          </a:solidFill>
        </p:spPr>
        <p:txBody>
          <a:bodyPr wrap="square" rtlCol="0">
            <a:spAutoFit/>
          </a:bodyPr>
          <a:lstStyle/>
          <a:p>
            <a:endParaRPr lang="it-IT" dirty="0"/>
          </a:p>
        </p:txBody>
      </p:sp>
      <p:sp>
        <p:nvSpPr>
          <p:cNvPr id="8" name="CasellaDiTesto 7">
            <a:extLst>
              <a:ext uri="{FF2B5EF4-FFF2-40B4-BE49-F238E27FC236}">
                <a16:creationId xmlns:a16="http://schemas.microsoft.com/office/drawing/2014/main" id="{348D95B1-B7BF-4EB9-B9CF-3A34D762ECA1}"/>
              </a:ext>
            </a:extLst>
          </p:cNvPr>
          <p:cNvSpPr txBox="1"/>
          <p:nvPr/>
        </p:nvSpPr>
        <p:spPr>
          <a:xfrm>
            <a:off x="3287688" y="5011009"/>
            <a:ext cx="5184576" cy="362207"/>
          </a:xfrm>
          <a:prstGeom prst="rect">
            <a:avLst/>
          </a:prstGeom>
          <a:solidFill>
            <a:schemeClr val="bg1"/>
          </a:solidFill>
        </p:spPr>
        <p:txBody>
          <a:bodyPr wrap="square" rtlCol="0">
            <a:spAutoFit/>
          </a:bodyPr>
          <a:lstStyle/>
          <a:p>
            <a:endParaRPr lang="it-IT" dirty="0"/>
          </a:p>
        </p:txBody>
      </p:sp>
      <p:cxnSp>
        <p:nvCxnSpPr>
          <p:cNvPr id="9" name="Connettore 2 8">
            <a:extLst>
              <a:ext uri="{FF2B5EF4-FFF2-40B4-BE49-F238E27FC236}">
                <a16:creationId xmlns:a16="http://schemas.microsoft.com/office/drawing/2014/main" id="{863C8554-F994-4B9F-A7A3-1F6E36105557}"/>
              </a:ext>
            </a:extLst>
          </p:cNvPr>
          <p:cNvCxnSpPr>
            <a:cxnSpLocks/>
          </p:cNvCxnSpPr>
          <p:nvPr/>
        </p:nvCxnSpPr>
        <p:spPr>
          <a:xfrm>
            <a:off x="1947637" y="4206570"/>
            <a:ext cx="1080120" cy="216024"/>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E6AB3D6E-5739-47EC-84E5-E5A0263C119C}"/>
              </a:ext>
            </a:extLst>
          </p:cNvPr>
          <p:cNvSpPr txBox="1"/>
          <p:nvPr/>
        </p:nvSpPr>
        <p:spPr>
          <a:xfrm>
            <a:off x="263352" y="3883695"/>
            <a:ext cx="1584176" cy="430887"/>
          </a:xfrm>
          <a:prstGeom prst="rect">
            <a:avLst/>
          </a:prstGeom>
          <a:noFill/>
          <a:ln>
            <a:solidFill>
              <a:schemeClr val="tx2">
                <a:lumMod val="50000"/>
              </a:schemeClr>
            </a:solidFill>
          </a:ln>
        </p:spPr>
        <p:txBody>
          <a:bodyPr wrap="square" rtlCol="0">
            <a:spAutoFit/>
          </a:bodyPr>
          <a:lstStyle/>
          <a:p>
            <a:r>
              <a:rPr lang="it-IT" sz="1100" dirty="0"/>
              <a:t>Clicca su «nuova offerta di tirocinio»</a:t>
            </a:r>
          </a:p>
        </p:txBody>
      </p:sp>
    </p:spTree>
    <p:extLst>
      <p:ext uri="{BB962C8B-B14F-4D97-AF65-F5344CB8AC3E}">
        <p14:creationId xmlns:p14="http://schemas.microsoft.com/office/powerpoint/2010/main" val="186552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6F6B51D-33B4-4C5A-90BB-A2DD3E86A539}"/>
              </a:ext>
            </a:extLst>
          </p:cNvPr>
          <p:cNvPicPr>
            <a:picLocks noChangeAspect="1"/>
          </p:cNvPicPr>
          <p:nvPr/>
        </p:nvPicPr>
        <p:blipFill>
          <a:blip r:embed="rId2"/>
          <a:stretch>
            <a:fillRect/>
          </a:stretch>
        </p:blipFill>
        <p:spPr>
          <a:xfrm>
            <a:off x="28851" y="1484784"/>
            <a:ext cx="11747892" cy="2694134"/>
          </a:xfrm>
          <a:prstGeom prst="rect">
            <a:avLst/>
          </a:prstGeom>
        </p:spPr>
      </p:pic>
      <p:cxnSp>
        <p:nvCxnSpPr>
          <p:cNvPr id="9" name="Connettore 2 8">
            <a:extLst>
              <a:ext uri="{FF2B5EF4-FFF2-40B4-BE49-F238E27FC236}">
                <a16:creationId xmlns:a16="http://schemas.microsoft.com/office/drawing/2014/main" id="{A7A71BAA-5C62-44EE-B1A1-511A87F0399B}"/>
              </a:ext>
            </a:extLst>
          </p:cNvPr>
          <p:cNvCxnSpPr>
            <a:cxnSpLocks/>
          </p:cNvCxnSpPr>
          <p:nvPr/>
        </p:nvCxnSpPr>
        <p:spPr>
          <a:xfrm flipH="1">
            <a:off x="1944441" y="1292920"/>
            <a:ext cx="1251746" cy="941213"/>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07E397EB-C133-4448-8CDD-BBF94BADECBF}"/>
              </a:ext>
            </a:extLst>
          </p:cNvPr>
          <p:cNvCxnSpPr>
            <a:cxnSpLocks/>
          </p:cNvCxnSpPr>
          <p:nvPr/>
        </p:nvCxnSpPr>
        <p:spPr>
          <a:xfrm flipH="1" flipV="1">
            <a:off x="1753321" y="3573016"/>
            <a:ext cx="382240" cy="605903"/>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4F5BAD60-4076-4E3A-8718-143FF53CCF60}"/>
              </a:ext>
            </a:extLst>
          </p:cNvPr>
          <p:cNvSpPr txBox="1"/>
          <p:nvPr/>
        </p:nvSpPr>
        <p:spPr>
          <a:xfrm>
            <a:off x="3143672" y="912391"/>
            <a:ext cx="8437556" cy="523220"/>
          </a:xfrm>
          <a:prstGeom prst="rect">
            <a:avLst/>
          </a:prstGeom>
          <a:noFill/>
        </p:spPr>
        <p:txBody>
          <a:bodyPr wrap="square" rtlCol="0">
            <a:spAutoFit/>
          </a:bodyPr>
          <a:lstStyle/>
          <a:p>
            <a:r>
              <a:rPr lang="it-IT" sz="1400" dirty="0"/>
              <a:t>La convenzione stipulata con una struttura è valida per ospitare tirocinanti iscritti a tutti i corsi di studio dell’Ateneo di Bologna delle aree non mediche</a:t>
            </a:r>
          </a:p>
        </p:txBody>
      </p:sp>
      <p:sp>
        <p:nvSpPr>
          <p:cNvPr id="8" name="CasellaDiTesto 7">
            <a:extLst>
              <a:ext uri="{FF2B5EF4-FFF2-40B4-BE49-F238E27FC236}">
                <a16:creationId xmlns:a16="http://schemas.microsoft.com/office/drawing/2014/main" id="{D81C8B24-C225-42BC-BD00-B0389B1B8848}"/>
              </a:ext>
            </a:extLst>
          </p:cNvPr>
          <p:cNvSpPr txBox="1"/>
          <p:nvPr/>
        </p:nvSpPr>
        <p:spPr>
          <a:xfrm>
            <a:off x="1753321" y="4306095"/>
            <a:ext cx="1584176" cy="261610"/>
          </a:xfrm>
          <a:prstGeom prst="rect">
            <a:avLst/>
          </a:prstGeom>
          <a:noFill/>
          <a:ln>
            <a:solidFill>
              <a:schemeClr val="tx2">
                <a:lumMod val="50000"/>
              </a:schemeClr>
            </a:solidFill>
          </a:ln>
        </p:spPr>
        <p:txBody>
          <a:bodyPr wrap="square" rtlCol="0">
            <a:spAutoFit/>
          </a:bodyPr>
          <a:lstStyle/>
          <a:p>
            <a:r>
              <a:rPr lang="it-IT" sz="1100" dirty="0"/>
              <a:t>Clicca su «si»</a:t>
            </a:r>
          </a:p>
        </p:txBody>
      </p:sp>
      <p:sp>
        <p:nvSpPr>
          <p:cNvPr id="7" name="CasellaDiTesto 6">
            <a:extLst>
              <a:ext uri="{FF2B5EF4-FFF2-40B4-BE49-F238E27FC236}">
                <a16:creationId xmlns:a16="http://schemas.microsoft.com/office/drawing/2014/main" id="{677C0BEF-6F91-434D-A77D-2E7D49FDD463}"/>
              </a:ext>
            </a:extLst>
          </p:cNvPr>
          <p:cNvSpPr txBox="1"/>
          <p:nvPr/>
        </p:nvSpPr>
        <p:spPr>
          <a:xfrm>
            <a:off x="3316772" y="1763527"/>
            <a:ext cx="2059148" cy="261610"/>
          </a:xfrm>
          <a:prstGeom prst="rect">
            <a:avLst/>
          </a:prstGeom>
          <a:noFill/>
          <a:ln>
            <a:solidFill>
              <a:schemeClr val="tx2">
                <a:lumMod val="50000"/>
              </a:schemeClr>
            </a:solidFill>
          </a:ln>
        </p:spPr>
        <p:txBody>
          <a:bodyPr wrap="square" rtlCol="0">
            <a:spAutoFit/>
          </a:bodyPr>
          <a:lstStyle/>
          <a:p>
            <a:r>
              <a:rPr lang="it-IT" sz="1100" dirty="0"/>
              <a:t>Clicca su tirocinio curriculare</a:t>
            </a:r>
          </a:p>
        </p:txBody>
      </p:sp>
      <p:cxnSp>
        <p:nvCxnSpPr>
          <p:cNvPr id="10" name="Connettore 2 9">
            <a:extLst>
              <a:ext uri="{FF2B5EF4-FFF2-40B4-BE49-F238E27FC236}">
                <a16:creationId xmlns:a16="http://schemas.microsoft.com/office/drawing/2014/main" id="{EE01B6E3-6CD1-44A4-8ECA-07E948EF2B86}"/>
              </a:ext>
            </a:extLst>
          </p:cNvPr>
          <p:cNvCxnSpPr>
            <a:cxnSpLocks/>
          </p:cNvCxnSpPr>
          <p:nvPr/>
        </p:nvCxnSpPr>
        <p:spPr>
          <a:xfrm flipH="1">
            <a:off x="3143672" y="2142744"/>
            <a:ext cx="676210" cy="332127"/>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761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30DFE0C9-94A9-48BA-8F5F-E80B43C74B55}"/>
              </a:ext>
            </a:extLst>
          </p:cNvPr>
          <p:cNvPicPr>
            <a:picLocks noChangeAspect="1"/>
          </p:cNvPicPr>
          <p:nvPr/>
        </p:nvPicPr>
        <p:blipFill>
          <a:blip r:embed="rId2"/>
          <a:stretch>
            <a:fillRect/>
          </a:stretch>
        </p:blipFill>
        <p:spPr>
          <a:xfrm>
            <a:off x="1055440" y="1659210"/>
            <a:ext cx="8928992" cy="3539580"/>
          </a:xfrm>
          <a:prstGeom prst="rect">
            <a:avLst/>
          </a:prstGeom>
        </p:spPr>
      </p:pic>
      <p:sp>
        <p:nvSpPr>
          <p:cNvPr id="6" name="CasellaDiTesto 5">
            <a:extLst>
              <a:ext uri="{FF2B5EF4-FFF2-40B4-BE49-F238E27FC236}">
                <a16:creationId xmlns:a16="http://schemas.microsoft.com/office/drawing/2014/main" id="{316CA06A-5219-4935-B89F-01859A84238C}"/>
              </a:ext>
            </a:extLst>
          </p:cNvPr>
          <p:cNvSpPr txBox="1"/>
          <p:nvPr/>
        </p:nvSpPr>
        <p:spPr>
          <a:xfrm>
            <a:off x="6037310" y="3068960"/>
            <a:ext cx="2146922" cy="430887"/>
          </a:xfrm>
          <a:prstGeom prst="rect">
            <a:avLst/>
          </a:prstGeom>
          <a:noFill/>
          <a:ln>
            <a:solidFill>
              <a:schemeClr val="tx2">
                <a:lumMod val="50000"/>
              </a:schemeClr>
            </a:solidFill>
          </a:ln>
        </p:spPr>
        <p:txBody>
          <a:bodyPr wrap="square" rtlCol="0">
            <a:spAutoFit/>
          </a:bodyPr>
          <a:lstStyle/>
          <a:p>
            <a:r>
              <a:rPr lang="it-IT" sz="1100" dirty="0"/>
              <a:t>Inserisci il codice fiscale dello studente e poi clicca su «aggiungi»</a:t>
            </a:r>
          </a:p>
        </p:txBody>
      </p:sp>
      <p:sp>
        <p:nvSpPr>
          <p:cNvPr id="7" name="CasellaDiTesto 6">
            <a:extLst>
              <a:ext uri="{FF2B5EF4-FFF2-40B4-BE49-F238E27FC236}">
                <a16:creationId xmlns:a16="http://schemas.microsoft.com/office/drawing/2014/main" id="{3AAA670F-7954-4740-AAFB-88FE755AE134}"/>
              </a:ext>
            </a:extLst>
          </p:cNvPr>
          <p:cNvSpPr txBox="1"/>
          <p:nvPr/>
        </p:nvSpPr>
        <p:spPr>
          <a:xfrm>
            <a:off x="5239288" y="4581128"/>
            <a:ext cx="1584176" cy="261610"/>
          </a:xfrm>
          <a:prstGeom prst="rect">
            <a:avLst/>
          </a:prstGeom>
          <a:noFill/>
          <a:ln>
            <a:solidFill>
              <a:schemeClr val="tx2">
                <a:lumMod val="50000"/>
              </a:schemeClr>
            </a:solidFill>
          </a:ln>
        </p:spPr>
        <p:txBody>
          <a:bodyPr wrap="square" rtlCol="0">
            <a:spAutoFit/>
          </a:bodyPr>
          <a:lstStyle/>
          <a:p>
            <a:r>
              <a:rPr lang="it-IT" sz="1100" dirty="0"/>
              <a:t>Clicca su «avanti»</a:t>
            </a:r>
          </a:p>
        </p:txBody>
      </p:sp>
      <p:cxnSp>
        <p:nvCxnSpPr>
          <p:cNvPr id="3" name="Connettore 2 2">
            <a:extLst>
              <a:ext uri="{FF2B5EF4-FFF2-40B4-BE49-F238E27FC236}">
                <a16:creationId xmlns:a16="http://schemas.microsoft.com/office/drawing/2014/main" id="{A2CFA586-B40F-4CF4-8FDB-AAE368616F37}"/>
              </a:ext>
            </a:extLst>
          </p:cNvPr>
          <p:cNvCxnSpPr/>
          <p:nvPr/>
        </p:nvCxnSpPr>
        <p:spPr>
          <a:xfrm flipH="1">
            <a:off x="4943872" y="3212976"/>
            <a:ext cx="1093438" cy="216024"/>
          </a:xfrm>
          <a:prstGeom prst="straightConnector1">
            <a:avLst/>
          </a:prstGeom>
          <a:ln w="19050">
            <a:tailEnd type="triangle"/>
          </a:ln>
        </p:spPr>
        <p:style>
          <a:lnRef idx="1">
            <a:schemeClr val="accent2"/>
          </a:lnRef>
          <a:fillRef idx="0">
            <a:schemeClr val="accent2"/>
          </a:fillRef>
          <a:effectRef idx="0">
            <a:schemeClr val="accent2"/>
          </a:effectRef>
          <a:fontRef idx="minor">
            <a:schemeClr val="tx1"/>
          </a:fontRef>
        </p:style>
      </p:cxnSp>
      <p:cxnSp>
        <p:nvCxnSpPr>
          <p:cNvPr id="8" name="Connettore 2 7">
            <a:extLst>
              <a:ext uri="{FF2B5EF4-FFF2-40B4-BE49-F238E27FC236}">
                <a16:creationId xmlns:a16="http://schemas.microsoft.com/office/drawing/2014/main" id="{70FD55DB-FCEA-4F4F-B96F-7AFC7CFD202A}"/>
              </a:ext>
            </a:extLst>
          </p:cNvPr>
          <p:cNvCxnSpPr>
            <a:cxnSpLocks/>
          </p:cNvCxnSpPr>
          <p:nvPr/>
        </p:nvCxnSpPr>
        <p:spPr>
          <a:xfrm flipH="1">
            <a:off x="4534495" y="4711933"/>
            <a:ext cx="704793" cy="106391"/>
          </a:xfrm>
          <a:prstGeom prst="straightConnector1">
            <a:avLst/>
          </a:prstGeom>
          <a:ln w="1905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970107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1">
            <a:extLst>
              <a:ext uri="{FF2B5EF4-FFF2-40B4-BE49-F238E27FC236}">
                <a16:creationId xmlns:a16="http://schemas.microsoft.com/office/drawing/2014/main" id="{D8BB89FA-3371-43D5-8047-C10BA6DCA9BF}"/>
              </a:ext>
            </a:extLst>
          </p:cNvPr>
          <p:cNvSpPr txBox="1">
            <a:spLocks/>
          </p:cNvSpPr>
          <p:nvPr/>
        </p:nvSpPr>
        <p:spPr>
          <a:xfrm>
            <a:off x="22736" y="116632"/>
            <a:ext cx="6433304" cy="383056"/>
          </a:xfrm>
          <a:prstGeom prst="rect">
            <a:avLst/>
          </a:prstGeom>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600"/>
              </a:lnSpc>
            </a:pPr>
            <a:r>
              <a:rPr lang="it-IT" sz="1600" dirty="0">
                <a:solidFill>
                  <a:schemeClr val="tx1"/>
                </a:solidFill>
              </a:rPr>
              <a:t> Inserisci i dati relativi al tirocinio (quelli con * sono obbligatori)</a:t>
            </a:r>
          </a:p>
          <a:p>
            <a:pPr>
              <a:lnSpc>
                <a:spcPts val="2600"/>
              </a:lnSpc>
            </a:pPr>
            <a:endParaRPr lang="it-IT" sz="2000" dirty="0">
              <a:solidFill>
                <a:schemeClr val="tx1"/>
              </a:solidFill>
            </a:endParaRPr>
          </a:p>
        </p:txBody>
      </p:sp>
      <p:pic>
        <p:nvPicPr>
          <p:cNvPr id="7" name="Immagine 6">
            <a:extLst>
              <a:ext uri="{FF2B5EF4-FFF2-40B4-BE49-F238E27FC236}">
                <a16:creationId xmlns:a16="http://schemas.microsoft.com/office/drawing/2014/main" id="{B20D1DD5-1ADA-484E-B2C3-3EEF715F89A6}"/>
              </a:ext>
            </a:extLst>
          </p:cNvPr>
          <p:cNvPicPr>
            <a:picLocks noChangeAspect="1"/>
          </p:cNvPicPr>
          <p:nvPr/>
        </p:nvPicPr>
        <p:blipFill>
          <a:blip r:embed="rId2"/>
          <a:stretch>
            <a:fillRect/>
          </a:stretch>
        </p:blipFill>
        <p:spPr>
          <a:xfrm>
            <a:off x="335360" y="690419"/>
            <a:ext cx="5358159" cy="6050949"/>
          </a:xfrm>
          <a:prstGeom prst="rect">
            <a:avLst/>
          </a:prstGeom>
        </p:spPr>
      </p:pic>
      <p:sp>
        <p:nvSpPr>
          <p:cNvPr id="16" name="Segnaposto testo 1">
            <a:extLst>
              <a:ext uri="{FF2B5EF4-FFF2-40B4-BE49-F238E27FC236}">
                <a16:creationId xmlns:a16="http://schemas.microsoft.com/office/drawing/2014/main" id="{271BF740-67D1-46A2-9507-43C9587445FA}"/>
              </a:ext>
            </a:extLst>
          </p:cNvPr>
          <p:cNvSpPr txBox="1">
            <a:spLocks/>
          </p:cNvSpPr>
          <p:nvPr/>
        </p:nvSpPr>
        <p:spPr>
          <a:xfrm>
            <a:off x="6006139" y="656956"/>
            <a:ext cx="6013117" cy="1403888"/>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r>
              <a:rPr lang="it-IT" sz="1050" b="0" dirty="0">
                <a:solidFill>
                  <a:schemeClr val="tx1"/>
                </a:solidFill>
              </a:rPr>
              <a:t>Il </a:t>
            </a:r>
            <a:r>
              <a:rPr lang="it-IT" sz="1050" dirty="0">
                <a:solidFill>
                  <a:schemeClr val="tx1"/>
                </a:solidFill>
              </a:rPr>
              <a:t>Referente per la firma elettronica del programma di tirocinio</a:t>
            </a:r>
            <a:r>
              <a:rPr lang="it-IT" sz="1050" b="0" dirty="0">
                <a:solidFill>
                  <a:schemeClr val="tx1"/>
                </a:solidFill>
              </a:rPr>
              <a:t> può essere selezionato tra i soggetti nell’elenco dei Referenti. </a:t>
            </a:r>
          </a:p>
          <a:p>
            <a:pPr>
              <a:lnSpc>
                <a:spcPct val="100000"/>
              </a:lnSpc>
            </a:pPr>
            <a:r>
              <a:rPr lang="it-IT" sz="1050" b="0" dirty="0">
                <a:solidFill>
                  <a:schemeClr val="tx1"/>
                </a:solidFill>
              </a:rPr>
              <a:t>L’elenco dei Referenti può essere aggiornato cliccando su «aggiungi/modifica referente».</a:t>
            </a:r>
          </a:p>
          <a:p>
            <a:pPr>
              <a:lnSpc>
                <a:spcPct val="100000"/>
              </a:lnSpc>
            </a:pPr>
            <a:r>
              <a:rPr lang="it-IT" sz="1050" b="0" dirty="0">
                <a:solidFill>
                  <a:schemeClr val="tx1"/>
                </a:solidFill>
              </a:rPr>
              <a:t>Il </a:t>
            </a:r>
            <a:r>
              <a:rPr lang="it-IT" sz="1050" dirty="0">
                <a:solidFill>
                  <a:schemeClr val="tx1"/>
                </a:solidFill>
              </a:rPr>
              <a:t>Referente per la firma elettronica del tirocinio</a:t>
            </a:r>
            <a:r>
              <a:rPr lang="it-IT" sz="1050" b="0" dirty="0">
                <a:solidFill>
                  <a:schemeClr val="tx1"/>
                </a:solidFill>
              </a:rPr>
              <a:t> è individuato in autonomia dal Soggetto ospitante e può anche non coincidere con il </a:t>
            </a:r>
            <a:r>
              <a:rPr lang="it-IT" sz="1050" dirty="0">
                <a:solidFill>
                  <a:schemeClr val="tx1"/>
                </a:solidFill>
              </a:rPr>
              <a:t>Tutor </a:t>
            </a:r>
            <a:r>
              <a:rPr lang="it-IT" sz="1050" b="0" dirty="0">
                <a:solidFill>
                  <a:schemeClr val="tx1"/>
                </a:solidFill>
              </a:rPr>
              <a:t>che, invece, ha il compito di seguire lo studente per tutta la durata del e, a fine tirocinio, di attestare le ore svolte e compilare il questionario sul tirocinio.</a:t>
            </a:r>
          </a:p>
          <a:p>
            <a:pPr>
              <a:lnSpc>
                <a:spcPts val="2600"/>
              </a:lnSpc>
            </a:pPr>
            <a:endParaRPr lang="it-IT" sz="1000" dirty="0">
              <a:solidFill>
                <a:schemeClr val="tx1"/>
              </a:solidFill>
            </a:endParaRPr>
          </a:p>
          <a:p>
            <a:pPr>
              <a:lnSpc>
                <a:spcPts val="2600"/>
              </a:lnSpc>
            </a:pPr>
            <a:endParaRPr lang="it-IT" sz="1000" dirty="0">
              <a:solidFill>
                <a:schemeClr val="tx1"/>
              </a:solidFill>
            </a:endParaRPr>
          </a:p>
          <a:p>
            <a:pPr>
              <a:lnSpc>
                <a:spcPts val="2600"/>
              </a:lnSpc>
            </a:pPr>
            <a:endParaRPr lang="it-IT" sz="1000" dirty="0">
              <a:solidFill>
                <a:schemeClr val="tx1"/>
              </a:solidFill>
            </a:endParaRPr>
          </a:p>
          <a:p>
            <a:pPr marL="342900" indent="-342900">
              <a:buFont typeface="Arial" panose="020B0604020202020204" pitchFamily="34" charset="0"/>
              <a:buChar char="•"/>
            </a:pPr>
            <a:endParaRPr lang="it-IT" sz="2000" b="0" dirty="0">
              <a:solidFill>
                <a:schemeClr val="tx1"/>
              </a:solidFill>
            </a:endParaRPr>
          </a:p>
        </p:txBody>
      </p:sp>
      <p:sp>
        <p:nvSpPr>
          <p:cNvPr id="20" name="Segnaposto testo 1">
            <a:extLst>
              <a:ext uri="{FF2B5EF4-FFF2-40B4-BE49-F238E27FC236}">
                <a16:creationId xmlns:a16="http://schemas.microsoft.com/office/drawing/2014/main" id="{36B095C7-0A1E-4EFC-B524-6181A15C56CD}"/>
              </a:ext>
            </a:extLst>
          </p:cNvPr>
          <p:cNvSpPr txBox="1">
            <a:spLocks/>
          </p:cNvSpPr>
          <p:nvPr/>
        </p:nvSpPr>
        <p:spPr>
          <a:xfrm>
            <a:off x="6029845" y="3298348"/>
            <a:ext cx="5972605" cy="1657161"/>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endParaRPr lang="it-IT" sz="1050" b="0" dirty="0">
              <a:solidFill>
                <a:schemeClr val="tx1"/>
              </a:solidFill>
            </a:endParaRPr>
          </a:p>
          <a:p>
            <a:pPr>
              <a:lnSpc>
                <a:spcPct val="100000"/>
              </a:lnSpc>
            </a:pPr>
            <a:r>
              <a:rPr lang="it-IT" sz="1050" b="0" dirty="0">
                <a:solidFill>
                  <a:schemeClr val="tx1"/>
                </a:solidFill>
              </a:rPr>
              <a:t>Le date di inizio e fine tirocinio potrebbero subire modifiche durante l’iter di valutazione e approvazione, fanno fede quelle riportate sul registro presenze che lo studente deve scaricare prima dell’inizio del tirocinio.</a:t>
            </a:r>
          </a:p>
          <a:p>
            <a:pPr>
              <a:lnSpc>
                <a:spcPct val="100000"/>
              </a:lnSpc>
            </a:pPr>
            <a:endParaRPr lang="it-IT" sz="1050" b="0" dirty="0">
              <a:solidFill>
                <a:schemeClr val="tx1"/>
              </a:solidFill>
            </a:endParaRPr>
          </a:p>
          <a:p>
            <a:pPr>
              <a:lnSpc>
                <a:spcPct val="100000"/>
              </a:lnSpc>
            </a:pPr>
            <a:r>
              <a:rPr lang="it-IT" sz="1050" b="0" dirty="0">
                <a:solidFill>
                  <a:schemeClr val="tx1"/>
                </a:solidFill>
              </a:rPr>
              <a:t>La durata del tirocinio è legata al numero di CFU associati nel piano didattico del Corso di Studio (1 CFU corrisponde a 25-30 ore, per cui, per esempio, un tirocinio da 6 CFU corrisponde a </a:t>
            </a:r>
            <a:r>
              <a:rPr lang="it-IT" sz="1050" b="0" dirty="0" err="1">
                <a:solidFill>
                  <a:schemeClr val="tx1"/>
                </a:solidFill>
              </a:rPr>
              <a:t>min</a:t>
            </a:r>
            <a:r>
              <a:rPr lang="it-IT" sz="1050" b="0" dirty="0">
                <a:solidFill>
                  <a:schemeClr val="tx1"/>
                </a:solidFill>
              </a:rPr>
              <a:t> 150-max 180 ore). </a:t>
            </a:r>
          </a:p>
          <a:p>
            <a:pPr>
              <a:lnSpc>
                <a:spcPct val="100000"/>
              </a:lnSpc>
            </a:pPr>
            <a:r>
              <a:rPr lang="it-IT" sz="1050" b="0" dirty="0">
                <a:solidFill>
                  <a:schemeClr val="tx1"/>
                </a:solidFill>
              </a:rPr>
              <a:t>Le ore di tirocinio devono essere svolte massimo entro 12 mesi dalla data di inizio. </a:t>
            </a:r>
          </a:p>
          <a:p>
            <a:pPr>
              <a:lnSpc>
                <a:spcPct val="100000"/>
              </a:lnSpc>
            </a:pPr>
            <a:endParaRPr lang="it-IT" sz="1050" dirty="0">
              <a:solidFill>
                <a:schemeClr val="tx1"/>
              </a:solidFill>
            </a:endParaRPr>
          </a:p>
        </p:txBody>
      </p:sp>
      <p:cxnSp>
        <p:nvCxnSpPr>
          <p:cNvPr id="24" name="Connettore 2 23">
            <a:extLst>
              <a:ext uri="{FF2B5EF4-FFF2-40B4-BE49-F238E27FC236}">
                <a16:creationId xmlns:a16="http://schemas.microsoft.com/office/drawing/2014/main" id="{60DAC2B5-D9F8-489B-A64B-3F0285B32525}"/>
              </a:ext>
            </a:extLst>
          </p:cNvPr>
          <p:cNvCxnSpPr>
            <a:cxnSpLocks/>
          </p:cNvCxnSpPr>
          <p:nvPr/>
        </p:nvCxnSpPr>
        <p:spPr>
          <a:xfrm flipH="1">
            <a:off x="3143668" y="4848490"/>
            <a:ext cx="2862471" cy="52880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13" name="CasellaDiTesto 12">
            <a:extLst>
              <a:ext uri="{FF2B5EF4-FFF2-40B4-BE49-F238E27FC236}">
                <a16:creationId xmlns:a16="http://schemas.microsoft.com/office/drawing/2014/main" id="{69206A28-FCC0-4FBB-B0C2-DCF46205EF1E}"/>
              </a:ext>
            </a:extLst>
          </p:cNvPr>
          <p:cNvSpPr txBox="1"/>
          <p:nvPr/>
        </p:nvSpPr>
        <p:spPr>
          <a:xfrm>
            <a:off x="1631504" y="6063760"/>
            <a:ext cx="3816424" cy="646331"/>
          </a:xfrm>
          <a:prstGeom prst="rect">
            <a:avLst/>
          </a:prstGeom>
          <a:solidFill>
            <a:schemeClr val="bg1"/>
          </a:solidFill>
        </p:spPr>
        <p:txBody>
          <a:bodyPr wrap="square" rtlCol="0">
            <a:spAutoFit/>
          </a:bodyPr>
          <a:lstStyle/>
          <a:p>
            <a:r>
              <a:rPr lang="it-IT" dirty="0"/>
              <a:t>______________________________________________________________</a:t>
            </a:r>
          </a:p>
        </p:txBody>
      </p:sp>
      <p:cxnSp>
        <p:nvCxnSpPr>
          <p:cNvPr id="12" name="Connettore 2 11">
            <a:extLst>
              <a:ext uri="{FF2B5EF4-FFF2-40B4-BE49-F238E27FC236}">
                <a16:creationId xmlns:a16="http://schemas.microsoft.com/office/drawing/2014/main" id="{BBCCBA86-1385-4B02-87E0-ED18DC91CF5C}"/>
              </a:ext>
            </a:extLst>
          </p:cNvPr>
          <p:cNvCxnSpPr>
            <a:cxnSpLocks/>
          </p:cNvCxnSpPr>
          <p:nvPr/>
        </p:nvCxnSpPr>
        <p:spPr>
          <a:xfrm flipH="1">
            <a:off x="4439813" y="1772816"/>
            <a:ext cx="1566326" cy="72008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id="{66A4EF07-827C-4246-B8F4-66C39C4CA8BE}"/>
              </a:ext>
            </a:extLst>
          </p:cNvPr>
          <p:cNvCxnSpPr>
            <a:cxnSpLocks/>
          </p:cNvCxnSpPr>
          <p:nvPr/>
        </p:nvCxnSpPr>
        <p:spPr>
          <a:xfrm flipH="1">
            <a:off x="3647728" y="2855282"/>
            <a:ext cx="2133293" cy="1330917"/>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15" name="Segnaposto testo 1">
            <a:extLst>
              <a:ext uri="{FF2B5EF4-FFF2-40B4-BE49-F238E27FC236}">
                <a16:creationId xmlns:a16="http://schemas.microsoft.com/office/drawing/2014/main" id="{CBE2CEAC-065C-4A42-89D1-00045C8767F1}"/>
              </a:ext>
            </a:extLst>
          </p:cNvPr>
          <p:cNvSpPr txBox="1">
            <a:spLocks/>
          </p:cNvSpPr>
          <p:nvPr/>
        </p:nvSpPr>
        <p:spPr>
          <a:xfrm>
            <a:off x="6046639" y="2276870"/>
            <a:ext cx="6013117" cy="864098"/>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600"/>
              </a:spcBef>
            </a:pPr>
            <a:r>
              <a:rPr lang="it-IT" sz="1050" b="0" dirty="0">
                <a:solidFill>
                  <a:schemeClr val="tx1"/>
                </a:solidFill>
              </a:rPr>
              <a:t>In «indirizzo della sede» indicare se il tirocinio si svolge in presenza, distanza o modalità mista; nel caso di tirocinio a distanza è necessario indicare la sede di effettivo svolgimento del tirocinio (ad esempio domicilio dello studente), nel caso di tirocinio misto vanno indicate tutte le sedi di effettivo svolgimento del tirocinio, nel caso di tirocinio in presenza la sede dell’ente dove svolge le attività</a:t>
            </a:r>
          </a:p>
          <a:p>
            <a:pPr>
              <a:lnSpc>
                <a:spcPts val="2600"/>
              </a:lnSpc>
            </a:pPr>
            <a:endParaRPr lang="it-IT" sz="1000" dirty="0">
              <a:solidFill>
                <a:schemeClr val="tx1"/>
              </a:solidFill>
            </a:endParaRPr>
          </a:p>
          <a:p>
            <a:pPr marL="342900" indent="-342900">
              <a:buFont typeface="Arial" panose="020B0604020202020204" pitchFamily="34" charset="0"/>
              <a:buChar char="•"/>
            </a:pPr>
            <a:endParaRPr lang="it-IT" sz="2000" b="0" dirty="0">
              <a:solidFill>
                <a:schemeClr val="tx1"/>
              </a:solidFill>
            </a:endParaRPr>
          </a:p>
        </p:txBody>
      </p:sp>
      <p:sp>
        <p:nvSpPr>
          <p:cNvPr id="21" name="Segnaposto testo 1">
            <a:extLst>
              <a:ext uri="{FF2B5EF4-FFF2-40B4-BE49-F238E27FC236}">
                <a16:creationId xmlns:a16="http://schemas.microsoft.com/office/drawing/2014/main" id="{8DEDE17C-04EA-4D57-9B5C-A2823E4271CC}"/>
              </a:ext>
            </a:extLst>
          </p:cNvPr>
          <p:cNvSpPr txBox="1">
            <a:spLocks/>
          </p:cNvSpPr>
          <p:nvPr/>
        </p:nvSpPr>
        <p:spPr>
          <a:xfrm>
            <a:off x="6006135" y="5739800"/>
            <a:ext cx="6013117" cy="804641"/>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spcBef>
                <a:spcPts val="600"/>
              </a:spcBef>
            </a:pPr>
            <a:r>
              <a:rPr lang="it-IT" sz="1050" b="0" dirty="0">
                <a:solidFill>
                  <a:schemeClr val="tx1"/>
                </a:solidFill>
              </a:rPr>
              <a:t>Indicare le ulteriori sedi di tirocinio già concordate; in caso di trasferte presso sedi non indicate nel programma di tirocinio approvato, per estendere le coperture assicurative è necessario inviare preventivamente richiesta per e-mail al Tutor Accademico - e in copia all’Ufficio Tirocini  e attendere l’autorizzazione via email</a:t>
            </a:r>
          </a:p>
          <a:p>
            <a:pPr>
              <a:lnSpc>
                <a:spcPct val="100000"/>
              </a:lnSpc>
              <a:spcBef>
                <a:spcPts val="600"/>
              </a:spcBef>
            </a:pPr>
            <a:endParaRPr lang="it-IT" sz="1000" dirty="0">
              <a:solidFill>
                <a:schemeClr val="tx1"/>
              </a:solidFill>
            </a:endParaRPr>
          </a:p>
          <a:p>
            <a:pPr>
              <a:lnSpc>
                <a:spcPts val="2600"/>
              </a:lnSpc>
            </a:pPr>
            <a:endParaRPr lang="it-IT" sz="1000" dirty="0">
              <a:solidFill>
                <a:schemeClr val="tx1"/>
              </a:solidFill>
            </a:endParaRPr>
          </a:p>
          <a:p>
            <a:pPr marL="342900" indent="-342900">
              <a:buFont typeface="Arial" panose="020B0604020202020204" pitchFamily="34" charset="0"/>
              <a:buChar char="•"/>
            </a:pPr>
            <a:endParaRPr lang="it-IT" sz="2000" b="0" dirty="0">
              <a:solidFill>
                <a:schemeClr val="tx1"/>
              </a:solidFill>
            </a:endParaRPr>
          </a:p>
        </p:txBody>
      </p:sp>
      <p:cxnSp>
        <p:nvCxnSpPr>
          <p:cNvPr id="22" name="Connettore 2 21">
            <a:extLst>
              <a:ext uri="{FF2B5EF4-FFF2-40B4-BE49-F238E27FC236}">
                <a16:creationId xmlns:a16="http://schemas.microsoft.com/office/drawing/2014/main" id="{AF34FDED-F36C-4304-A567-E5EF883F7333}"/>
              </a:ext>
            </a:extLst>
          </p:cNvPr>
          <p:cNvCxnSpPr>
            <a:cxnSpLocks/>
          </p:cNvCxnSpPr>
          <p:nvPr/>
        </p:nvCxnSpPr>
        <p:spPr>
          <a:xfrm flipH="1">
            <a:off x="4421536" y="5926713"/>
            <a:ext cx="1491408" cy="40232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17" name="Segnaposto testo 1">
            <a:extLst>
              <a:ext uri="{FF2B5EF4-FFF2-40B4-BE49-F238E27FC236}">
                <a16:creationId xmlns:a16="http://schemas.microsoft.com/office/drawing/2014/main" id="{BD246AC2-6513-48A1-93C8-873981D05CBF}"/>
              </a:ext>
            </a:extLst>
          </p:cNvPr>
          <p:cNvSpPr txBox="1">
            <a:spLocks/>
          </p:cNvSpPr>
          <p:nvPr/>
        </p:nvSpPr>
        <p:spPr>
          <a:xfrm>
            <a:off x="6026398" y="5112890"/>
            <a:ext cx="5972605" cy="528800"/>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r>
              <a:rPr lang="it-IT" sz="1050" b="0" dirty="0">
                <a:solidFill>
                  <a:schemeClr val="tx1"/>
                </a:solidFill>
              </a:rPr>
              <a:t>In «Tempo di accesso ai locali» indicare la fascia oraria all’interno della quale si svolgeranno le attività </a:t>
            </a:r>
          </a:p>
          <a:p>
            <a:pPr>
              <a:lnSpc>
                <a:spcPts val="2600"/>
              </a:lnSpc>
            </a:pPr>
            <a:endParaRPr lang="it-IT" sz="1000" dirty="0">
              <a:solidFill>
                <a:schemeClr val="tx1"/>
              </a:solidFill>
            </a:endParaRPr>
          </a:p>
          <a:p>
            <a:pPr marL="342900" indent="-342900">
              <a:buFont typeface="Arial" panose="020B0604020202020204" pitchFamily="34" charset="0"/>
              <a:buChar char="•"/>
            </a:pPr>
            <a:endParaRPr lang="it-IT" sz="2000" b="0" dirty="0">
              <a:solidFill>
                <a:schemeClr val="tx1"/>
              </a:solidFill>
            </a:endParaRPr>
          </a:p>
        </p:txBody>
      </p:sp>
      <p:cxnSp>
        <p:nvCxnSpPr>
          <p:cNvPr id="18" name="Connettore 2 17">
            <a:extLst>
              <a:ext uri="{FF2B5EF4-FFF2-40B4-BE49-F238E27FC236}">
                <a16:creationId xmlns:a16="http://schemas.microsoft.com/office/drawing/2014/main" id="{43A7D1F8-8EA5-49B7-B46B-7C60D4B42CCF}"/>
              </a:ext>
            </a:extLst>
          </p:cNvPr>
          <p:cNvCxnSpPr>
            <a:cxnSpLocks/>
          </p:cNvCxnSpPr>
          <p:nvPr/>
        </p:nvCxnSpPr>
        <p:spPr>
          <a:xfrm flipH="1">
            <a:off x="4256840" y="5313177"/>
            <a:ext cx="1491408" cy="40232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7397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1">
            <a:extLst>
              <a:ext uri="{FF2B5EF4-FFF2-40B4-BE49-F238E27FC236}">
                <a16:creationId xmlns:a16="http://schemas.microsoft.com/office/drawing/2014/main" id="{56E9AD7D-9F7B-45A6-B19B-05C383C107FF}"/>
              </a:ext>
            </a:extLst>
          </p:cNvPr>
          <p:cNvSpPr txBox="1">
            <a:spLocks/>
          </p:cNvSpPr>
          <p:nvPr/>
        </p:nvSpPr>
        <p:spPr>
          <a:xfrm>
            <a:off x="6120681" y="975724"/>
            <a:ext cx="5879975" cy="1229140"/>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r>
              <a:rPr lang="it-IT" sz="1200" b="0" dirty="0">
                <a:solidFill>
                  <a:schemeClr val="tx1"/>
                </a:solidFill>
              </a:rPr>
              <a:t>Per lo svolgimento del tirocinio curriculare </a:t>
            </a:r>
            <a:r>
              <a:rPr lang="it-IT" sz="1200" b="0" i="0" dirty="0">
                <a:solidFill>
                  <a:srgbClr val="000000"/>
                </a:solidFill>
                <a:effectLst/>
              </a:rPr>
              <a:t>non è prevista un’indennità di partecipazione, tuttavia il Soggetto ospitante può decidere di corrispondere anche un rimborso spese, una borsa di studio, etc.; in tutti i casi, è necessario compilare i campi </a:t>
            </a:r>
            <a:r>
              <a:rPr lang="it-IT" sz="1200" b="0" i="0">
                <a:solidFill>
                  <a:srgbClr val="000000"/>
                </a:solidFill>
                <a:effectLst/>
              </a:rPr>
              <a:t>riservati dop.</a:t>
            </a:r>
            <a:endParaRPr lang="it-IT" sz="1200" b="0" i="0" dirty="0">
              <a:solidFill>
                <a:srgbClr val="000000"/>
              </a:solidFill>
              <a:effectLst/>
            </a:endParaRPr>
          </a:p>
          <a:p>
            <a:pPr>
              <a:lnSpc>
                <a:spcPct val="100000"/>
              </a:lnSpc>
            </a:pPr>
            <a:r>
              <a:rPr lang="it-IT" sz="1200" b="0" dirty="0">
                <a:solidFill>
                  <a:srgbClr val="333333"/>
                </a:solidFill>
              </a:rPr>
              <a:t>Gli uffici tirocini non sono competenti per informazioni </a:t>
            </a:r>
            <a:r>
              <a:rPr lang="it-IT" sz="1200" b="0" i="0" dirty="0">
                <a:solidFill>
                  <a:srgbClr val="333333"/>
                </a:solidFill>
                <a:effectLst/>
              </a:rPr>
              <a:t>sul trattamento fiscale dell’indennità corrisposta, siete pregati di rivolgervi all’Agenzia delle Entrate.</a:t>
            </a:r>
            <a:endParaRPr lang="it-IT" sz="1200" b="0" dirty="0">
              <a:solidFill>
                <a:schemeClr val="tx1"/>
              </a:solidFill>
            </a:endParaRPr>
          </a:p>
        </p:txBody>
      </p:sp>
      <p:cxnSp>
        <p:nvCxnSpPr>
          <p:cNvPr id="11" name="Connettore 2 10">
            <a:extLst>
              <a:ext uri="{FF2B5EF4-FFF2-40B4-BE49-F238E27FC236}">
                <a16:creationId xmlns:a16="http://schemas.microsoft.com/office/drawing/2014/main" id="{E0425DA8-B678-48E2-8ACA-FD8AE57B9033}"/>
              </a:ext>
            </a:extLst>
          </p:cNvPr>
          <p:cNvCxnSpPr>
            <a:cxnSpLocks/>
          </p:cNvCxnSpPr>
          <p:nvPr/>
        </p:nvCxnSpPr>
        <p:spPr>
          <a:xfrm flipH="1">
            <a:off x="5135355" y="1580460"/>
            <a:ext cx="870788"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16" name="Segnaposto testo 1">
            <a:extLst>
              <a:ext uri="{FF2B5EF4-FFF2-40B4-BE49-F238E27FC236}">
                <a16:creationId xmlns:a16="http://schemas.microsoft.com/office/drawing/2014/main" id="{271BF740-67D1-46A2-9507-43C9587445FA}"/>
              </a:ext>
            </a:extLst>
          </p:cNvPr>
          <p:cNvSpPr txBox="1">
            <a:spLocks/>
          </p:cNvSpPr>
          <p:nvPr/>
        </p:nvSpPr>
        <p:spPr>
          <a:xfrm>
            <a:off x="6090057" y="2208272"/>
            <a:ext cx="5941223" cy="1004704"/>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r>
              <a:rPr lang="it-IT" sz="1200" b="0" dirty="0">
                <a:solidFill>
                  <a:schemeClr val="tx1"/>
                </a:solidFill>
              </a:rPr>
              <a:t>Spuntare </a:t>
            </a:r>
            <a:r>
              <a:rPr lang="it-IT" sz="1200" dirty="0">
                <a:solidFill>
                  <a:schemeClr val="tx1"/>
                </a:solidFill>
              </a:rPr>
              <a:t>Tirocinio prova finale</a:t>
            </a:r>
            <a:r>
              <a:rPr lang="it-IT" sz="1200" b="0" dirty="0">
                <a:solidFill>
                  <a:schemeClr val="tx1"/>
                </a:solidFill>
              </a:rPr>
              <a:t> soltanto se si sta attivando un tirocinio finalizzato alla preparazione della tesi, etichettato come </a:t>
            </a:r>
            <a:r>
              <a:rPr lang="it-IT" sz="1200" dirty="0">
                <a:solidFill>
                  <a:schemeClr val="tx1"/>
                </a:solidFill>
              </a:rPr>
              <a:t>Tirocinio prova finale/Tirocinio in preparazione della prova finale (o altra denominazione simile) </a:t>
            </a:r>
            <a:r>
              <a:rPr lang="it-IT" sz="1200" b="0" dirty="0">
                <a:solidFill>
                  <a:schemeClr val="tx1"/>
                </a:solidFill>
              </a:rPr>
              <a:t>nella carriera dello studente, normalmente previsto soltanto per gli studenti iscritti alle lauree magistrali o a ciclo unico. </a:t>
            </a:r>
          </a:p>
          <a:p>
            <a:pPr marL="342900" indent="-342900">
              <a:buFont typeface="Arial" panose="020B0604020202020204" pitchFamily="34" charset="0"/>
              <a:buChar char="•"/>
            </a:pPr>
            <a:endParaRPr lang="it-IT" sz="2000" b="0" dirty="0">
              <a:solidFill>
                <a:schemeClr val="tx1"/>
              </a:solidFill>
            </a:endParaRPr>
          </a:p>
        </p:txBody>
      </p:sp>
      <p:cxnSp>
        <p:nvCxnSpPr>
          <p:cNvPr id="17" name="Connettore 2 16">
            <a:extLst>
              <a:ext uri="{FF2B5EF4-FFF2-40B4-BE49-F238E27FC236}">
                <a16:creationId xmlns:a16="http://schemas.microsoft.com/office/drawing/2014/main" id="{EAAF522C-26C2-4BE1-98D0-402290EE989B}"/>
              </a:ext>
            </a:extLst>
          </p:cNvPr>
          <p:cNvCxnSpPr>
            <a:cxnSpLocks/>
          </p:cNvCxnSpPr>
          <p:nvPr/>
        </p:nvCxnSpPr>
        <p:spPr>
          <a:xfrm flipH="1" flipV="1">
            <a:off x="4824592" y="2636912"/>
            <a:ext cx="1055384" cy="432048"/>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a:extLst>
              <a:ext uri="{FF2B5EF4-FFF2-40B4-BE49-F238E27FC236}">
                <a16:creationId xmlns:a16="http://schemas.microsoft.com/office/drawing/2014/main" id="{60DAC2B5-D9F8-489B-A64B-3F0285B32525}"/>
              </a:ext>
            </a:extLst>
          </p:cNvPr>
          <p:cNvCxnSpPr>
            <a:cxnSpLocks/>
          </p:cNvCxnSpPr>
          <p:nvPr/>
        </p:nvCxnSpPr>
        <p:spPr>
          <a:xfrm flipH="1">
            <a:off x="3503713" y="5157192"/>
            <a:ext cx="2376263" cy="216024"/>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pic>
        <p:nvPicPr>
          <p:cNvPr id="31" name="Immagine 30">
            <a:extLst>
              <a:ext uri="{FF2B5EF4-FFF2-40B4-BE49-F238E27FC236}">
                <a16:creationId xmlns:a16="http://schemas.microsoft.com/office/drawing/2014/main" id="{B24ECC0B-4DCD-4FFA-8064-CD9DAF0F8EA2}"/>
              </a:ext>
            </a:extLst>
          </p:cNvPr>
          <p:cNvPicPr>
            <a:picLocks noChangeAspect="1"/>
          </p:cNvPicPr>
          <p:nvPr/>
        </p:nvPicPr>
        <p:blipFill>
          <a:blip r:embed="rId2"/>
          <a:stretch>
            <a:fillRect/>
          </a:stretch>
        </p:blipFill>
        <p:spPr>
          <a:xfrm>
            <a:off x="191344" y="908720"/>
            <a:ext cx="5898713" cy="5832648"/>
          </a:xfrm>
          <a:prstGeom prst="rect">
            <a:avLst/>
          </a:prstGeom>
        </p:spPr>
      </p:pic>
      <p:cxnSp>
        <p:nvCxnSpPr>
          <p:cNvPr id="32" name="Connettore 2 31">
            <a:extLst>
              <a:ext uri="{FF2B5EF4-FFF2-40B4-BE49-F238E27FC236}">
                <a16:creationId xmlns:a16="http://schemas.microsoft.com/office/drawing/2014/main" id="{6D80E923-38E0-4EF4-B2E9-AA79748A6602}"/>
              </a:ext>
            </a:extLst>
          </p:cNvPr>
          <p:cNvCxnSpPr>
            <a:cxnSpLocks/>
          </p:cNvCxnSpPr>
          <p:nvPr/>
        </p:nvCxnSpPr>
        <p:spPr>
          <a:xfrm flipH="1" flipV="1">
            <a:off x="4698426" y="1340768"/>
            <a:ext cx="1181550" cy="239692"/>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ttore 2 35">
            <a:extLst>
              <a:ext uri="{FF2B5EF4-FFF2-40B4-BE49-F238E27FC236}">
                <a16:creationId xmlns:a16="http://schemas.microsoft.com/office/drawing/2014/main" id="{7F034273-EDD9-428A-BF8B-C3A802BC1367}"/>
              </a:ext>
            </a:extLst>
          </p:cNvPr>
          <p:cNvCxnSpPr>
            <a:cxnSpLocks/>
          </p:cNvCxnSpPr>
          <p:nvPr/>
        </p:nvCxnSpPr>
        <p:spPr>
          <a:xfrm flipH="1" flipV="1">
            <a:off x="4413385" y="3284984"/>
            <a:ext cx="1460009" cy="432048"/>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a:extLst>
              <a:ext uri="{FF2B5EF4-FFF2-40B4-BE49-F238E27FC236}">
                <a16:creationId xmlns:a16="http://schemas.microsoft.com/office/drawing/2014/main" id="{738089BC-738F-4261-AE0C-8930021833AE}"/>
              </a:ext>
            </a:extLst>
          </p:cNvPr>
          <p:cNvCxnSpPr>
            <a:cxnSpLocks/>
          </p:cNvCxnSpPr>
          <p:nvPr/>
        </p:nvCxnSpPr>
        <p:spPr>
          <a:xfrm flipH="1">
            <a:off x="4691844" y="3996285"/>
            <a:ext cx="1181550" cy="864096"/>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a:extLst>
              <a:ext uri="{FF2B5EF4-FFF2-40B4-BE49-F238E27FC236}">
                <a16:creationId xmlns:a16="http://schemas.microsoft.com/office/drawing/2014/main" id="{6DB04D0B-BC4C-4AFE-A809-78ABD942C05F}"/>
              </a:ext>
            </a:extLst>
          </p:cNvPr>
          <p:cNvCxnSpPr>
            <a:cxnSpLocks/>
          </p:cNvCxnSpPr>
          <p:nvPr/>
        </p:nvCxnSpPr>
        <p:spPr>
          <a:xfrm flipH="1">
            <a:off x="4544580" y="5733256"/>
            <a:ext cx="1335396"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43" name="Segnaposto testo 1">
            <a:extLst>
              <a:ext uri="{FF2B5EF4-FFF2-40B4-BE49-F238E27FC236}">
                <a16:creationId xmlns:a16="http://schemas.microsoft.com/office/drawing/2014/main" id="{17B150CD-08B8-40D5-8329-3B1E684CE485}"/>
              </a:ext>
            </a:extLst>
          </p:cNvPr>
          <p:cNvSpPr txBox="1">
            <a:spLocks/>
          </p:cNvSpPr>
          <p:nvPr/>
        </p:nvSpPr>
        <p:spPr>
          <a:xfrm>
            <a:off x="6090057" y="5551671"/>
            <a:ext cx="5872927" cy="469616"/>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r>
              <a:rPr lang="it-IT" sz="1200" b="0" dirty="0">
                <a:solidFill>
                  <a:schemeClr val="tx1"/>
                </a:solidFill>
              </a:rPr>
              <a:t>È consigliabile prevedere un periodo di pubblicazione di almeno 30 giorni e massimo di 6 mesi.</a:t>
            </a:r>
            <a:endParaRPr lang="it-IT" sz="1200" dirty="0">
              <a:solidFill>
                <a:schemeClr val="tx1"/>
              </a:solidFill>
            </a:endParaRPr>
          </a:p>
          <a:p>
            <a:pPr marL="342900" indent="-342900">
              <a:buFont typeface="Arial" panose="020B0604020202020204" pitchFamily="34" charset="0"/>
              <a:buChar char="•"/>
            </a:pPr>
            <a:endParaRPr lang="it-IT" sz="2000" b="0" dirty="0">
              <a:solidFill>
                <a:schemeClr val="tx1"/>
              </a:solidFill>
            </a:endParaRPr>
          </a:p>
        </p:txBody>
      </p:sp>
      <p:cxnSp>
        <p:nvCxnSpPr>
          <p:cNvPr id="14" name="Connettore 2 13">
            <a:extLst>
              <a:ext uri="{FF2B5EF4-FFF2-40B4-BE49-F238E27FC236}">
                <a16:creationId xmlns:a16="http://schemas.microsoft.com/office/drawing/2014/main" id="{5B2E1FE9-80CF-4625-AFC5-BC066A95D6C4}"/>
              </a:ext>
            </a:extLst>
          </p:cNvPr>
          <p:cNvCxnSpPr>
            <a:cxnSpLocks/>
          </p:cNvCxnSpPr>
          <p:nvPr/>
        </p:nvCxnSpPr>
        <p:spPr>
          <a:xfrm flipH="1">
            <a:off x="4698426" y="1700808"/>
            <a:ext cx="1181550" cy="0"/>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id="{7102D7CF-51CC-4FBE-9101-2CEC25E59F4A}"/>
              </a:ext>
            </a:extLst>
          </p:cNvPr>
          <p:cNvCxnSpPr>
            <a:cxnSpLocks/>
          </p:cNvCxnSpPr>
          <p:nvPr/>
        </p:nvCxnSpPr>
        <p:spPr>
          <a:xfrm flipH="1">
            <a:off x="1882383" y="2340100"/>
            <a:ext cx="3997593" cy="0"/>
          </a:xfrm>
          <a:prstGeom prst="straightConnector1">
            <a:avLst/>
          </a:prstGeom>
          <a:ln w="28575">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15" name="Segnaposto testo 1">
            <a:extLst>
              <a:ext uri="{FF2B5EF4-FFF2-40B4-BE49-F238E27FC236}">
                <a16:creationId xmlns:a16="http://schemas.microsoft.com/office/drawing/2014/main" id="{E6D6FBF4-2F91-4A3C-9479-C0E71DFD2B5B}"/>
              </a:ext>
            </a:extLst>
          </p:cNvPr>
          <p:cNvSpPr txBox="1">
            <a:spLocks/>
          </p:cNvSpPr>
          <p:nvPr/>
        </p:nvSpPr>
        <p:spPr>
          <a:xfrm>
            <a:off x="6101945" y="3538855"/>
            <a:ext cx="5845421" cy="973673"/>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r>
              <a:rPr lang="it-IT" sz="1200" b="0" dirty="0">
                <a:solidFill>
                  <a:schemeClr val="tx1"/>
                </a:solidFill>
              </a:rPr>
              <a:t>Indicare gli obiettivi che il tirocinante raggiungerà svolgendo le attività proposte</a:t>
            </a:r>
          </a:p>
          <a:p>
            <a:pPr>
              <a:lnSpc>
                <a:spcPct val="100000"/>
              </a:lnSpc>
            </a:pPr>
            <a:r>
              <a:rPr lang="it-IT" sz="1200" b="0" dirty="0">
                <a:solidFill>
                  <a:schemeClr val="tx1"/>
                </a:solidFill>
              </a:rPr>
              <a:t>Scrivere le attività proposte che devono essere attinenti agli obiettivi del corso di studio.</a:t>
            </a:r>
          </a:p>
          <a:p>
            <a:r>
              <a:rPr lang="it-IT" dirty="0"/>
              <a:t> </a:t>
            </a:r>
          </a:p>
          <a:p>
            <a:pPr>
              <a:lnSpc>
                <a:spcPct val="100000"/>
              </a:lnSpc>
            </a:pPr>
            <a:endParaRPr lang="it-IT" sz="1200" b="0" dirty="0">
              <a:solidFill>
                <a:schemeClr val="tx1"/>
              </a:solidFill>
            </a:endParaRPr>
          </a:p>
          <a:p>
            <a:pPr marL="342900" indent="-342900">
              <a:buFont typeface="Arial" panose="020B0604020202020204" pitchFamily="34" charset="0"/>
              <a:buChar char="•"/>
            </a:pPr>
            <a:endParaRPr lang="it-IT" sz="2000" b="0" dirty="0">
              <a:solidFill>
                <a:schemeClr val="tx1"/>
              </a:solidFill>
            </a:endParaRPr>
          </a:p>
        </p:txBody>
      </p:sp>
    </p:spTree>
    <p:extLst>
      <p:ext uri="{BB962C8B-B14F-4D97-AF65-F5344CB8AC3E}">
        <p14:creationId xmlns:p14="http://schemas.microsoft.com/office/powerpoint/2010/main" val="3127131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1">
            <a:extLst>
              <a:ext uri="{FF2B5EF4-FFF2-40B4-BE49-F238E27FC236}">
                <a16:creationId xmlns:a16="http://schemas.microsoft.com/office/drawing/2014/main" id="{56E9AD7D-9F7B-45A6-B19B-05C383C107FF}"/>
              </a:ext>
            </a:extLst>
          </p:cNvPr>
          <p:cNvSpPr txBox="1">
            <a:spLocks/>
          </p:cNvSpPr>
          <p:nvPr/>
        </p:nvSpPr>
        <p:spPr>
          <a:xfrm>
            <a:off x="6706805" y="1916831"/>
            <a:ext cx="4933912" cy="1008113"/>
          </a:xfrm>
          <a:prstGeom prst="rect">
            <a:avLst/>
          </a:prstGeom>
          <a:ln w="19050">
            <a:solidFill>
              <a:srgbClr val="BD2B0B"/>
            </a:solidFill>
          </a:ln>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00000"/>
              </a:lnSpc>
            </a:pPr>
            <a:r>
              <a:rPr lang="it-IT" sz="1200" b="0" dirty="0">
                <a:solidFill>
                  <a:schemeClr val="tx1"/>
                </a:solidFill>
              </a:rPr>
              <a:t>Il </a:t>
            </a:r>
            <a:r>
              <a:rPr lang="it-IT" sz="1200" dirty="0">
                <a:solidFill>
                  <a:schemeClr val="tx1"/>
                </a:solidFill>
              </a:rPr>
              <a:t>Tutor del soggetto ospitante </a:t>
            </a:r>
            <a:r>
              <a:rPr lang="it-IT" sz="1200" b="0" dirty="0">
                <a:solidFill>
                  <a:schemeClr val="tx1"/>
                </a:solidFill>
              </a:rPr>
              <a:t>ha il compito di seguire lo studente per tutta la durata del tirocinio, in raccordo col Tutor accademico, e di attestare le ore svolte al termine delle attività (i singoli Corsi di Studio possono prevede ulteriori adempimenti, da verificare con lo studente). </a:t>
            </a:r>
            <a:endParaRPr lang="it-IT" sz="1200" dirty="0">
              <a:solidFill>
                <a:schemeClr val="tx1"/>
              </a:solidFill>
              <a:highlight>
                <a:srgbClr val="FFFF00"/>
              </a:highlight>
            </a:endParaRPr>
          </a:p>
          <a:p>
            <a:pPr marL="342900" indent="-342900">
              <a:buFont typeface="Arial" panose="020B0604020202020204" pitchFamily="34" charset="0"/>
              <a:buChar char="•"/>
            </a:pPr>
            <a:endParaRPr lang="it-IT" sz="2000" b="0" dirty="0">
              <a:solidFill>
                <a:schemeClr val="tx1"/>
              </a:solidFill>
            </a:endParaRPr>
          </a:p>
        </p:txBody>
      </p:sp>
      <p:cxnSp>
        <p:nvCxnSpPr>
          <p:cNvPr id="11" name="Connettore 2 10">
            <a:extLst>
              <a:ext uri="{FF2B5EF4-FFF2-40B4-BE49-F238E27FC236}">
                <a16:creationId xmlns:a16="http://schemas.microsoft.com/office/drawing/2014/main" id="{E0425DA8-B678-48E2-8ACA-FD8AE57B9033}"/>
              </a:ext>
            </a:extLst>
          </p:cNvPr>
          <p:cNvCxnSpPr>
            <a:cxnSpLocks/>
          </p:cNvCxnSpPr>
          <p:nvPr/>
        </p:nvCxnSpPr>
        <p:spPr>
          <a:xfrm flipH="1">
            <a:off x="5135355" y="1580460"/>
            <a:ext cx="870788"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ttore 2 16">
            <a:extLst>
              <a:ext uri="{FF2B5EF4-FFF2-40B4-BE49-F238E27FC236}">
                <a16:creationId xmlns:a16="http://schemas.microsoft.com/office/drawing/2014/main" id="{EAAF522C-26C2-4BE1-98D0-402290EE989B}"/>
              </a:ext>
            </a:extLst>
          </p:cNvPr>
          <p:cNvCxnSpPr>
            <a:cxnSpLocks/>
          </p:cNvCxnSpPr>
          <p:nvPr/>
        </p:nvCxnSpPr>
        <p:spPr>
          <a:xfrm flipH="1" flipV="1">
            <a:off x="4824592" y="2636912"/>
            <a:ext cx="1055384" cy="432048"/>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a:extLst>
              <a:ext uri="{FF2B5EF4-FFF2-40B4-BE49-F238E27FC236}">
                <a16:creationId xmlns:a16="http://schemas.microsoft.com/office/drawing/2014/main" id="{60DAC2B5-D9F8-489B-A64B-3F0285B32525}"/>
              </a:ext>
            </a:extLst>
          </p:cNvPr>
          <p:cNvCxnSpPr>
            <a:cxnSpLocks/>
          </p:cNvCxnSpPr>
          <p:nvPr/>
        </p:nvCxnSpPr>
        <p:spPr>
          <a:xfrm flipH="1">
            <a:off x="3503713" y="5157192"/>
            <a:ext cx="2376263" cy="216024"/>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ttore 2 31">
            <a:extLst>
              <a:ext uri="{FF2B5EF4-FFF2-40B4-BE49-F238E27FC236}">
                <a16:creationId xmlns:a16="http://schemas.microsoft.com/office/drawing/2014/main" id="{6D80E923-38E0-4EF4-B2E9-AA79748A6602}"/>
              </a:ext>
            </a:extLst>
          </p:cNvPr>
          <p:cNvCxnSpPr>
            <a:cxnSpLocks/>
          </p:cNvCxnSpPr>
          <p:nvPr/>
        </p:nvCxnSpPr>
        <p:spPr>
          <a:xfrm flipH="1">
            <a:off x="4824593" y="1302706"/>
            <a:ext cx="1181550"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ttore 2 35">
            <a:extLst>
              <a:ext uri="{FF2B5EF4-FFF2-40B4-BE49-F238E27FC236}">
                <a16:creationId xmlns:a16="http://schemas.microsoft.com/office/drawing/2014/main" id="{7F034273-EDD9-428A-BF8B-C3A802BC1367}"/>
              </a:ext>
            </a:extLst>
          </p:cNvPr>
          <p:cNvCxnSpPr>
            <a:cxnSpLocks/>
          </p:cNvCxnSpPr>
          <p:nvPr/>
        </p:nvCxnSpPr>
        <p:spPr>
          <a:xfrm flipH="1">
            <a:off x="4824592" y="3045995"/>
            <a:ext cx="1181550"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a:extLst>
              <a:ext uri="{FF2B5EF4-FFF2-40B4-BE49-F238E27FC236}">
                <a16:creationId xmlns:a16="http://schemas.microsoft.com/office/drawing/2014/main" id="{738089BC-738F-4261-AE0C-8930021833AE}"/>
              </a:ext>
            </a:extLst>
          </p:cNvPr>
          <p:cNvCxnSpPr>
            <a:cxnSpLocks/>
          </p:cNvCxnSpPr>
          <p:nvPr/>
        </p:nvCxnSpPr>
        <p:spPr>
          <a:xfrm flipH="1">
            <a:off x="4824592" y="3212976"/>
            <a:ext cx="1181550" cy="864096"/>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a:extLst>
              <a:ext uri="{FF2B5EF4-FFF2-40B4-BE49-F238E27FC236}">
                <a16:creationId xmlns:a16="http://schemas.microsoft.com/office/drawing/2014/main" id="{6DB04D0B-BC4C-4AFE-A809-78ABD942C05F}"/>
              </a:ext>
            </a:extLst>
          </p:cNvPr>
          <p:cNvCxnSpPr>
            <a:cxnSpLocks/>
          </p:cNvCxnSpPr>
          <p:nvPr/>
        </p:nvCxnSpPr>
        <p:spPr>
          <a:xfrm flipH="1">
            <a:off x="4544580" y="5733256"/>
            <a:ext cx="1335396"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pic>
        <p:nvPicPr>
          <p:cNvPr id="2" name="Immagine 1">
            <a:extLst>
              <a:ext uri="{FF2B5EF4-FFF2-40B4-BE49-F238E27FC236}">
                <a16:creationId xmlns:a16="http://schemas.microsoft.com/office/drawing/2014/main" id="{B765E426-087F-4965-A12D-36BB92FBC74B}"/>
              </a:ext>
            </a:extLst>
          </p:cNvPr>
          <p:cNvPicPr>
            <a:picLocks noChangeAspect="1"/>
          </p:cNvPicPr>
          <p:nvPr/>
        </p:nvPicPr>
        <p:blipFill>
          <a:blip r:embed="rId2"/>
          <a:stretch>
            <a:fillRect/>
          </a:stretch>
        </p:blipFill>
        <p:spPr>
          <a:xfrm>
            <a:off x="551384" y="1115964"/>
            <a:ext cx="6100765" cy="4998317"/>
          </a:xfrm>
          <a:prstGeom prst="rect">
            <a:avLst/>
          </a:prstGeom>
        </p:spPr>
      </p:pic>
      <p:cxnSp>
        <p:nvCxnSpPr>
          <p:cNvPr id="15" name="Connettore 2 14">
            <a:extLst>
              <a:ext uri="{FF2B5EF4-FFF2-40B4-BE49-F238E27FC236}">
                <a16:creationId xmlns:a16="http://schemas.microsoft.com/office/drawing/2014/main" id="{C184D2DD-8971-4268-AA84-390E414C27FB}"/>
              </a:ext>
            </a:extLst>
          </p:cNvPr>
          <p:cNvCxnSpPr>
            <a:cxnSpLocks/>
          </p:cNvCxnSpPr>
          <p:nvPr/>
        </p:nvCxnSpPr>
        <p:spPr>
          <a:xfrm flipH="1">
            <a:off x="4820652" y="2348880"/>
            <a:ext cx="1328705"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
        <p:nvSpPr>
          <p:cNvPr id="13" name="CasellaDiTesto 12">
            <a:extLst>
              <a:ext uri="{FF2B5EF4-FFF2-40B4-BE49-F238E27FC236}">
                <a16:creationId xmlns:a16="http://schemas.microsoft.com/office/drawing/2014/main" id="{5D09FBA6-69AA-4042-9210-154BE90CBB9E}"/>
              </a:ext>
            </a:extLst>
          </p:cNvPr>
          <p:cNvSpPr txBox="1"/>
          <p:nvPr/>
        </p:nvSpPr>
        <p:spPr>
          <a:xfrm>
            <a:off x="7176120" y="5679254"/>
            <a:ext cx="1584176" cy="261610"/>
          </a:xfrm>
          <a:prstGeom prst="rect">
            <a:avLst/>
          </a:prstGeom>
          <a:noFill/>
          <a:ln>
            <a:solidFill>
              <a:schemeClr val="tx2">
                <a:lumMod val="50000"/>
              </a:schemeClr>
            </a:solidFill>
          </a:ln>
        </p:spPr>
        <p:txBody>
          <a:bodyPr wrap="square" rtlCol="0">
            <a:spAutoFit/>
          </a:bodyPr>
          <a:lstStyle/>
          <a:p>
            <a:r>
              <a:rPr lang="it-IT" sz="1100" dirty="0"/>
              <a:t>Clicca su «avanti»</a:t>
            </a:r>
          </a:p>
        </p:txBody>
      </p:sp>
      <p:cxnSp>
        <p:nvCxnSpPr>
          <p:cNvPr id="14" name="Connettore 2 13">
            <a:extLst>
              <a:ext uri="{FF2B5EF4-FFF2-40B4-BE49-F238E27FC236}">
                <a16:creationId xmlns:a16="http://schemas.microsoft.com/office/drawing/2014/main" id="{C2F56A47-D9A8-4F3A-8D26-4D97B331F71E}"/>
              </a:ext>
            </a:extLst>
          </p:cNvPr>
          <p:cNvCxnSpPr>
            <a:cxnSpLocks/>
          </p:cNvCxnSpPr>
          <p:nvPr/>
        </p:nvCxnSpPr>
        <p:spPr>
          <a:xfrm flipH="1" flipV="1">
            <a:off x="6511768" y="5807836"/>
            <a:ext cx="520336" cy="2223"/>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4792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1">
            <a:extLst>
              <a:ext uri="{FF2B5EF4-FFF2-40B4-BE49-F238E27FC236}">
                <a16:creationId xmlns:a16="http://schemas.microsoft.com/office/drawing/2014/main" id="{D8BB89FA-3371-43D5-8047-C10BA6DCA9BF}"/>
              </a:ext>
            </a:extLst>
          </p:cNvPr>
          <p:cNvSpPr txBox="1">
            <a:spLocks/>
          </p:cNvSpPr>
          <p:nvPr/>
        </p:nvSpPr>
        <p:spPr>
          <a:xfrm>
            <a:off x="22736" y="116632"/>
            <a:ext cx="12169264" cy="999332"/>
          </a:xfrm>
          <a:prstGeom prst="rect">
            <a:avLst/>
          </a:prstGeom>
        </p:spPr>
        <p:txBody>
          <a:bodyPr/>
          <a:lstStyle>
            <a:lvl1pPr marL="0" indent="0" algn="l" defTabSz="914400" rtl="0" eaLnBrk="1" latinLnBrk="0" hangingPunct="1">
              <a:lnSpc>
                <a:spcPts val="2200"/>
              </a:lnSpc>
              <a:spcBef>
                <a:spcPct val="20000"/>
              </a:spcBef>
              <a:buFont typeface="Arial" panose="020B0604020202020204" pitchFamily="34" charset="0"/>
              <a:buNone/>
              <a:defRPr sz="2400" b="1" kern="1200">
                <a:solidFill>
                  <a:srgbClr val="BD2B0B"/>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600"/>
              </a:lnSpc>
            </a:pPr>
            <a:r>
              <a:rPr lang="it-IT" sz="1600" dirty="0">
                <a:solidFill>
                  <a:schemeClr val="tx1"/>
                </a:solidFill>
              </a:rPr>
              <a:t> Controlla la correttezza di tutti i dati e clicca in fondo alla pagina su «Avanti», visualizzerai «L’offerta è stata inserita correttamente». L’offerta è valutata prima di essere pubblicata per l’accettazione dello studente.</a:t>
            </a:r>
          </a:p>
          <a:p>
            <a:pPr>
              <a:lnSpc>
                <a:spcPts val="2600"/>
              </a:lnSpc>
            </a:pPr>
            <a:endParaRPr lang="it-IT" sz="1600" dirty="0">
              <a:solidFill>
                <a:schemeClr val="tx1"/>
              </a:solidFill>
            </a:endParaRPr>
          </a:p>
          <a:p>
            <a:pPr>
              <a:lnSpc>
                <a:spcPts val="2600"/>
              </a:lnSpc>
            </a:pPr>
            <a:endParaRPr lang="it-IT" sz="2000" dirty="0">
              <a:solidFill>
                <a:schemeClr val="tx1"/>
              </a:solidFill>
            </a:endParaRPr>
          </a:p>
          <a:p>
            <a:pPr marL="342900" indent="-342900">
              <a:buFont typeface="Arial" panose="020B0604020202020204" pitchFamily="34" charset="0"/>
              <a:buChar char="•"/>
            </a:pPr>
            <a:endParaRPr lang="it-IT" sz="2000" b="0" dirty="0">
              <a:solidFill>
                <a:schemeClr val="tx1"/>
              </a:solidFill>
            </a:endParaRPr>
          </a:p>
        </p:txBody>
      </p:sp>
      <p:cxnSp>
        <p:nvCxnSpPr>
          <p:cNvPr id="11" name="Connettore 2 10">
            <a:extLst>
              <a:ext uri="{FF2B5EF4-FFF2-40B4-BE49-F238E27FC236}">
                <a16:creationId xmlns:a16="http://schemas.microsoft.com/office/drawing/2014/main" id="{E0425DA8-B678-48E2-8ACA-FD8AE57B9033}"/>
              </a:ext>
            </a:extLst>
          </p:cNvPr>
          <p:cNvCxnSpPr>
            <a:cxnSpLocks/>
          </p:cNvCxnSpPr>
          <p:nvPr/>
        </p:nvCxnSpPr>
        <p:spPr>
          <a:xfrm flipH="1">
            <a:off x="5135355" y="1580460"/>
            <a:ext cx="870788"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ttore 2 16">
            <a:extLst>
              <a:ext uri="{FF2B5EF4-FFF2-40B4-BE49-F238E27FC236}">
                <a16:creationId xmlns:a16="http://schemas.microsoft.com/office/drawing/2014/main" id="{EAAF522C-26C2-4BE1-98D0-402290EE989B}"/>
              </a:ext>
            </a:extLst>
          </p:cNvPr>
          <p:cNvCxnSpPr>
            <a:cxnSpLocks/>
          </p:cNvCxnSpPr>
          <p:nvPr/>
        </p:nvCxnSpPr>
        <p:spPr>
          <a:xfrm flipH="1" flipV="1">
            <a:off x="4824592" y="2636912"/>
            <a:ext cx="1055384" cy="432048"/>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a:extLst>
              <a:ext uri="{FF2B5EF4-FFF2-40B4-BE49-F238E27FC236}">
                <a16:creationId xmlns:a16="http://schemas.microsoft.com/office/drawing/2014/main" id="{60DAC2B5-D9F8-489B-A64B-3F0285B32525}"/>
              </a:ext>
            </a:extLst>
          </p:cNvPr>
          <p:cNvCxnSpPr>
            <a:cxnSpLocks/>
          </p:cNvCxnSpPr>
          <p:nvPr/>
        </p:nvCxnSpPr>
        <p:spPr>
          <a:xfrm flipH="1">
            <a:off x="3503713" y="5157192"/>
            <a:ext cx="2376263" cy="216024"/>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nettore 2 35">
            <a:extLst>
              <a:ext uri="{FF2B5EF4-FFF2-40B4-BE49-F238E27FC236}">
                <a16:creationId xmlns:a16="http://schemas.microsoft.com/office/drawing/2014/main" id="{7F034273-EDD9-428A-BF8B-C3A802BC1367}"/>
              </a:ext>
            </a:extLst>
          </p:cNvPr>
          <p:cNvCxnSpPr>
            <a:cxnSpLocks/>
          </p:cNvCxnSpPr>
          <p:nvPr/>
        </p:nvCxnSpPr>
        <p:spPr>
          <a:xfrm flipH="1">
            <a:off x="4824592" y="3045995"/>
            <a:ext cx="1181550"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a:extLst>
              <a:ext uri="{FF2B5EF4-FFF2-40B4-BE49-F238E27FC236}">
                <a16:creationId xmlns:a16="http://schemas.microsoft.com/office/drawing/2014/main" id="{738089BC-738F-4261-AE0C-8930021833AE}"/>
              </a:ext>
            </a:extLst>
          </p:cNvPr>
          <p:cNvCxnSpPr>
            <a:cxnSpLocks/>
          </p:cNvCxnSpPr>
          <p:nvPr/>
        </p:nvCxnSpPr>
        <p:spPr>
          <a:xfrm flipH="1">
            <a:off x="4824592" y="3212976"/>
            <a:ext cx="1181550" cy="864096"/>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ttore 2 39">
            <a:extLst>
              <a:ext uri="{FF2B5EF4-FFF2-40B4-BE49-F238E27FC236}">
                <a16:creationId xmlns:a16="http://schemas.microsoft.com/office/drawing/2014/main" id="{6DB04D0B-BC4C-4AFE-A809-78ABD942C05F}"/>
              </a:ext>
            </a:extLst>
          </p:cNvPr>
          <p:cNvCxnSpPr>
            <a:cxnSpLocks/>
          </p:cNvCxnSpPr>
          <p:nvPr/>
        </p:nvCxnSpPr>
        <p:spPr>
          <a:xfrm flipH="1">
            <a:off x="4544580" y="5733256"/>
            <a:ext cx="1335396"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ttore 2 14">
            <a:extLst>
              <a:ext uri="{FF2B5EF4-FFF2-40B4-BE49-F238E27FC236}">
                <a16:creationId xmlns:a16="http://schemas.microsoft.com/office/drawing/2014/main" id="{C184D2DD-8971-4268-AA84-390E414C27FB}"/>
              </a:ext>
            </a:extLst>
          </p:cNvPr>
          <p:cNvCxnSpPr>
            <a:cxnSpLocks/>
          </p:cNvCxnSpPr>
          <p:nvPr/>
        </p:nvCxnSpPr>
        <p:spPr>
          <a:xfrm flipH="1">
            <a:off x="5415367" y="2348880"/>
            <a:ext cx="1181550" cy="0"/>
          </a:xfrm>
          <a:prstGeom prst="straightConnector1">
            <a:avLst/>
          </a:prstGeom>
          <a:ln w="25400">
            <a:solidFill>
              <a:srgbClr val="BD2B0B"/>
            </a:solidFill>
            <a:tailEnd type="triangle"/>
          </a:ln>
        </p:spPr>
        <p:style>
          <a:lnRef idx="1">
            <a:schemeClr val="accent1"/>
          </a:lnRef>
          <a:fillRef idx="0">
            <a:schemeClr val="accent1"/>
          </a:fillRef>
          <a:effectRef idx="0">
            <a:schemeClr val="accent1"/>
          </a:effectRef>
          <a:fontRef idx="minor">
            <a:schemeClr val="tx1"/>
          </a:fontRef>
        </p:style>
      </p:cxnSp>
      <p:pic>
        <p:nvPicPr>
          <p:cNvPr id="3" name="Immagine 2">
            <a:extLst>
              <a:ext uri="{FF2B5EF4-FFF2-40B4-BE49-F238E27FC236}">
                <a16:creationId xmlns:a16="http://schemas.microsoft.com/office/drawing/2014/main" id="{FB93954C-6712-4456-8275-27401AA204ED}"/>
              </a:ext>
            </a:extLst>
          </p:cNvPr>
          <p:cNvPicPr>
            <a:picLocks noChangeAspect="1"/>
          </p:cNvPicPr>
          <p:nvPr/>
        </p:nvPicPr>
        <p:blipFill>
          <a:blip r:embed="rId2"/>
          <a:stretch>
            <a:fillRect/>
          </a:stretch>
        </p:blipFill>
        <p:spPr>
          <a:xfrm>
            <a:off x="468983" y="1047321"/>
            <a:ext cx="8711217" cy="5098873"/>
          </a:xfrm>
          <a:prstGeom prst="rect">
            <a:avLst/>
          </a:prstGeom>
        </p:spPr>
      </p:pic>
      <p:sp>
        <p:nvSpPr>
          <p:cNvPr id="5" name="CasellaDiTesto 4">
            <a:extLst>
              <a:ext uri="{FF2B5EF4-FFF2-40B4-BE49-F238E27FC236}">
                <a16:creationId xmlns:a16="http://schemas.microsoft.com/office/drawing/2014/main" id="{CB28494E-D1CE-4D2E-8066-C34A040AFEC9}"/>
              </a:ext>
            </a:extLst>
          </p:cNvPr>
          <p:cNvSpPr txBox="1"/>
          <p:nvPr/>
        </p:nvSpPr>
        <p:spPr>
          <a:xfrm>
            <a:off x="1487488" y="1844824"/>
            <a:ext cx="3744416" cy="288031"/>
          </a:xfrm>
          <a:prstGeom prst="rect">
            <a:avLst/>
          </a:prstGeom>
          <a:solidFill>
            <a:schemeClr val="bg1"/>
          </a:solidFill>
        </p:spPr>
        <p:txBody>
          <a:bodyPr wrap="square" rtlCol="0">
            <a:spAutoFit/>
          </a:bodyPr>
          <a:lstStyle/>
          <a:p>
            <a:endParaRPr lang="it-IT" dirty="0"/>
          </a:p>
        </p:txBody>
      </p:sp>
      <p:sp>
        <p:nvSpPr>
          <p:cNvPr id="18" name="CasellaDiTesto 17">
            <a:extLst>
              <a:ext uri="{FF2B5EF4-FFF2-40B4-BE49-F238E27FC236}">
                <a16:creationId xmlns:a16="http://schemas.microsoft.com/office/drawing/2014/main" id="{94A49D47-807A-4246-90C5-4286070943C2}"/>
              </a:ext>
            </a:extLst>
          </p:cNvPr>
          <p:cNvSpPr txBox="1"/>
          <p:nvPr/>
        </p:nvSpPr>
        <p:spPr>
          <a:xfrm>
            <a:off x="1483254" y="2276872"/>
            <a:ext cx="3057092" cy="216024"/>
          </a:xfrm>
          <a:prstGeom prst="rect">
            <a:avLst/>
          </a:prstGeom>
          <a:solidFill>
            <a:schemeClr val="bg1"/>
          </a:solidFill>
        </p:spPr>
        <p:txBody>
          <a:bodyPr wrap="square" rtlCol="0">
            <a:spAutoFit/>
          </a:bodyPr>
          <a:lstStyle/>
          <a:p>
            <a:endParaRPr lang="it-IT" dirty="0"/>
          </a:p>
        </p:txBody>
      </p:sp>
      <p:sp>
        <p:nvSpPr>
          <p:cNvPr id="19" name="CasellaDiTesto 18">
            <a:extLst>
              <a:ext uri="{FF2B5EF4-FFF2-40B4-BE49-F238E27FC236}">
                <a16:creationId xmlns:a16="http://schemas.microsoft.com/office/drawing/2014/main" id="{39B9B097-CF9A-4FAC-8C69-7C6ACB600E2D}"/>
              </a:ext>
            </a:extLst>
          </p:cNvPr>
          <p:cNvSpPr txBox="1"/>
          <p:nvPr/>
        </p:nvSpPr>
        <p:spPr>
          <a:xfrm>
            <a:off x="1487488" y="2708920"/>
            <a:ext cx="9145016" cy="3024330"/>
          </a:xfrm>
          <a:prstGeom prst="rect">
            <a:avLst/>
          </a:prstGeom>
          <a:solidFill>
            <a:schemeClr val="bg1"/>
          </a:solidFill>
        </p:spPr>
        <p:txBody>
          <a:bodyPr wrap="square" rtlCol="0">
            <a:spAutoFit/>
          </a:bodyPr>
          <a:lstStyle/>
          <a:p>
            <a:endParaRPr lang="it-IT" dirty="0"/>
          </a:p>
        </p:txBody>
      </p:sp>
    </p:spTree>
    <p:extLst>
      <p:ext uri="{BB962C8B-B14F-4D97-AF65-F5344CB8AC3E}">
        <p14:creationId xmlns:p14="http://schemas.microsoft.com/office/powerpoint/2010/main" val="91389657"/>
      </p:ext>
    </p:extLst>
  </p:cSld>
  <p:clrMapOvr>
    <a:masterClrMapping/>
  </p:clrMapOvr>
</p:sld>
</file>

<file path=ppt/theme/theme1.xml><?xml version="1.0" encoding="utf-8"?>
<a:theme xmlns:a="http://schemas.openxmlformats.org/drawingml/2006/main" name="COPERT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4000" b="1" dirty="0" smtClean="0">
            <a:solidFill>
              <a:schemeClr val="bg1"/>
            </a:solidFill>
            <a:latin typeface="Century Gothic" panose="020B0502020202020204" pitchFamily="34" charset="0"/>
          </a:defRPr>
        </a:defPPr>
      </a:lstStyle>
    </a:txDef>
  </a:objectDefaults>
  <a:extraClrSchemeLst/>
</a:theme>
</file>

<file path=ppt/theme/theme2.xml><?xml version="1.0" encoding="utf-8"?>
<a:theme xmlns:a="http://schemas.openxmlformats.org/drawingml/2006/main" name="DIAPOSITIV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IUSURA">
  <a:themeElements>
    <a:clrScheme name="Personalizzato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EEECE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2685</TotalTime>
  <Words>957</Words>
  <Application>Microsoft Office PowerPoint</Application>
  <PresentationFormat>Widescreen</PresentationFormat>
  <Paragraphs>65</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3</vt:i4>
      </vt:variant>
      <vt:variant>
        <vt:lpstr>Titoli diapositive</vt:lpstr>
      </vt:variant>
      <vt:variant>
        <vt:i4>11</vt:i4>
      </vt:variant>
    </vt:vector>
  </HeadingPairs>
  <TitlesOfParts>
    <vt:vector size="18" baseType="lpstr">
      <vt:lpstr>Arial</vt:lpstr>
      <vt:lpstr>Calibri</vt:lpstr>
      <vt:lpstr>Century Gothic</vt:lpstr>
      <vt:lpstr>Wingdings</vt:lpstr>
      <vt:lpstr>COPERTINA</vt:lpstr>
      <vt:lpstr>DIAPOSITIVE</vt:lpstr>
      <vt:lpstr>CHIUSURA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Università di Bologna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Carmela Rosafio</cp:lastModifiedBy>
  <cp:revision>182</cp:revision>
  <dcterms:created xsi:type="dcterms:W3CDTF">2017-11-13T10:11:35Z</dcterms:created>
  <dcterms:modified xsi:type="dcterms:W3CDTF">2023-02-03T09:05:50Z</dcterms:modified>
</cp:coreProperties>
</file>